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3" r:id="rId3"/>
    <p:sldId id="263" r:id="rId4"/>
    <p:sldId id="274" r:id="rId5"/>
    <p:sldId id="264" r:id="rId6"/>
    <p:sldId id="272" r:id="rId7"/>
    <p:sldId id="275" r:id="rId8"/>
    <p:sldId id="281" r:id="rId9"/>
    <p:sldId id="285" r:id="rId10"/>
    <p:sldId id="282" r:id="rId11"/>
    <p:sldId id="287" r:id="rId12"/>
    <p:sldId id="288" r:id="rId13"/>
    <p:sldId id="289" r:id="rId14"/>
    <p:sldId id="293" r:id="rId15"/>
    <p:sldId id="291" r:id="rId16"/>
    <p:sldId id="267" r:id="rId17"/>
    <p:sldId id="269" r:id="rId18"/>
    <p:sldId id="268" r:id="rId19"/>
    <p:sldId id="292" r:id="rId20"/>
    <p:sldId id="270" r:id="rId21"/>
    <p:sldId id="294" r:id="rId22"/>
    <p:sldId id="290" r:id="rId23"/>
    <p:sldId id="28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0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02B43-D40D-4ACC-B347-20D4E986F95B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2EC676-6735-4D35-AE4E-058B95175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745FD-FE22-4199-A2B5-96D9F96A66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364B22-0F62-4AA2-BBDB-B0144157B5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1745FD-FE22-4199-A2B5-96D9F96A66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262CC-111A-4C72-A369-B7BEB7A2257A}" type="datetimeFigureOut">
              <a:rPr lang="en-US" smtClean="0"/>
              <a:pPr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B757E-7E7A-412F-BA7C-712E2E68A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protobuf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33400"/>
            <a:ext cx="7772400" cy="1470025"/>
          </a:xfrm>
        </p:spPr>
        <p:txBody>
          <a:bodyPr/>
          <a:lstStyle/>
          <a:p>
            <a:r>
              <a:rPr lang="en-US" dirty="0" smtClean="0"/>
              <a:t>Streaming </a:t>
            </a:r>
            <a:r>
              <a:rPr lang="en-US" dirty="0" err="1" smtClean="0"/>
              <a:t>NetCDF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81200"/>
            <a:ext cx="6400800" cy="1752600"/>
          </a:xfrm>
        </p:spPr>
        <p:txBody>
          <a:bodyPr/>
          <a:lstStyle/>
          <a:p>
            <a:r>
              <a:rPr lang="en-US" dirty="0" smtClean="0"/>
              <a:t>John Caron</a:t>
            </a:r>
          </a:p>
          <a:p>
            <a:r>
              <a:rPr lang="en-US" dirty="0" smtClean="0"/>
              <a:t>July 2011</a:t>
            </a:r>
            <a:endParaRPr lang="en-US" dirty="0"/>
          </a:p>
        </p:txBody>
      </p:sp>
      <p:pic>
        <p:nvPicPr>
          <p:cNvPr id="4" name="Content Placeholder 3" descr="iceme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2057400"/>
            <a:ext cx="3591253" cy="45259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a </a:t>
            </a:r>
            <a:r>
              <a:rPr lang="en-US" dirty="0" err="1" smtClean="0"/>
              <a:t>netCDF</a:t>
            </a:r>
            <a:r>
              <a:rPr lang="en-US" dirty="0" smtClean="0"/>
              <a:t>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write a </a:t>
            </a:r>
            <a:r>
              <a:rPr lang="en-US" dirty="0" err="1" smtClean="0"/>
              <a:t>netCDF</a:t>
            </a:r>
            <a:r>
              <a:rPr lang="en-US" dirty="0" smtClean="0"/>
              <a:t> file directly to the socket without first writing to disk?</a:t>
            </a:r>
          </a:p>
          <a:p>
            <a:pPr lvl="1"/>
            <a:r>
              <a:rPr lang="en-US" dirty="0" smtClean="0"/>
              <a:t>netCDF-3: sometimes</a:t>
            </a:r>
          </a:p>
          <a:p>
            <a:pPr lvl="2"/>
            <a:r>
              <a:rPr lang="en-US" dirty="0" smtClean="0"/>
              <a:t>Must know size of unlimited dimension beforehand</a:t>
            </a:r>
          </a:p>
          <a:p>
            <a:pPr lvl="2"/>
            <a:r>
              <a:rPr lang="en-US" dirty="0" smtClean="0"/>
              <a:t>Can’t use standard libraries  </a:t>
            </a:r>
          </a:p>
          <a:p>
            <a:pPr lvl="2"/>
            <a:r>
              <a:rPr lang="en-US" dirty="0" err="1" smtClean="0"/>
              <a:t>NetCDF</a:t>
            </a:r>
            <a:r>
              <a:rPr lang="en-US" dirty="0" smtClean="0"/>
              <a:t> and application code gets mixed</a:t>
            </a:r>
          </a:p>
          <a:p>
            <a:pPr lvl="1"/>
            <a:r>
              <a:rPr lang="en-US" dirty="0" smtClean="0"/>
              <a:t>netCDF-4 : not practical</a:t>
            </a:r>
          </a:p>
          <a:p>
            <a:r>
              <a:rPr lang="en-US" dirty="0" smtClean="0"/>
              <a:t>Not impossible, but not worth pursuing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 are not in index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a large collection of “features” spread out over many files</a:t>
            </a:r>
          </a:p>
          <a:p>
            <a:r>
              <a:rPr lang="en-US" dirty="0" smtClean="0"/>
              <a:t>User makes a request for all features in a bounding box</a:t>
            </a:r>
          </a:p>
          <a:p>
            <a:r>
              <a:rPr lang="en-US" dirty="0" smtClean="0"/>
              <a:t>You don’t know how many features satisfy the request</a:t>
            </a:r>
          </a:p>
          <a:p>
            <a:r>
              <a:rPr lang="en-US" dirty="0" smtClean="0"/>
              <a:t>Server wants to query multiple files in parallel, write out results directly to socket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goals for a new </a:t>
            </a:r>
            <a:br>
              <a:rPr lang="en-US" dirty="0" smtClean="0"/>
            </a:br>
            <a:r>
              <a:rPr lang="en-US" dirty="0" err="1" smtClean="0"/>
              <a:t>netCDF</a:t>
            </a:r>
            <a:r>
              <a:rPr lang="en-US" dirty="0" smtClean="0"/>
              <a:t> file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direct writes to network == streaming</a:t>
            </a:r>
          </a:p>
          <a:p>
            <a:r>
              <a:rPr lang="en-US" dirty="0" smtClean="0"/>
              <a:t>Append only</a:t>
            </a:r>
          </a:p>
          <a:p>
            <a:r>
              <a:rPr lang="en-US" dirty="0" err="1" smtClean="0"/>
              <a:t>Concat</a:t>
            </a:r>
            <a:r>
              <a:rPr lang="en-US" dirty="0" smtClean="0"/>
              <a:t> multiple files -&gt; valid file</a:t>
            </a:r>
          </a:p>
          <a:p>
            <a:r>
              <a:rPr lang="en-US" dirty="0" smtClean="0"/>
              <a:t>Easily convert to/from netCDF-3 and netCDF-4</a:t>
            </a:r>
          </a:p>
          <a:p>
            <a:pPr lvl="1"/>
            <a:r>
              <a:rPr lang="en-US" dirty="0" smtClean="0"/>
              <a:t>No loss of information in either direction</a:t>
            </a:r>
          </a:p>
          <a:p>
            <a:r>
              <a:rPr lang="en-US" dirty="0" smtClean="0"/>
              <a:t>Read with Java or C </a:t>
            </a:r>
            <a:r>
              <a:rPr lang="en-US" dirty="0" err="1" smtClean="0"/>
              <a:t>netCDF</a:t>
            </a:r>
            <a:r>
              <a:rPr lang="en-US" dirty="0" smtClean="0"/>
              <a:t> libraries without conversion</a:t>
            </a:r>
          </a:p>
          <a:p>
            <a:r>
              <a:rPr lang="en-US" dirty="0" smtClean="0"/>
              <a:t>“write optimized”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decisions for</a:t>
            </a:r>
            <a:br>
              <a:rPr lang="en-US" dirty="0" smtClean="0"/>
            </a:br>
            <a:r>
              <a:rPr lang="en-US" dirty="0" err="1" smtClean="0"/>
              <a:t>ncstream</a:t>
            </a:r>
            <a:r>
              <a:rPr lang="en-US" dirty="0" smtClean="0"/>
              <a:t> = “streaming </a:t>
            </a:r>
            <a:r>
              <a:rPr lang="en-US" dirty="0" err="1" smtClean="0"/>
              <a:t>netCDF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n</a:t>
            </a:r>
            <a:r>
              <a:rPr lang="en-US" sz="2800" dirty="0" err="1" smtClean="0"/>
              <a:t>cstream</a:t>
            </a:r>
            <a:r>
              <a:rPr lang="en-US" sz="2800" dirty="0" smtClean="0"/>
              <a:t> = sequence of variable length messages</a:t>
            </a:r>
          </a:p>
          <a:p>
            <a:r>
              <a:rPr lang="en-US" sz="2800" dirty="0" smtClean="0"/>
              <a:t>Full CDM/netCDF-4 data model</a:t>
            </a:r>
          </a:p>
          <a:p>
            <a:r>
              <a:rPr lang="en-US" sz="2800" dirty="0" smtClean="0"/>
              <a:t>Binary encoding using Google's </a:t>
            </a:r>
            <a:r>
              <a:rPr lang="en-US" sz="2800" dirty="0" err="1" smtClean="0">
                <a:hlinkClick r:id="rId2"/>
              </a:rPr>
              <a:t>Protobuf</a:t>
            </a:r>
            <a:r>
              <a:rPr lang="en-US" sz="2800" dirty="0" smtClean="0"/>
              <a:t> </a:t>
            </a:r>
          </a:p>
          <a:p>
            <a:pPr marL="800100" lvl="3" indent="-342900"/>
            <a:r>
              <a:rPr lang="en-US" sz="2400" dirty="0" smtClean="0">
                <a:sym typeface="Wingdings" pitchFamily="2" charset="2"/>
              </a:rPr>
              <a:t>Binary object serialization, cross language, transport neutral, extensible</a:t>
            </a:r>
          </a:p>
          <a:p>
            <a:pPr marL="800100" lvl="3" indent="-342900"/>
            <a:r>
              <a:rPr lang="en-US" sz="2400" dirty="0" smtClean="0">
                <a:sym typeface="Wingdings" pitchFamily="2" charset="2"/>
              </a:rPr>
              <a:t>Very fast compared to XML</a:t>
            </a:r>
          </a:p>
          <a:p>
            <a:pPr marL="800100" lvl="3" indent="-342900"/>
            <a:r>
              <a:rPr lang="en-US" sz="2400" dirty="0" smtClean="0">
                <a:sym typeface="Wingdings" pitchFamily="2" charset="2"/>
              </a:rPr>
              <a:t>2-3x faster than TDS </a:t>
            </a:r>
            <a:r>
              <a:rPr lang="en-US" sz="2400" dirty="0" err="1" smtClean="0">
                <a:sym typeface="Wingdings" pitchFamily="2" charset="2"/>
              </a:rPr>
              <a:t>OPeNDAP</a:t>
            </a:r>
            <a:endParaRPr lang="en-US" sz="1800" dirty="0" smtClean="0">
              <a:sym typeface="Wingdings" pitchFamily="2" charset="2"/>
            </a:endParaRPr>
          </a:p>
          <a:p>
            <a:pPr marL="342900" lvl="2" indent="-342900"/>
            <a:r>
              <a:rPr lang="en-US" sz="2800" dirty="0" smtClean="0"/>
              <a:t>Post-processing creates indexes for efficiency</a:t>
            </a: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/>
              <a:t>ncstream</a:t>
            </a:r>
            <a:r>
              <a:rPr lang="en-US" dirty="0" smtClean="0"/>
              <a:t> file format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533400" y="1752600"/>
            <a:ext cx="7772400" cy="369332"/>
            <a:chOff x="762000" y="4953000"/>
            <a:chExt cx="7772400" cy="369332"/>
          </a:xfrm>
        </p:grpSpPr>
        <p:sp>
          <p:nvSpPr>
            <p:cNvPr id="45" name="TextBox 44"/>
            <p:cNvSpPr txBox="1"/>
            <p:nvPr/>
          </p:nvSpPr>
          <p:spPr>
            <a:xfrm>
              <a:off x="8153400" y="4953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58" name="Flowchart: Predefined Process 57"/>
            <p:cNvSpPr/>
            <p:nvPr/>
          </p:nvSpPr>
          <p:spPr>
            <a:xfrm>
              <a:off x="762000" y="4953000"/>
              <a:ext cx="3886200" cy="3048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message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9" name="Flowchart: Predefined Process 58"/>
            <p:cNvSpPr/>
            <p:nvPr/>
          </p:nvSpPr>
          <p:spPr>
            <a:xfrm>
              <a:off x="4648200" y="4953000"/>
              <a:ext cx="1752600" cy="3048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message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0" name="Flowchart: Predefined Process 59"/>
            <p:cNvSpPr/>
            <p:nvPr/>
          </p:nvSpPr>
          <p:spPr>
            <a:xfrm>
              <a:off x="6400800" y="4953000"/>
              <a:ext cx="1752600" cy="3048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message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4" name="Flowchart: Predefined Process 63"/>
          <p:cNvSpPr/>
          <p:nvPr/>
        </p:nvSpPr>
        <p:spPr>
          <a:xfrm>
            <a:off x="533400" y="2667000"/>
            <a:ext cx="28194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Flowchart: Predefined Process 64"/>
          <p:cNvSpPr/>
          <p:nvPr/>
        </p:nvSpPr>
        <p:spPr>
          <a:xfrm>
            <a:off x="3352800" y="2667000"/>
            <a:ext cx="28194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Flowchart: Predefined Process 65"/>
          <p:cNvSpPr/>
          <p:nvPr/>
        </p:nvSpPr>
        <p:spPr>
          <a:xfrm>
            <a:off x="6172200" y="2667000"/>
            <a:ext cx="17526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620000" y="22098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9" name="Flowchart: Predefined Process 68"/>
          <p:cNvSpPr/>
          <p:nvPr/>
        </p:nvSpPr>
        <p:spPr>
          <a:xfrm>
            <a:off x="533400" y="2209800"/>
            <a:ext cx="68580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Flowchart: Predefined Process 71"/>
          <p:cNvSpPr/>
          <p:nvPr/>
        </p:nvSpPr>
        <p:spPr>
          <a:xfrm>
            <a:off x="609600" y="3962400"/>
            <a:ext cx="304800" cy="30784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Down Arrow 72"/>
          <p:cNvSpPr/>
          <p:nvPr/>
        </p:nvSpPr>
        <p:spPr>
          <a:xfrm>
            <a:off x="3810000" y="3200400"/>
            <a:ext cx="484632" cy="4572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4" name="Group 73"/>
          <p:cNvGrpSpPr/>
          <p:nvPr/>
        </p:nvGrpSpPr>
        <p:grpSpPr>
          <a:xfrm>
            <a:off x="609600" y="3962400"/>
            <a:ext cx="7772400" cy="369332"/>
            <a:chOff x="762000" y="4953000"/>
            <a:chExt cx="7772400" cy="369332"/>
          </a:xfrm>
        </p:grpSpPr>
        <p:sp>
          <p:nvSpPr>
            <p:cNvPr id="75" name="TextBox 74"/>
            <p:cNvSpPr txBox="1"/>
            <p:nvPr/>
          </p:nvSpPr>
          <p:spPr>
            <a:xfrm>
              <a:off x="8153400" y="49530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…</a:t>
              </a:r>
              <a:endParaRPr lang="en-US" dirty="0"/>
            </a:p>
          </p:txBody>
        </p:sp>
        <p:sp>
          <p:nvSpPr>
            <p:cNvPr id="76" name="Flowchart: Predefined Process 75"/>
            <p:cNvSpPr/>
            <p:nvPr/>
          </p:nvSpPr>
          <p:spPr>
            <a:xfrm>
              <a:off x="762000" y="4953000"/>
              <a:ext cx="3886200" cy="3048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message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7" name="Flowchart: Predefined Process 76"/>
            <p:cNvSpPr/>
            <p:nvPr/>
          </p:nvSpPr>
          <p:spPr>
            <a:xfrm>
              <a:off x="4648200" y="4953000"/>
              <a:ext cx="1752600" cy="3048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message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Flowchart: Predefined Process 77"/>
            <p:cNvSpPr/>
            <p:nvPr/>
          </p:nvSpPr>
          <p:spPr>
            <a:xfrm>
              <a:off x="6400800" y="4953000"/>
              <a:ext cx="1752600" cy="304800"/>
            </a:xfrm>
            <a:prstGeom prst="flowChartPredefined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message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9" name="Flowchart: Predefined Process 78"/>
          <p:cNvSpPr/>
          <p:nvPr/>
        </p:nvSpPr>
        <p:spPr>
          <a:xfrm>
            <a:off x="609600" y="4876800"/>
            <a:ext cx="28194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Flowchart: Predefined Process 79"/>
          <p:cNvSpPr/>
          <p:nvPr/>
        </p:nvSpPr>
        <p:spPr>
          <a:xfrm>
            <a:off x="3429000" y="4876800"/>
            <a:ext cx="28194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Flowchart: Predefined Process 80"/>
          <p:cNvSpPr/>
          <p:nvPr/>
        </p:nvSpPr>
        <p:spPr>
          <a:xfrm>
            <a:off x="6248400" y="4876800"/>
            <a:ext cx="17526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696200" y="4419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3" name="Flowchart: Predefined Process 82"/>
          <p:cNvSpPr/>
          <p:nvPr/>
        </p:nvSpPr>
        <p:spPr>
          <a:xfrm>
            <a:off x="609600" y="4419600"/>
            <a:ext cx="6858000" cy="304800"/>
          </a:xfrm>
          <a:prstGeom prst="flowChartPredefined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Flowchart: Predefined Process 83"/>
          <p:cNvSpPr/>
          <p:nvPr/>
        </p:nvSpPr>
        <p:spPr>
          <a:xfrm>
            <a:off x="609600" y="5334000"/>
            <a:ext cx="4953000" cy="304800"/>
          </a:xfrm>
          <a:prstGeom prst="flowChartPredefinedProcess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index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6" name="Curved Connector 85"/>
          <p:cNvCxnSpPr>
            <a:stCxn id="76" idx="1"/>
            <a:endCxn id="84" idx="1"/>
          </p:cNvCxnSpPr>
          <p:nvPr/>
        </p:nvCxnSpPr>
        <p:spPr>
          <a:xfrm rot="10800000" flipV="1">
            <a:off x="609600" y="4114800"/>
            <a:ext cx="1588" cy="1371600"/>
          </a:xfrm>
          <a:prstGeom prst="curved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CDM Remote Access</a:t>
            </a:r>
            <a:br>
              <a:rPr lang="en-US" dirty="0" smtClean="0"/>
            </a:br>
            <a:r>
              <a:rPr lang="en-US" dirty="0" smtClean="0"/>
              <a:t>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 smtClean="0">
                <a:sym typeface="Wingdings" pitchFamily="2" charset="2"/>
              </a:rPr>
              <a:t>Subsetting</a:t>
            </a:r>
            <a:r>
              <a:rPr lang="en-US" sz="2800" dirty="0" smtClean="0">
                <a:sym typeface="Wingdings" pitchFamily="2" charset="2"/>
              </a:rPr>
              <a:t> in index space</a:t>
            </a:r>
          </a:p>
          <a:p>
            <a:r>
              <a:rPr lang="en-US" sz="2800" dirty="0" smtClean="0"/>
              <a:t>Supports full CDM/netCDF-4 data model</a:t>
            </a:r>
          </a:p>
          <a:p>
            <a:pPr lvl="1"/>
            <a:r>
              <a:rPr lang="en-US" sz="2400" dirty="0" smtClean="0"/>
              <a:t>Can be used instead of DAP 2.0 for queries in index space</a:t>
            </a:r>
          </a:p>
          <a:p>
            <a:r>
              <a:rPr lang="en-US" sz="2800" dirty="0" smtClean="0">
                <a:sym typeface="Wingdings" pitchFamily="2" charset="2"/>
              </a:rPr>
              <a:t>Simple REST interface</a:t>
            </a:r>
          </a:p>
          <a:p>
            <a:r>
              <a:rPr lang="en-US" sz="2800" dirty="0" smtClean="0">
                <a:sym typeface="Wingdings" pitchFamily="2" charset="2"/>
              </a:rPr>
              <a:t>Uses </a:t>
            </a:r>
            <a:r>
              <a:rPr lang="en-US" sz="2800" dirty="0" err="1" smtClean="0">
                <a:sym typeface="Wingdings" pitchFamily="2" charset="2"/>
              </a:rPr>
              <a:t>ncstream</a:t>
            </a:r>
            <a:r>
              <a:rPr lang="en-US" sz="2800" dirty="0" smtClean="0">
                <a:sym typeface="Wingdings" pitchFamily="2" charset="2"/>
              </a:rPr>
              <a:t> for encoding</a:t>
            </a:r>
          </a:p>
          <a:p>
            <a:r>
              <a:rPr lang="en-US" sz="2800" dirty="0" smtClean="0">
                <a:sym typeface="Wingdings" pitchFamily="2" charset="2"/>
              </a:rPr>
              <a:t>Have experimental version in Java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CDM (</a:t>
            </a:r>
            <a:r>
              <a:rPr lang="en-US" sz="2400" dirty="0" err="1" smtClean="0">
                <a:sym typeface="Wingdings" pitchFamily="2" charset="2"/>
              </a:rPr>
              <a:t>NetCDF</a:t>
            </a:r>
            <a:r>
              <a:rPr lang="en-US" sz="2400" dirty="0" smtClean="0">
                <a:sym typeface="Wingdings" pitchFamily="2" charset="2"/>
              </a:rPr>
              <a:t>-Java library), </a:t>
            </a:r>
            <a:r>
              <a:rPr lang="en-US" sz="2400" dirty="0" err="1" smtClean="0">
                <a:sym typeface="Wingdings" pitchFamily="2" charset="2"/>
              </a:rPr>
              <a:t>ToolsUI</a:t>
            </a:r>
            <a:r>
              <a:rPr lang="en-US" sz="2400" dirty="0" smtClean="0">
                <a:sym typeface="Wingdings" pitchFamily="2" charset="2"/>
              </a:rPr>
              <a:t> client</a:t>
            </a:r>
          </a:p>
          <a:p>
            <a:pPr lvl="1"/>
            <a:r>
              <a:rPr lang="en-US" sz="2400" dirty="0" smtClean="0">
                <a:sym typeface="Wingdings" pitchFamily="2" charset="2"/>
              </a:rPr>
              <a:t>TDS  (THREDDS Data Server) </a:t>
            </a:r>
            <a:r>
              <a:rPr lang="en-US" sz="2400" i="1" dirty="0" err="1" smtClean="0"/>
              <a:t>cdmRemote</a:t>
            </a:r>
            <a:r>
              <a:rPr lang="en-US" sz="2400" dirty="0" smtClean="0"/>
              <a:t> service type</a:t>
            </a:r>
          </a:p>
          <a:p>
            <a:pPr lvl="1"/>
            <a:r>
              <a:rPr lang="en-US" sz="2400" dirty="0" smtClean="0"/>
              <a:t>May enable in IDV soon</a:t>
            </a:r>
            <a:endParaRPr lang="en-US" sz="24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Have “pre-alpha” version in </a:t>
            </a:r>
            <a:r>
              <a:rPr lang="en-US" sz="2800" dirty="0" err="1" smtClean="0">
                <a:sym typeface="Wingdings" pitchFamily="2" charset="2"/>
              </a:rPr>
              <a:t>netCDF</a:t>
            </a:r>
            <a:r>
              <a:rPr lang="en-US" sz="2800" dirty="0" smtClean="0">
                <a:sym typeface="Wingdings" pitchFamily="2" charset="2"/>
              </a:rPr>
              <a:t>-C library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CDM Remote Feature </a:t>
            </a:r>
            <a:br>
              <a:rPr lang="en-US" dirty="0" smtClean="0"/>
            </a:br>
            <a:r>
              <a:rPr lang="en-US" dirty="0" smtClean="0"/>
              <a:t>Web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ym typeface="Wingdings" pitchFamily="2" charset="2"/>
              </a:rPr>
              <a:t>Subsetting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smtClean="0"/>
              <a:t>coordinate </a:t>
            </a:r>
            <a:r>
              <a:rPr lang="en-US" dirty="0" smtClean="0">
                <a:sym typeface="Wingdings" pitchFamily="2" charset="2"/>
              </a:rPr>
              <a:t>space</a:t>
            </a:r>
          </a:p>
          <a:p>
            <a:r>
              <a:rPr lang="en-US" dirty="0" smtClean="0">
                <a:sym typeface="Wingdings" pitchFamily="2" charset="2"/>
              </a:rPr>
              <a:t>REST interface / </a:t>
            </a:r>
            <a:r>
              <a:rPr lang="en-US" dirty="0" err="1" smtClean="0">
                <a:sym typeface="Wingdings" pitchFamily="2" charset="2"/>
              </a:rPr>
              <a:t>ncstream</a:t>
            </a:r>
            <a:r>
              <a:rPr lang="en-US" dirty="0" smtClean="0">
                <a:sym typeface="Wingdings" pitchFamily="2" charset="2"/>
              </a:rPr>
              <a:t> for encoding</a:t>
            </a:r>
          </a:p>
          <a:p>
            <a:r>
              <a:rPr lang="en-US" i="1" dirty="0" err="1" smtClean="0"/>
              <a:t>cdmrFeature</a:t>
            </a:r>
            <a:r>
              <a:rPr lang="en-US" dirty="0" smtClean="0"/>
              <a:t> service type in TDS</a:t>
            </a:r>
          </a:p>
          <a:p>
            <a:r>
              <a:rPr lang="en-US" dirty="0" smtClean="0"/>
              <a:t>Follow on to </a:t>
            </a:r>
            <a:r>
              <a:rPr lang="en-US" dirty="0" err="1" smtClean="0"/>
              <a:t>Netcdf</a:t>
            </a:r>
            <a:r>
              <a:rPr lang="en-US" dirty="0" smtClean="0"/>
              <a:t> Subset Service</a:t>
            </a:r>
          </a:p>
          <a:p>
            <a:pPr lvl="1"/>
            <a:r>
              <a:rPr lang="en-US" dirty="0" smtClean="0"/>
              <a:t>Point Feature datasets</a:t>
            </a:r>
          </a:p>
          <a:p>
            <a:r>
              <a:rPr lang="en-US" dirty="0" smtClean="0"/>
              <a:t>Alpha version in TDS since version 4.2</a:t>
            </a:r>
          </a:p>
          <a:p>
            <a:r>
              <a:rPr lang="en-US" dirty="0" smtClean="0"/>
              <a:t>Beta version in TDS 4.3 (Sep 2011)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172200" y="3200400"/>
            <a:ext cx="13716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Application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5791200" y="1676400"/>
            <a:ext cx="2514600" cy="3352799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Java Client</a:t>
            </a: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04800" y="1143000"/>
            <a:ext cx="82296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Accessing Point Feature Collections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1524000" y="5105400"/>
            <a:ext cx="1828800" cy="10668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cs typeface="Arial" charset="0"/>
              </a:rPr>
              <a:t>Data</a:t>
            </a:r>
            <a:endParaRPr lang="en-US" dirty="0">
              <a:cs typeface="Arial" charset="0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990600" y="1676401"/>
            <a:ext cx="3048000" cy="3276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TDS</a:t>
            </a: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</p:txBody>
      </p:sp>
      <p:cxnSp>
        <p:nvCxnSpPr>
          <p:cNvPr id="46105" name="AutoShape 25"/>
          <p:cNvCxnSpPr>
            <a:cxnSpLocks noChangeShapeType="1"/>
            <a:stCxn id="20" idx="2"/>
            <a:endCxn id="46085" idx="1"/>
          </p:cNvCxnSpPr>
          <p:nvPr/>
        </p:nvCxnSpPr>
        <p:spPr bwMode="auto">
          <a:xfrm rot="5400000">
            <a:off x="1999293" y="4586918"/>
            <a:ext cx="957590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524000" y="3429000"/>
            <a:ext cx="1930400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Coordinate Systems</a:t>
            </a:r>
            <a:endParaRPr lang="en-US" sz="1200" b="1" dirty="0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295400" y="3886200"/>
            <a:ext cx="2444750" cy="26161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dirty="0"/>
              <a:t>Data </a:t>
            </a:r>
            <a:r>
              <a:rPr lang="en-US" sz="1100" b="1" dirty="0" smtClean="0"/>
              <a:t>Access  </a:t>
            </a:r>
            <a:endParaRPr lang="en-US" sz="1100" b="1" dirty="0"/>
          </a:p>
        </p:txBody>
      </p:sp>
      <p:cxnSp>
        <p:nvCxnSpPr>
          <p:cNvPr id="21" name="AutoShape 14"/>
          <p:cNvCxnSpPr>
            <a:cxnSpLocks noChangeShapeType="1"/>
            <a:stCxn id="23" idx="2"/>
            <a:endCxn id="19" idx="0"/>
          </p:cNvCxnSpPr>
          <p:nvPr/>
        </p:nvCxnSpPr>
        <p:spPr bwMode="auto">
          <a:xfrm rot="16200000" flipH="1">
            <a:off x="2351733" y="3291532"/>
            <a:ext cx="224135" cy="50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" name="AutoShape 15"/>
          <p:cNvCxnSpPr>
            <a:cxnSpLocks noChangeShapeType="1"/>
            <a:stCxn id="19" idx="2"/>
            <a:endCxn id="20" idx="0"/>
          </p:cNvCxnSpPr>
          <p:nvPr/>
        </p:nvCxnSpPr>
        <p:spPr bwMode="auto">
          <a:xfrm rot="16200000" flipH="1">
            <a:off x="2413387" y="3781811"/>
            <a:ext cx="180201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419600" y="2667000"/>
            <a:ext cx="1252651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cdmrFeature</a:t>
            </a: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Ncstream</a:t>
            </a: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cdmRemote</a:t>
            </a: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ncstream</a:t>
            </a:r>
            <a:endParaRPr lang="en-US" sz="1600" dirty="0" smtClean="0">
              <a:cs typeface="Arial" charset="0"/>
            </a:endParaRPr>
          </a:p>
          <a:p>
            <a:endParaRPr lang="en-US" dirty="0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1371600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CDM Point Feature API</a:t>
            </a:r>
            <a:endParaRPr lang="en-US" sz="1200" b="1" dirty="0"/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6172200" y="2743200"/>
            <a:ext cx="1371600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CDM Point Feature API</a:t>
            </a:r>
            <a:endParaRPr lang="en-US" sz="1200" b="1" dirty="0"/>
          </a:p>
        </p:txBody>
      </p:sp>
      <p:cxnSp>
        <p:nvCxnSpPr>
          <p:cNvPr id="38" name="AutoShape 19"/>
          <p:cNvCxnSpPr>
            <a:cxnSpLocks noChangeShapeType="1"/>
            <a:stCxn id="23" idx="3"/>
            <a:endCxn id="54" idx="1"/>
          </p:cNvCxnSpPr>
          <p:nvPr/>
        </p:nvCxnSpPr>
        <p:spPr bwMode="auto">
          <a:xfrm>
            <a:off x="3124200" y="2974033"/>
            <a:ext cx="3048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" name="AutoShape 19"/>
          <p:cNvCxnSpPr>
            <a:cxnSpLocks noChangeShapeType="1"/>
            <a:endCxn id="24" idx="1"/>
          </p:cNvCxnSpPr>
          <p:nvPr/>
        </p:nvCxnSpPr>
        <p:spPr bwMode="auto">
          <a:xfrm flipV="1">
            <a:off x="3733800" y="4024700"/>
            <a:ext cx="2438400" cy="13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172200" y="3886200"/>
            <a:ext cx="1371600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CDM Remote API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dmremoteForm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-609600"/>
            <a:ext cx="8042707" cy="76703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how to get CDM functionality into </a:t>
            </a:r>
            <a:r>
              <a:rPr lang="en-US" dirty="0" err="1" smtClean="0"/>
              <a:t>netCDF</a:t>
            </a:r>
            <a:r>
              <a:rPr lang="en-US" dirty="0" smtClean="0"/>
              <a:t> C library?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Desired functionality</a:t>
            </a:r>
          </a:p>
          <a:p>
            <a:pPr lvl="1"/>
            <a:r>
              <a:rPr lang="en-US" sz="2400" dirty="0" err="1" smtClean="0"/>
              <a:t>NcML</a:t>
            </a:r>
            <a:r>
              <a:rPr lang="en-US" sz="2400" dirty="0" smtClean="0"/>
              <a:t>, Aggregation</a:t>
            </a:r>
          </a:p>
          <a:p>
            <a:pPr lvl="1"/>
            <a:r>
              <a:rPr lang="en-US" sz="2400" dirty="0" smtClean="0"/>
              <a:t>Access many other file formats (GRIB, BUFR, NEXRAD, etc)</a:t>
            </a:r>
          </a:p>
          <a:p>
            <a:r>
              <a:rPr lang="en-US" sz="2800" dirty="0" smtClean="0"/>
              <a:t>Java has to run in its own process, cant be linked into C code</a:t>
            </a:r>
          </a:p>
          <a:p>
            <a:r>
              <a:rPr lang="en-US" sz="2800" dirty="0" err="1" smtClean="0"/>
              <a:t>Reimplement</a:t>
            </a:r>
            <a:r>
              <a:rPr lang="en-US" sz="2800" dirty="0" smtClean="0"/>
              <a:t> CDM functionality in C library</a:t>
            </a:r>
          </a:p>
          <a:p>
            <a:pPr lvl="1"/>
            <a:r>
              <a:rPr lang="en-US" sz="2400" dirty="0" smtClean="0"/>
              <a:t>200K+ LOC</a:t>
            </a:r>
          </a:p>
          <a:p>
            <a:pPr lvl="1"/>
            <a:r>
              <a:rPr lang="en-US" sz="2400" dirty="0" smtClean="0"/>
              <a:t>OO, </a:t>
            </a:r>
            <a:r>
              <a:rPr lang="en-US" sz="2400" dirty="0" err="1" smtClean="0"/>
              <a:t>inheritence</a:t>
            </a:r>
            <a:endParaRPr lang="en-US" sz="2400" dirty="0" smtClean="0"/>
          </a:p>
          <a:p>
            <a:pPr lvl="1"/>
            <a:r>
              <a:rPr lang="en-US" sz="2400" dirty="0" smtClean="0"/>
              <a:t>OTOH, avoid blind alleys, use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libraries</a:t>
            </a:r>
          </a:p>
          <a:p>
            <a:r>
              <a:rPr lang="en-US" sz="2800" dirty="0" smtClean="0"/>
              <a:t>Leave Java in its own process, communicate across processes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</a:t>
            </a:r>
            <a:r>
              <a:rPr lang="en-US" dirty="0" err="1" smtClean="0"/>
              <a:t>NetCDF</a:t>
            </a:r>
            <a:r>
              <a:rPr lang="en-US" dirty="0" smtClean="0"/>
              <a:t> do for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Data Storage: machine-, OS-, compiler-independent</a:t>
            </a:r>
          </a:p>
          <a:p>
            <a:r>
              <a:rPr lang="en-US" sz="2800" dirty="0" smtClean="0"/>
              <a:t>Standard API (Application Programming Interface)</a:t>
            </a:r>
          </a:p>
          <a:p>
            <a:r>
              <a:rPr lang="en-US" sz="2800" dirty="0" smtClean="0"/>
              <a:t>Multidimensional array data model</a:t>
            </a:r>
          </a:p>
          <a:p>
            <a:r>
              <a:rPr lang="en-US" sz="2800" dirty="0" smtClean="0"/>
              <a:t>Efficient extraction of data subsets</a:t>
            </a:r>
          </a:p>
          <a:p>
            <a:pPr lvl="1"/>
            <a:r>
              <a:rPr lang="en-US" sz="2400" dirty="0" smtClean="0"/>
              <a:t>Subset specified by array index ranges</a:t>
            </a:r>
          </a:p>
          <a:p>
            <a:pPr lvl="1"/>
            <a:r>
              <a:rPr lang="en-US" sz="2400" dirty="0" smtClean="0"/>
              <a:t>Random access files</a:t>
            </a:r>
          </a:p>
          <a:p>
            <a:pPr lvl="1"/>
            <a:r>
              <a:rPr lang="en-US" sz="2400" dirty="0" smtClean="0"/>
              <a:t>Predictable cost</a:t>
            </a:r>
          </a:p>
          <a:p>
            <a:pPr lvl="1">
              <a:buNone/>
            </a:pP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Possibility: </a:t>
            </a:r>
            <a:r>
              <a:rPr lang="en-US" dirty="0" err="1" smtClean="0"/>
              <a:t>CdmRemote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TDS variant</a:t>
            </a:r>
          </a:p>
          <a:p>
            <a:r>
              <a:rPr lang="en-US" sz="2000" dirty="0" smtClean="0"/>
              <a:t>Lightweight server for CDM datasets</a:t>
            </a:r>
          </a:p>
          <a:p>
            <a:pPr lvl="1"/>
            <a:r>
              <a:rPr lang="en-US" sz="2000" dirty="0" smtClean="0"/>
              <a:t>Zero configuration</a:t>
            </a:r>
          </a:p>
          <a:p>
            <a:pPr lvl="1"/>
            <a:r>
              <a:rPr lang="en-US" sz="2000" dirty="0" smtClean="0"/>
              <a:t>Local </a:t>
            </a:r>
            <a:r>
              <a:rPr lang="en-US" sz="2000" dirty="0" err="1" smtClean="0"/>
              <a:t>filesystem</a:t>
            </a:r>
            <a:endParaRPr lang="en-US" sz="2000" dirty="0" smtClean="0"/>
          </a:p>
          <a:p>
            <a:pPr lvl="1"/>
            <a:r>
              <a:rPr lang="en-US" sz="2000" dirty="0" smtClean="0"/>
              <a:t>Allow one to cache expensive objects</a:t>
            </a:r>
          </a:p>
          <a:p>
            <a:r>
              <a:rPr lang="en-US" sz="2000" dirty="0" smtClean="0"/>
              <a:t>Java and C clients</a:t>
            </a:r>
          </a:p>
          <a:p>
            <a:pPr lvl="1"/>
            <a:r>
              <a:rPr lang="en-US" sz="2000" dirty="0" smtClean="0"/>
              <a:t>Allow non-Java applications access to CDM stack</a:t>
            </a:r>
          </a:p>
          <a:p>
            <a:pPr lvl="1"/>
            <a:r>
              <a:rPr lang="en-US" sz="2000" dirty="0" smtClean="0"/>
              <a:t>Coordinate space queries</a:t>
            </a:r>
          </a:p>
          <a:p>
            <a:pPr lvl="1"/>
            <a:r>
              <a:rPr lang="en-US" sz="2000" dirty="0" smtClean="0"/>
              <a:t>Virtual datasets</a:t>
            </a:r>
          </a:p>
          <a:p>
            <a:pPr lvl="1"/>
            <a:r>
              <a:rPr lang="en-US" sz="2000" dirty="0" smtClean="0"/>
              <a:t>Feature Types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172200" y="3200400"/>
            <a:ext cx="1371600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Application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5791200" y="2133600"/>
            <a:ext cx="2514600" cy="2895599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C Client</a:t>
            </a: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04800" y="1143000"/>
            <a:ext cx="8229600" cy="495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4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4000" dirty="0" smtClean="0"/>
              <a:t>C library – enable other languages</a:t>
            </a:r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1524000" y="5105400"/>
            <a:ext cx="1828800" cy="10668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cs typeface="Arial" charset="0"/>
              </a:rPr>
              <a:t>Data</a:t>
            </a:r>
            <a:endParaRPr lang="en-US" dirty="0">
              <a:cs typeface="Arial" charset="0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990600" y="1676401"/>
            <a:ext cx="3048000" cy="3276600"/>
          </a:xfrm>
          <a:prstGeom prst="rect">
            <a:avLst/>
          </a:prstGeom>
          <a:solidFill>
            <a:srgbClr val="CC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cs typeface="Arial" charset="0"/>
              </a:rPr>
              <a:t>TDS</a:t>
            </a: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dirty="0">
              <a:cs typeface="Arial" charset="0"/>
            </a:endParaRPr>
          </a:p>
        </p:txBody>
      </p:sp>
      <p:cxnSp>
        <p:nvCxnSpPr>
          <p:cNvPr id="46105" name="AutoShape 25"/>
          <p:cNvCxnSpPr>
            <a:cxnSpLocks noChangeShapeType="1"/>
            <a:stCxn id="20" idx="2"/>
            <a:endCxn id="46085" idx="1"/>
          </p:cNvCxnSpPr>
          <p:nvPr/>
        </p:nvCxnSpPr>
        <p:spPr bwMode="auto">
          <a:xfrm rot="5400000">
            <a:off x="1999293" y="4586918"/>
            <a:ext cx="957590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524000" y="3429000"/>
            <a:ext cx="1930400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Coordinate Systems</a:t>
            </a:r>
            <a:endParaRPr lang="en-US" sz="1200" b="1" dirty="0"/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295400" y="3886200"/>
            <a:ext cx="2444750" cy="26161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100" b="1" dirty="0"/>
              <a:t>Data </a:t>
            </a:r>
            <a:r>
              <a:rPr lang="en-US" sz="1100" b="1" dirty="0" smtClean="0"/>
              <a:t>Access  </a:t>
            </a:r>
            <a:endParaRPr lang="en-US" sz="1100" b="1" dirty="0"/>
          </a:p>
        </p:txBody>
      </p:sp>
      <p:cxnSp>
        <p:nvCxnSpPr>
          <p:cNvPr id="21" name="AutoShape 14"/>
          <p:cNvCxnSpPr>
            <a:cxnSpLocks noChangeShapeType="1"/>
            <a:stCxn id="23" idx="2"/>
            <a:endCxn id="19" idx="0"/>
          </p:cNvCxnSpPr>
          <p:nvPr/>
        </p:nvCxnSpPr>
        <p:spPr bwMode="auto">
          <a:xfrm rot="16200000" flipH="1">
            <a:off x="2351733" y="3291532"/>
            <a:ext cx="224135" cy="50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2" name="AutoShape 15"/>
          <p:cNvCxnSpPr>
            <a:cxnSpLocks noChangeShapeType="1"/>
            <a:stCxn id="19" idx="2"/>
            <a:endCxn id="20" idx="0"/>
          </p:cNvCxnSpPr>
          <p:nvPr/>
        </p:nvCxnSpPr>
        <p:spPr bwMode="auto">
          <a:xfrm rot="16200000" flipH="1">
            <a:off x="2413387" y="3781811"/>
            <a:ext cx="180201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" name="TextBox 73"/>
          <p:cNvSpPr txBox="1"/>
          <p:nvPr/>
        </p:nvSpPr>
        <p:spPr>
          <a:xfrm>
            <a:off x="4419600" y="2667000"/>
            <a:ext cx="1252651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cdmrFeature</a:t>
            </a: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Ncstream</a:t>
            </a: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cdmRemote</a:t>
            </a:r>
            <a:endParaRPr lang="en-US" sz="1600" dirty="0" smtClean="0"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1600" dirty="0" err="1" smtClean="0">
                <a:cs typeface="Arial" charset="0"/>
              </a:rPr>
              <a:t>ncstream</a:t>
            </a:r>
            <a:endParaRPr lang="en-US" sz="1600" dirty="0" smtClean="0">
              <a:cs typeface="Arial" charset="0"/>
            </a:endParaRPr>
          </a:p>
          <a:p>
            <a:endParaRPr lang="en-US" dirty="0"/>
          </a:p>
        </p:txBody>
      </p:sp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1371600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CDM Point Feature API</a:t>
            </a:r>
            <a:endParaRPr lang="en-US" sz="1200" b="1" dirty="0"/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6172200" y="2743200"/>
            <a:ext cx="1371600" cy="46166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CDM Point Feature API</a:t>
            </a:r>
            <a:endParaRPr lang="en-US" sz="1200" b="1" dirty="0"/>
          </a:p>
        </p:txBody>
      </p:sp>
      <p:cxnSp>
        <p:nvCxnSpPr>
          <p:cNvPr id="38" name="AutoShape 19"/>
          <p:cNvCxnSpPr>
            <a:cxnSpLocks noChangeShapeType="1"/>
            <a:stCxn id="23" idx="3"/>
            <a:endCxn id="54" idx="1"/>
          </p:cNvCxnSpPr>
          <p:nvPr/>
        </p:nvCxnSpPr>
        <p:spPr bwMode="auto">
          <a:xfrm>
            <a:off x="3124200" y="2974033"/>
            <a:ext cx="30480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8" name="AutoShape 19"/>
          <p:cNvCxnSpPr>
            <a:cxnSpLocks noChangeShapeType="1"/>
            <a:endCxn id="24" idx="1"/>
          </p:cNvCxnSpPr>
          <p:nvPr/>
        </p:nvCxnSpPr>
        <p:spPr bwMode="auto">
          <a:xfrm flipV="1">
            <a:off x="3733800" y="4024700"/>
            <a:ext cx="2438400" cy="13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6172200" y="3886200"/>
            <a:ext cx="1371600" cy="2769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/>
              <a:t>CDM Remote API</a:t>
            </a:r>
            <a:endParaRPr lang="en-US" sz="1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791200" y="1600201"/>
            <a:ext cx="2514600" cy="584775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Python / ?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 (lots)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</a:p>
          <a:p>
            <a:r>
              <a:rPr lang="en-US" dirty="0" smtClean="0"/>
              <a:t>Compression</a:t>
            </a:r>
          </a:p>
          <a:p>
            <a:r>
              <a:rPr lang="en-US" dirty="0" smtClean="0"/>
              <a:t>Convert to netCDF-4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dmRemote</a:t>
            </a:r>
            <a:r>
              <a:rPr lang="en-US" dirty="0" smtClean="0"/>
              <a:t> server</a:t>
            </a:r>
          </a:p>
          <a:p>
            <a:r>
              <a:rPr lang="en-US" dirty="0" smtClean="0"/>
              <a:t>Finalize protocol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ncstream</a:t>
            </a:r>
            <a:r>
              <a:rPr lang="en-US" dirty="0" smtClean="0"/>
              <a:t> = experimental </a:t>
            </a:r>
            <a:r>
              <a:rPr lang="en-US" dirty="0" err="1" smtClean="0"/>
              <a:t>netCDF</a:t>
            </a:r>
            <a:r>
              <a:rPr lang="en-US" dirty="0" smtClean="0"/>
              <a:t> file format </a:t>
            </a:r>
          </a:p>
          <a:p>
            <a:r>
              <a:rPr lang="en-US" i="1" dirty="0" err="1" smtClean="0"/>
              <a:t>cdmremote</a:t>
            </a:r>
            <a:r>
              <a:rPr lang="en-US" dirty="0" smtClean="0"/>
              <a:t> = experimental remote access to CDM data</a:t>
            </a:r>
          </a:p>
          <a:p>
            <a:r>
              <a:rPr lang="en-US" i="1" dirty="0" err="1" smtClean="0"/>
              <a:t>cdmrFeature</a:t>
            </a:r>
            <a:r>
              <a:rPr lang="en-US" dirty="0" smtClean="0"/>
              <a:t> = experimental “query in coordinate space” web service</a:t>
            </a:r>
          </a:p>
          <a:p>
            <a:r>
              <a:rPr lang="en-US" dirty="0" smtClean="0"/>
              <a:t>Hope to have it kickable by end of year </a:t>
            </a:r>
          </a:p>
          <a:p>
            <a:r>
              <a:rPr lang="en-US" dirty="0" smtClean="0"/>
              <a:t>More info: </a:t>
            </a:r>
            <a:r>
              <a:rPr lang="en-US" dirty="0" err="1" smtClean="0"/>
              <a:t>google</a:t>
            </a:r>
            <a:r>
              <a:rPr lang="en-US" dirty="0" smtClean="0"/>
              <a:t> </a:t>
            </a:r>
            <a:r>
              <a:rPr lang="en-US" i="1" dirty="0" err="1" smtClean="0"/>
              <a:t>cdmremote</a:t>
            </a:r>
            <a:r>
              <a:rPr lang="en-US" i="1" dirty="0" smtClean="0"/>
              <a:t>, </a:t>
            </a:r>
            <a:r>
              <a:rPr lang="en-US" i="1" dirty="0" err="1" smtClean="0"/>
              <a:t>ncstream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NetCDF-3 file format</a:t>
            </a:r>
          </a:p>
        </p:txBody>
      </p:sp>
      <p:sp>
        <p:nvSpPr>
          <p:cNvPr id="6" name="Flowchart: Predefined Process 5"/>
          <p:cNvSpPr/>
          <p:nvPr/>
        </p:nvSpPr>
        <p:spPr>
          <a:xfrm>
            <a:off x="990600" y="1600200"/>
            <a:ext cx="2133600" cy="5334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Header</a:t>
            </a:r>
          </a:p>
        </p:txBody>
      </p:sp>
      <p:sp>
        <p:nvSpPr>
          <p:cNvPr id="7" name="Flowchart: Predefined Process 6"/>
          <p:cNvSpPr/>
          <p:nvPr/>
        </p:nvSpPr>
        <p:spPr>
          <a:xfrm>
            <a:off x="990600" y="2133600"/>
            <a:ext cx="2133600" cy="1603375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Non-record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Variable</a:t>
            </a:r>
          </a:p>
        </p:txBody>
      </p:sp>
      <p:sp>
        <p:nvSpPr>
          <p:cNvPr id="8" name="Flowchart: Predefined Process 7"/>
          <p:cNvSpPr/>
          <p:nvPr/>
        </p:nvSpPr>
        <p:spPr>
          <a:xfrm>
            <a:off x="990600" y="3733800"/>
            <a:ext cx="2133600" cy="21336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</a:rPr>
              <a:t>Record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rgbClr val="002060"/>
                </a:solidFill>
              </a:rPr>
              <a:t>(unlimited) </a:t>
            </a:r>
            <a:r>
              <a:rPr lang="en-US" dirty="0">
                <a:solidFill>
                  <a:srgbClr val="002060"/>
                </a:solidFill>
              </a:rPr>
              <a:t>Variables</a:t>
            </a:r>
          </a:p>
        </p:txBody>
      </p:sp>
      <p:sp>
        <p:nvSpPr>
          <p:cNvPr id="9" name="Flowchart: Predefined Process 8"/>
          <p:cNvSpPr/>
          <p:nvPr/>
        </p:nvSpPr>
        <p:spPr>
          <a:xfrm>
            <a:off x="3962400" y="2209800"/>
            <a:ext cx="2133600" cy="4572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Variable 1</a:t>
            </a:r>
          </a:p>
        </p:txBody>
      </p:sp>
      <p:sp>
        <p:nvSpPr>
          <p:cNvPr id="10" name="Flowchart: Predefined Process 9"/>
          <p:cNvSpPr/>
          <p:nvPr/>
        </p:nvSpPr>
        <p:spPr>
          <a:xfrm>
            <a:off x="3962400" y="2667000"/>
            <a:ext cx="2133600" cy="4572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Variable 2</a:t>
            </a:r>
          </a:p>
        </p:txBody>
      </p:sp>
      <p:sp>
        <p:nvSpPr>
          <p:cNvPr id="11" name="Flowchart: Predefined Process 10"/>
          <p:cNvSpPr/>
          <p:nvPr/>
        </p:nvSpPr>
        <p:spPr>
          <a:xfrm>
            <a:off x="3962400" y="3124200"/>
            <a:ext cx="2133600" cy="4572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Variable 3 …</a:t>
            </a:r>
          </a:p>
        </p:txBody>
      </p:sp>
      <p:sp>
        <p:nvSpPr>
          <p:cNvPr id="12" name="Flowchart: Predefined Process 11"/>
          <p:cNvSpPr/>
          <p:nvPr/>
        </p:nvSpPr>
        <p:spPr>
          <a:xfrm>
            <a:off x="3962400" y="3886200"/>
            <a:ext cx="2133600" cy="8382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Record 0</a:t>
            </a:r>
          </a:p>
        </p:txBody>
      </p:sp>
      <p:sp>
        <p:nvSpPr>
          <p:cNvPr id="14" name="Flowchart: Predefined Process 13"/>
          <p:cNvSpPr/>
          <p:nvPr/>
        </p:nvSpPr>
        <p:spPr>
          <a:xfrm>
            <a:off x="3962400" y="4724400"/>
            <a:ext cx="2133600" cy="7620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002060"/>
                </a:solidFill>
              </a:rPr>
              <a:t>Record 1</a:t>
            </a:r>
          </a:p>
        </p:txBody>
      </p:sp>
      <p:sp>
        <p:nvSpPr>
          <p:cNvPr id="16" name="Left Brace 15"/>
          <p:cNvSpPr/>
          <p:nvPr/>
        </p:nvSpPr>
        <p:spPr>
          <a:xfrm>
            <a:off x="3352800" y="2209800"/>
            <a:ext cx="457200" cy="1371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Left Brace 16"/>
          <p:cNvSpPr/>
          <p:nvPr/>
        </p:nvSpPr>
        <p:spPr>
          <a:xfrm>
            <a:off x="3276600" y="3886200"/>
            <a:ext cx="533400" cy="1828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7" name="TextBox 17"/>
          <p:cNvSpPr txBox="1">
            <a:spLocks noChangeArrowheads="1"/>
          </p:cNvSpPr>
          <p:nvPr/>
        </p:nvSpPr>
        <p:spPr bwMode="auto">
          <a:xfrm>
            <a:off x="6629400" y="2209800"/>
            <a:ext cx="17827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float var1(z, y, x)</a:t>
            </a:r>
          </a:p>
          <a:p>
            <a:r>
              <a:rPr lang="en-US">
                <a:latin typeface="Calibri" pitchFamily="34" charset="0"/>
              </a:rPr>
              <a:t>Row-major order</a:t>
            </a:r>
          </a:p>
        </p:txBody>
      </p:sp>
      <p:sp>
        <p:nvSpPr>
          <p:cNvPr id="24" name="Left Brace 23"/>
          <p:cNvSpPr/>
          <p:nvPr/>
        </p:nvSpPr>
        <p:spPr>
          <a:xfrm>
            <a:off x="6324600" y="2209800"/>
            <a:ext cx="228600" cy="457200"/>
          </a:xfrm>
          <a:prstGeom prst="leftBrace">
            <a:avLst>
              <a:gd name="adj1" fmla="val 5000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324600" y="3733800"/>
            <a:ext cx="2667000" cy="869950"/>
            <a:chOff x="6324600" y="3733800"/>
            <a:chExt cx="2256078" cy="870168"/>
          </a:xfrm>
        </p:grpSpPr>
        <p:sp>
          <p:nvSpPr>
            <p:cNvPr id="16405" name="TextBox 22"/>
            <p:cNvSpPr txBox="1">
              <a:spLocks noChangeArrowheads="1"/>
            </p:cNvSpPr>
            <p:nvPr/>
          </p:nvSpPr>
          <p:spPr bwMode="auto">
            <a:xfrm>
              <a:off x="6552894" y="3962457"/>
              <a:ext cx="2027784" cy="6415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float rvar2(0, z, y, x)</a:t>
              </a:r>
            </a:p>
            <a:p>
              <a:r>
                <a:rPr lang="en-US">
                  <a:latin typeface="Calibri" pitchFamily="34" charset="0"/>
                </a:rPr>
                <a:t>float rvar3(0, z, y, x)</a:t>
              </a:r>
            </a:p>
          </p:txBody>
        </p:sp>
        <p:sp>
          <p:nvSpPr>
            <p:cNvPr id="16406" name="TextBox 18"/>
            <p:cNvSpPr txBox="1">
              <a:spLocks noChangeArrowheads="1"/>
            </p:cNvSpPr>
            <p:nvPr/>
          </p:nvSpPr>
          <p:spPr bwMode="auto">
            <a:xfrm>
              <a:off x="6552894" y="3733800"/>
              <a:ext cx="2027784" cy="366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float rvar1(0, z, y, x)</a:t>
              </a:r>
            </a:p>
          </p:txBody>
        </p:sp>
        <p:sp>
          <p:nvSpPr>
            <p:cNvPr id="25" name="Left Brace 24"/>
            <p:cNvSpPr/>
            <p:nvPr/>
          </p:nvSpPr>
          <p:spPr>
            <a:xfrm>
              <a:off x="6324600" y="3886238"/>
              <a:ext cx="228294" cy="609753"/>
            </a:xfrm>
            <a:prstGeom prst="leftBrace">
              <a:avLst>
                <a:gd name="adj1" fmla="val 5000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6400800" y="4724400"/>
            <a:ext cx="2514600" cy="869950"/>
            <a:chOff x="6324600" y="3733800"/>
            <a:chExt cx="2256078" cy="870167"/>
          </a:xfrm>
        </p:grpSpPr>
        <p:sp>
          <p:nvSpPr>
            <p:cNvPr id="16402" name="TextBox 31"/>
            <p:cNvSpPr txBox="1">
              <a:spLocks noChangeArrowheads="1"/>
            </p:cNvSpPr>
            <p:nvPr/>
          </p:nvSpPr>
          <p:spPr bwMode="auto">
            <a:xfrm>
              <a:off x="6553911" y="3962457"/>
              <a:ext cx="2026767" cy="641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float rvar2(1, z, y, x)</a:t>
              </a:r>
            </a:p>
            <a:p>
              <a:r>
                <a:rPr lang="en-US">
                  <a:latin typeface="Calibri" pitchFamily="34" charset="0"/>
                </a:rPr>
                <a:t>float rvar3(1, z, y, x)</a:t>
              </a:r>
            </a:p>
          </p:txBody>
        </p:sp>
        <p:sp>
          <p:nvSpPr>
            <p:cNvPr id="16403" name="TextBox 32"/>
            <p:cNvSpPr txBox="1">
              <a:spLocks noChangeArrowheads="1"/>
            </p:cNvSpPr>
            <p:nvPr/>
          </p:nvSpPr>
          <p:spPr bwMode="auto">
            <a:xfrm>
              <a:off x="6553911" y="3733800"/>
              <a:ext cx="2026767" cy="366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>
                  <a:latin typeface="Calibri" pitchFamily="34" charset="0"/>
                </a:rPr>
                <a:t>float rvar1(1, z, y, x)</a:t>
              </a:r>
            </a:p>
          </p:txBody>
        </p:sp>
        <p:sp>
          <p:nvSpPr>
            <p:cNvPr id="34" name="Left Brace 33"/>
            <p:cNvSpPr/>
            <p:nvPr/>
          </p:nvSpPr>
          <p:spPr>
            <a:xfrm>
              <a:off x="6324600" y="3886238"/>
              <a:ext cx="229311" cy="609752"/>
            </a:xfrm>
            <a:prstGeom prst="leftBrace">
              <a:avLst>
                <a:gd name="adj1" fmla="val 50000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Flowchart: Predefined Process 13"/>
          <p:cNvSpPr/>
          <p:nvPr/>
        </p:nvSpPr>
        <p:spPr>
          <a:xfrm>
            <a:off x="3962400" y="5486400"/>
            <a:ext cx="2133600" cy="762000"/>
          </a:xfrm>
          <a:prstGeom prst="flowChartPredefinedProces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>
                <a:solidFill>
                  <a:srgbClr val="002060"/>
                </a:solidFill>
              </a:rPr>
              <a:t>unlimited…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NetCDF-3 = Read-optimized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fast to read in header = “schema”</a:t>
            </a:r>
          </a:p>
          <a:p>
            <a:r>
              <a:rPr lang="en-US" dirty="0" smtClean="0"/>
              <a:t>Disk layout is fixed </a:t>
            </a:r>
          </a:p>
          <a:p>
            <a:pPr lvl="1"/>
            <a:r>
              <a:rPr lang="en-US" dirty="0" smtClean="0"/>
              <a:t>Simplest possible</a:t>
            </a:r>
          </a:p>
          <a:p>
            <a:pPr lvl="1"/>
            <a:r>
              <a:rPr lang="en-US" dirty="0" smtClean="0"/>
              <a:t>Programmer decides on unlimited dimension</a:t>
            </a:r>
          </a:p>
          <a:p>
            <a:pPr lvl="1"/>
            <a:r>
              <a:rPr lang="en-US" dirty="0" smtClean="0"/>
              <a:t>Easy for programmers to understand and predict I/O costs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NetCDF-4 file format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Built on HDF-5</a:t>
            </a:r>
          </a:p>
          <a:p>
            <a:pPr eaLnBrk="1" hangingPunct="1"/>
            <a:r>
              <a:rPr lang="en-US" dirty="0" smtClean="0"/>
              <a:t>Big Data</a:t>
            </a:r>
          </a:p>
          <a:p>
            <a:pPr eaLnBrk="1" hangingPunct="1"/>
            <a:r>
              <a:rPr lang="en-US" dirty="0" smtClean="0"/>
              <a:t>Much more complicated than netCDF-3</a:t>
            </a:r>
          </a:p>
          <a:p>
            <a:pPr lvl="1"/>
            <a:r>
              <a:rPr lang="en-US" dirty="0" smtClean="0"/>
              <a:t>“Fractal heaps” </a:t>
            </a:r>
          </a:p>
          <a:p>
            <a:pPr lvl="1"/>
            <a:r>
              <a:rPr lang="en-US" dirty="0" smtClean="0"/>
              <a:t>B-trees everywhere</a:t>
            </a:r>
          </a:p>
          <a:p>
            <a:pPr lvl="1"/>
            <a:r>
              <a:rPr lang="en-US" dirty="0" smtClean="0"/>
              <a:t>Data stored in variable-length chunks</a:t>
            </a:r>
          </a:p>
          <a:p>
            <a:pPr lvl="1" eaLnBrk="1" hangingPunct="1"/>
            <a:r>
              <a:rPr lang="en-US" dirty="0" smtClean="0"/>
              <a:t>Each chunk can have multiple “filters”, e.g. 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chunking</a:t>
            </a:r>
            <a:endParaRPr lang="en-US" dirty="0"/>
          </a:p>
        </p:txBody>
      </p:sp>
      <p:pic>
        <p:nvPicPr>
          <p:cNvPr id="4" name="Content Placeholder 3" descr="hdf4_UG-15-1-0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3913" y="1447801"/>
            <a:ext cx="7159487" cy="4833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HDF5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Disk layout is not fixed</a:t>
            </a:r>
          </a:p>
          <a:p>
            <a:r>
              <a:rPr lang="en-US" dirty="0" smtClean="0"/>
              <a:t>Knowing schema != knowing data layout</a:t>
            </a:r>
          </a:p>
          <a:p>
            <a:r>
              <a:rPr lang="en-US" dirty="0" smtClean="0"/>
              <a:t>Programmer chooses chunking/compression, then trusts library </a:t>
            </a:r>
          </a:p>
          <a:p>
            <a:r>
              <a:rPr lang="en-US" dirty="0" smtClean="0"/>
              <a:t>Like a File system, but not part of OS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Remote access to </a:t>
            </a:r>
            <a:r>
              <a:rPr lang="en-US" dirty="0" err="1" smtClean="0"/>
              <a:t>netCDF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Index space</a:t>
            </a:r>
          </a:p>
          <a:p>
            <a:r>
              <a:rPr lang="en-US" dirty="0" smtClean="0"/>
              <a:t>Similar data model</a:t>
            </a:r>
          </a:p>
          <a:p>
            <a:r>
              <a:rPr lang="en-US" dirty="0" smtClean="0"/>
              <a:t>Different binary “format”</a:t>
            </a:r>
          </a:p>
          <a:p>
            <a:r>
              <a:rPr lang="en-US" dirty="0" err="1" smtClean="0"/>
              <a:t>Opendap</a:t>
            </a:r>
            <a:r>
              <a:rPr lang="en-US" dirty="0" smtClean="0"/>
              <a:t> response is not a </a:t>
            </a:r>
            <a:r>
              <a:rPr lang="en-US" dirty="0" err="1" smtClean="0"/>
              <a:t>netCDF</a:t>
            </a:r>
            <a:r>
              <a:rPr lang="en-US" dirty="0" smtClean="0"/>
              <a:t> file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Paradigm : “Web Services”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 / URL</a:t>
            </a:r>
          </a:p>
          <a:p>
            <a:r>
              <a:rPr lang="en-US" dirty="0" smtClean="0"/>
              <a:t>Standard Interfaces</a:t>
            </a:r>
          </a:p>
          <a:p>
            <a:r>
              <a:rPr lang="en-US" dirty="0" smtClean="0"/>
              <a:t>Standard “payload” (HTML / XML)</a:t>
            </a:r>
          </a:p>
          <a:p>
            <a:r>
              <a:rPr lang="en-US" dirty="0" smtClean="0"/>
              <a:t>OGC </a:t>
            </a:r>
            <a:r>
              <a:rPr lang="en-US" dirty="0" err="1" smtClean="0"/>
              <a:t>WxS</a:t>
            </a:r>
            <a:r>
              <a:rPr lang="en-US" dirty="0" smtClean="0"/>
              <a:t> (Web Map Service, Web Coverage Service, Web Feature Service)</a:t>
            </a:r>
          </a:p>
          <a:p>
            <a:pPr lvl="1"/>
            <a:r>
              <a:rPr lang="en-US" dirty="0" smtClean="0"/>
              <a:t>Queries in Coordinate Space (Lat/Lon/Time)</a:t>
            </a:r>
          </a:p>
          <a:p>
            <a:pPr lvl="1"/>
            <a:r>
              <a:rPr lang="en-US" dirty="0" err="1" smtClean="0"/>
              <a:t>netCDF</a:t>
            </a:r>
            <a:r>
              <a:rPr lang="en-US" dirty="0" smtClean="0"/>
              <a:t> is now an OGC standard payload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843</Words>
  <Application>Microsoft Office PowerPoint</Application>
  <PresentationFormat>On-screen Show (4:3)</PresentationFormat>
  <Paragraphs>227</Paragraphs>
  <Slides>23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Streaming NetCDF</vt:lpstr>
      <vt:lpstr>What does NetCDF do for you?</vt:lpstr>
      <vt:lpstr>NetCDF-3 file format</vt:lpstr>
      <vt:lpstr>NetCDF-3 = Read-optimized</vt:lpstr>
      <vt:lpstr>NetCDF-4 file format</vt:lpstr>
      <vt:lpstr>Multidimensional chunking</vt:lpstr>
      <vt:lpstr>HDF5   </vt:lpstr>
      <vt:lpstr>OPeNDAP</vt:lpstr>
      <vt:lpstr>New Paradigm : “Web Services”</vt:lpstr>
      <vt:lpstr>Returning a netCDF response</vt:lpstr>
      <vt:lpstr>Queries are not in index space</vt:lpstr>
      <vt:lpstr>Design goals for a new  netCDF file format</vt:lpstr>
      <vt:lpstr>Implementation decisions for ncstream = “streaming netCDF”</vt:lpstr>
      <vt:lpstr>ncstream file format</vt:lpstr>
      <vt:lpstr>CDM Remote Access Web Service</vt:lpstr>
      <vt:lpstr>CDM Remote Feature  Web Service</vt:lpstr>
      <vt:lpstr>Accessing Point Feature Collections</vt:lpstr>
      <vt:lpstr>Slide 18</vt:lpstr>
      <vt:lpstr>Problem: how to get CDM functionality into netCDF C library? </vt:lpstr>
      <vt:lpstr>Possibility: CdmRemote Server</vt:lpstr>
      <vt:lpstr>C library – enable other languages</vt:lpstr>
      <vt:lpstr>TODO (lots)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Streaming NetCDF</dc:title>
  <dc:creator>John</dc:creator>
  <cp:lastModifiedBy>caron</cp:lastModifiedBy>
  <cp:revision>48</cp:revision>
  <dcterms:created xsi:type="dcterms:W3CDTF">2011-07-18T19:39:37Z</dcterms:created>
  <dcterms:modified xsi:type="dcterms:W3CDTF">2011-07-26T19:24:31Z</dcterms:modified>
</cp:coreProperties>
</file>