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88" r:id="rId3"/>
    <p:sldId id="257" r:id="rId4"/>
    <p:sldId id="258" r:id="rId5"/>
    <p:sldId id="259" r:id="rId6"/>
    <p:sldId id="260" r:id="rId7"/>
    <p:sldId id="262" r:id="rId8"/>
    <p:sldId id="261" r:id="rId9"/>
    <p:sldId id="263" r:id="rId10"/>
    <p:sldId id="296" r:id="rId11"/>
    <p:sldId id="287" r:id="rId12"/>
    <p:sldId id="300" r:id="rId13"/>
    <p:sldId id="302" r:id="rId14"/>
    <p:sldId id="309" r:id="rId15"/>
    <p:sldId id="307" r:id="rId16"/>
    <p:sldId id="265" r:id="rId17"/>
    <p:sldId id="306" r:id="rId18"/>
    <p:sldId id="304" r:id="rId19"/>
    <p:sldId id="266" r:id="rId20"/>
    <p:sldId id="267" r:id="rId21"/>
    <p:sldId id="268" r:id="rId22"/>
    <p:sldId id="310" r:id="rId23"/>
    <p:sldId id="311" r:id="rId24"/>
    <p:sldId id="290" r:id="rId25"/>
    <p:sldId id="281" r:id="rId26"/>
    <p:sldId id="289" r:id="rId27"/>
    <p:sldId id="278" r:id="rId28"/>
    <p:sldId id="279" r:id="rId29"/>
    <p:sldId id="280" r:id="rId30"/>
    <p:sldId id="282" r:id="rId31"/>
    <p:sldId id="283" r:id="rId32"/>
    <p:sldId id="291" r:id="rId33"/>
    <p:sldId id="292" r:id="rId34"/>
    <p:sldId id="312" r:id="rId35"/>
    <p:sldId id="299" r:id="rId36"/>
    <p:sldId id="297" r:id="rId37"/>
    <p:sldId id="293" r:id="rId38"/>
    <p:sldId id="314" r:id="rId39"/>
    <p:sldId id="313"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3" autoAdjust="0"/>
    <p:restoredTop sz="94696" autoAdjust="0"/>
  </p:normalViewPr>
  <p:slideViewPr>
    <p:cSldViewPr>
      <p:cViewPr varScale="1">
        <p:scale>
          <a:sx n="117" d="100"/>
          <a:sy n="117" d="100"/>
        </p:scale>
        <p:origin x="-576" y="-108"/>
      </p:cViewPr>
      <p:guideLst>
        <p:guide orient="horz" pos="2160"/>
        <p:guide pos="2880"/>
      </p:guideLst>
    </p:cSldViewPr>
  </p:slideViewPr>
  <p:outlineViewPr>
    <p:cViewPr>
      <p:scale>
        <a:sx n="33" d="100"/>
        <a:sy n="33" d="100"/>
      </p:scale>
      <p:origin x="0" y="128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4" d="100"/>
          <a:sy n="94" d="100"/>
        </p:scale>
        <p:origin x="-3330" y="-9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9C9F5C-4CD7-4747-9B2B-0164BB5AF314}" type="datetimeFigureOut">
              <a:rPr lang="en-US" smtClean="0"/>
              <a:pPr/>
              <a:t>10/28/2010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CF15AC-1D7E-4896-B8F2-9AE8C5DA7E3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686F9DC-DA01-4893-B314-727A1CFB099E}" type="slidenum">
              <a:rPr lang="en-US" smtClean="0"/>
              <a:pPr fontAlgn="base">
                <a:spcBef>
                  <a:spcPct val="0"/>
                </a:spcBef>
                <a:spcAft>
                  <a:spcPct val="0"/>
                </a:spcAft>
                <a:defRPr/>
              </a:pPr>
              <a:t>3</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6CCC62-475A-4130-9B9B-CC273D14490B}" type="slidenum">
              <a:rPr lang="en-US" smtClean="0"/>
              <a:pPr fontAlgn="base">
                <a:spcBef>
                  <a:spcPct val="0"/>
                </a:spcBef>
                <a:spcAft>
                  <a:spcPct val="0"/>
                </a:spcAft>
                <a:defRPr/>
              </a:pPr>
              <a:t>14</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6CCC62-475A-4130-9B9B-CC273D14490B}" type="slidenum">
              <a:rPr lang="en-US" smtClean="0"/>
              <a:pPr fontAlgn="base">
                <a:spcBef>
                  <a:spcPct val="0"/>
                </a:spcBef>
                <a:spcAft>
                  <a:spcPct val="0"/>
                </a:spcAft>
                <a:defRPr/>
              </a:pPr>
              <a:t>16</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6CCC62-475A-4130-9B9B-CC273D14490B}" type="slidenum">
              <a:rPr lang="en-US" smtClean="0"/>
              <a:pPr fontAlgn="base">
                <a:spcBef>
                  <a:spcPct val="0"/>
                </a:spcBef>
                <a:spcAft>
                  <a:spcPct val="0"/>
                </a:spcAft>
                <a:defRPr/>
              </a:pPr>
              <a:t>17</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6CCC62-475A-4130-9B9B-CC273D14490B}" type="slidenum">
              <a:rPr lang="en-US" smtClean="0"/>
              <a:pPr fontAlgn="base">
                <a:spcBef>
                  <a:spcPct val="0"/>
                </a:spcBef>
                <a:spcAft>
                  <a:spcPct val="0"/>
                </a:spcAft>
                <a:defRPr/>
              </a:pPr>
              <a:t>18</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806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B4AC734-FB26-4237-9690-8A7FB3380501}" type="slidenum">
              <a:rPr lang="en-US" sz="1200">
                <a:latin typeface="Calibri" pitchFamily="34" charset="0"/>
              </a:rPr>
              <a:pPr algn="r"/>
              <a:t>19</a:t>
            </a:fld>
            <a:endParaRPr lang="en-US" sz="120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37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52FBA76-8DFB-40C1-827E-4F320F2F7B7F}" type="slidenum">
              <a:rPr lang="en-US" smtClean="0"/>
              <a:pPr fontAlgn="base">
                <a:spcBef>
                  <a:spcPct val="0"/>
                </a:spcBef>
                <a:spcAft>
                  <a:spcPct val="0"/>
                </a:spcAft>
                <a:defRPr/>
              </a:pPr>
              <a:t>20</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86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BBC735-CC7F-4E61-807F-51DA117219DE}" type="slidenum">
              <a:rPr lang="en-US" smtClean="0"/>
              <a:pPr fontAlgn="base">
                <a:spcBef>
                  <a:spcPct val="0"/>
                </a:spcBef>
                <a:spcAft>
                  <a:spcPct val="0"/>
                </a:spcAft>
                <a:defRPr/>
              </a:pPr>
              <a:t>21</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7C3BBE06-C017-402D-96FB-9BBF5AEB5492}" type="slidenum">
              <a:rPr lang="en-US" smtClean="0"/>
              <a:pPr>
                <a:defRPr/>
              </a:pPr>
              <a:t>22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87A83581-2BC7-4600-B95B-261CDF2C6D3D}" type="slidenum">
              <a:rPr lang="en-US" smtClean="0"/>
              <a:pPr>
                <a:defRPr/>
              </a:pPr>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noFill/>
          <a:ln>
            <a:solidFill>
              <a:srgbClr val="000000"/>
            </a:solidFill>
            <a:miter lim="800000"/>
            <a:headEnd/>
            <a:tailEnd/>
          </a:ln>
        </p:spPr>
      </p:sp>
      <p:sp>
        <p:nvSpPr>
          <p:cNvPr id="10342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83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12468A-9765-4EE4-ADB3-07984C678F52}" type="slidenum">
              <a:rPr lang="en-US" smtClean="0"/>
              <a:pPr fontAlgn="base">
                <a:spcBef>
                  <a:spcPct val="0"/>
                </a:spcBef>
                <a:spcAft>
                  <a:spcPct val="0"/>
                </a:spcAft>
                <a:defRPr/>
              </a:pPr>
              <a:t>4</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DF7A43-6427-43BF-BE73-028750B7F361}" type="slidenum">
              <a:rPr lang="en-US"/>
              <a:pPr/>
              <a:t>26</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noFill/>
          <a:ln>
            <a:solidFill>
              <a:srgbClr val="000000"/>
            </a:solidFill>
            <a:miter lim="800000"/>
            <a:headEnd/>
            <a:tailEnd/>
          </a:ln>
        </p:spPr>
      </p:sp>
      <p:sp>
        <p:nvSpPr>
          <p:cNvPr id="10035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82992971-40A4-4A16-BAF5-5456F8F94894}" type="slidenum">
              <a:rPr lang="en-US" smtClean="0"/>
              <a:pPr>
                <a:defRPr/>
              </a:pPr>
              <a:t>28</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bwMode="auto">
          <a:noFill/>
          <a:ln>
            <a:solidFill>
              <a:srgbClr val="000000"/>
            </a:solidFill>
            <a:miter lim="800000"/>
            <a:headEnd/>
            <a:tailEnd/>
          </a:ln>
        </p:spPr>
      </p:sp>
      <p:sp>
        <p:nvSpPr>
          <p:cNvPr id="10240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846F897D-D48E-4B7F-B207-A06D019F0E8D}" type="slidenum">
              <a:rPr lang="en-US" smtClean="0"/>
              <a:pPr>
                <a:defRPr/>
              </a:pPr>
              <a:t>30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bwMode="auto">
          <a:noFill/>
          <a:ln>
            <a:solidFill>
              <a:srgbClr val="000000"/>
            </a:solidFill>
            <a:miter lim="800000"/>
            <a:headEnd/>
            <a:tailEnd/>
          </a:ln>
        </p:spPr>
      </p:sp>
      <p:sp>
        <p:nvSpPr>
          <p:cNvPr id="10547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Another component of the netCDF java library is support for the netCDF Markup Language. NcML is an XML representation of netCDF metadata. It can be used to create new netCDF files as well as modify an existing dataset and even aggregate a set of existing datasets.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noFill/>
          <a:ln>
            <a:solidFill>
              <a:srgbClr val="000000"/>
            </a:solidFill>
            <a:miter lim="800000"/>
            <a:headEnd/>
            <a:tailEnd/>
          </a:ln>
        </p:spPr>
      </p:sp>
      <p:sp>
        <p:nvSpPr>
          <p:cNvPr id="10035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9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FEBB245-E84C-4093-9DDC-787D6669D2C0}" type="slidenum">
              <a:rPr lang="en-US" smtClean="0"/>
              <a:pPr fontAlgn="base">
                <a:spcBef>
                  <a:spcPct val="0"/>
                </a:spcBef>
                <a:spcAft>
                  <a:spcPct val="0"/>
                </a:spcAft>
                <a:defRPr/>
              </a:pPr>
              <a:t>5</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AABD89E1-2B47-4FF7-BB3A-6EE7735D7C65}" type="slidenum">
              <a:rPr lang="en-US" smtClean="0"/>
              <a:pPr>
                <a:defRPr/>
              </a:pPr>
              <a:t>6</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34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509BBD2-D574-4FDA-9B0B-B99836D3FAD8}" type="slidenum">
              <a:rPr lang="en-US" smtClean="0"/>
              <a:pPr fontAlgn="base">
                <a:spcBef>
                  <a:spcPct val="0"/>
                </a:spcBef>
                <a:spcAft>
                  <a:spcPct val="0"/>
                </a:spcAft>
                <a:defRPr/>
              </a:pPr>
              <a:t>7</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BF1B42-16F8-4754-82CB-7669CCD20654}" type="slidenum">
              <a:rPr lang="en-US" smtClean="0"/>
              <a:pPr fontAlgn="base">
                <a:spcBef>
                  <a:spcPct val="0"/>
                </a:spcBef>
                <a:spcAft>
                  <a:spcPct val="0"/>
                </a:spcAft>
                <a:defRPr/>
              </a:pPr>
              <a:t>8</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45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23631B-95E6-4BAC-B16F-E6F9BB2A9CD4}" type="slidenum">
              <a:rPr lang="en-US" smtClean="0"/>
              <a:pPr fontAlgn="base">
                <a:spcBef>
                  <a:spcPct val="0"/>
                </a:spcBef>
                <a:spcAft>
                  <a:spcPct val="0"/>
                </a:spcAft>
                <a:defRPr/>
              </a:pPr>
              <a:t>9</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6CCC62-475A-4130-9B9B-CC273D14490B}" type="slidenum">
              <a:rPr lang="en-US" smtClean="0"/>
              <a:pPr fontAlgn="base">
                <a:spcBef>
                  <a:spcPct val="0"/>
                </a:spcBef>
                <a:spcAft>
                  <a:spcPct val="0"/>
                </a:spcAft>
                <a:defRPr/>
              </a:pPr>
              <a:t>12</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6CCC62-475A-4130-9B9B-CC273D14490B}" type="slidenum">
              <a:rPr lang="en-US" smtClean="0"/>
              <a:pPr fontAlgn="base">
                <a:spcBef>
                  <a:spcPct val="0"/>
                </a:spcBef>
                <a:spcAft>
                  <a:spcPct val="0"/>
                </a:spcAft>
                <a:defRPr/>
              </a:pPr>
              <a:t>13</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CE7A8E-9153-4D94-90AD-CEE1241690CB}" type="datetimeFigureOut">
              <a:rPr lang="en-US" smtClean="0"/>
              <a:pPr/>
              <a:t>10/28/2010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64C0F5-BCE4-426A-8E8C-B4FEA04F22D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CE7A8E-9153-4D94-90AD-CEE1241690CB}" type="datetimeFigureOut">
              <a:rPr lang="en-US" smtClean="0"/>
              <a:pPr/>
              <a:t>10/28/2010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64C0F5-BCE4-426A-8E8C-B4FEA04F22D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CE7A8E-9153-4D94-90AD-CEE1241690CB}" type="datetimeFigureOut">
              <a:rPr lang="en-US" smtClean="0"/>
              <a:pPr/>
              <a:t>10/28/2010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64C0F5-BCE4-426A-8E8C-B4FEA04F22D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CE7A8E-9153-4D94-90AD-CEE1241690CB}" type="datetimeFigureOut">
              <a:rPr lang="en-US" smtClean="0"/>
              <a:pPr/>
              <a:t>10/28/2010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64C0F5-BCE4-426A-8E8C-B4FEA04F22D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CE7A8E-9153-4D94-90AD-CEE1241690CB}" type="datetimeFigureOut">
              <a:rPr lang="en-US" smtClean="0"/>
              <a:pPr/>
              <a:t>10/28/2010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64C0F5-BCE4-426A-8E8C-B4FEA04F22D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CE7A8E-9153-4D94-90AD-CEE1241690CB}" type="datetimeFigureOut">
              <a:rPr lang="en-US" smtClean="0"/>
              <a:pPr/>
              <a:t>10/28/2010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64C0F5-BCE4-426A-8E8C-B4FEA04F22D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CE7A8E-9153-4D94-90AD-CEE1241690CB}" type="datetimeFigureOut">
              <a:rPr lang="en-US" smtClean="0"/>
              <a:pPr/>
              <a:t>10/28/2010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64C0F5-BCE4-426A-8E8C-B4FEA04F22D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CE7A8E-9153-4D94-90AD-CEE1241690CB}" type="datetimeFigureOut">
              <a:rPr lang="en-US" smtClean="0"/>
              <a:pPr/>
              <a:t>10/28/2010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64C0F5-BCE4-426A-8E8C-B4FEA04F22D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CE7A8E-9153-4D94-90AD-CEE1241690CB}" type="datetimeFigureOut">
              <a:rPr lang="en-US" smtClean="0"/>
              <a:pPr/>
              <a:t>10/28/2010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64C0F5-BCE4-426A-8E8C-B4FEA04F22D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CE7A8E-9153-4D94-90AD-CEE1241690CB}" type="datetimeFigureOut">
              <a:rPr lang="en-US" smtClean="0"/>
              <a:pPr/>
              <a:t>10/28/2010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64C0F5-BCE4-426A-8E8C-B4FEA04F22D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CE7A8E-9153-4D94-90AD-CEE1241690CB}" type="datetimeFigureOut">
              <a:rPr lang="en-US" smtClean="0"/>
              <a:pPr/>
              <a:t>10/28/2010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64C0F5-BCE4-426A-8E8C-B4FEA04F22D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CE7A8E-9153-4D94-90AD-CEE1241690CB}" type="datetimeFigureOut">
              <a:rPr lang="en-US" smtClean="0"/>
              <a:pPr/>
              <a:t>10/28/2010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64C0F5-BCE4-426A-8E8C-B4FEA04F22D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ncdc.noaa.gov/oa/wct/index.php"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gif"/><Relationship Id="rId4" Type="http://schemas.openxmlformats.org/officeDocument/2006/relationships/image" Target="../media/image13.gi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code.google.com/p/protobuf/"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err="1" smtClean="0"/>
              <a:t>NetCDF</a:t>
            </a:r>
            <a:r>
              <a:rPr lang="en-US" dirty="0" smtClean="0"/>
              <a:t>-Java </a:t>
            </a:r>
            <a:br>
              <a:rPr lang="en-US" dirty="0" smtClean="0"/>
            </a:br>
            <a:r>
              <a:rPr lang="en-US" dirty="0" smtClean="0"/>
              <a:t>Overview </a:t>
            </a:r>
            <a:endParaRPr lang="en-US" dirty="0"/>
          </a:p>
        </p:txBody>
      </p:sp>
      <p:sp>
        <p:nvSpPr>
          <p:cNvPr id="3" name="Subtitle 2"/>
          <p:cNvSpPr>
            <a:spLocks noGrp="1"/>
          </p:cNvSpPr>
          <p:nvPr>
            <p:ph type="subTitle" idx="1"/>
          </p:nvPr>
        </p:nvSpPr>
        <p:spPr/>
        <p:txBody>
          <a:bodyPr/>
          <a:lstStyle/>
          <a:p>
            <a:r>
              <a:rPr lang="en-US" dirty="0" smtClean="0"/>
              <a:t>John Caron</a:t>
            </a:r>
          </a:p>
          <a:p>
            <a:r>
              <a:rPr lang="en-US" dirty="0" smtClean="0"/>
              <a:t>Oct </a:t>
            </a:r>
            <a:r>
              <a:rPr lang="en-US" dirty="0" smtClean="0"/>
              <a:t>29, </a:t>
            </a:r>
            <a:r>
              <a:rPr lang="en-US" dirty="0" smtClean="0"/>
              <a:t>2010</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Editorial</a:t>
            </a:r>
            <a:endParaRPr lang="en-US" dirty="0"/>
          </a:p>
        </p:txBody>
      </p:sp>
      <p:sp>
        <p:nvSpPr>
          <p:cNvPr id="3" name="Content Placeholder 2"/>
          <p:cNvSpPr>
            <a:spLocks noGrp="1"/>
          </p:cNvSpPr>
          <p:nvPr>
            <p:ph sz="half" idx="1"/>
          </p:nvPr>
        </p:nvSpPr>
        <p:spPr>
          <a:xfrm>
            <a:off x="457200" y="1600200"/>
            <a:ext cx="8229600" cy="4525963"/>
          </a:xfrm>
        </p:spPr>
        <p:txBody>
          <a:bodyPr>
            <a:normAutofit lnSpcReduction="10000"/>
          </a:bodyPr>
          <a:lstStyle/>
          <a:p>
            <a:r>
              <a:rPr lang="en-US" dirty="0" smtClean="0"/>
              <a:t>We’ve “solved” the syntactic issues</a:t>
            </a:r>
          </a:p>
          <a:p>
            <a:pPr lvl="1"/>
            <a:r>
              <a:rPr lang="en-US" dirty="0" smtClean="0"/>
              <a:t>Hardware, OS, application independence</a:t>
            </a:r>
          </a:p>
          <a:p>
            <a:pPr lvl="1"/>
            <a:r>
              <a:rPr lang="en-US" dirty="0" smtClean="0"/>
              <a:t>Encapsulate file storage details</a:t>
            </a:r>
          </a:p>
          <a:p>
            <a:pPr lvl="1"/>
            <a:r>
              <a:rPr lang="en-US" dirty="0" smtClean="0"/>
              <a:t>Efficient </a:t>
            </a:r>
            <a:r>
              <a:rPr lang="en-US" dirty="0" err="1" smtClean="0"/>
              <a:t>strided</a:t>
            </a:r>
            <a:r>
              <a:rPr lang="en-US" dirty="0" smtClean="0"/>
              <a:t> array </a:t>
            </a:r>
            <a:r>
              <a:rPr lang="en-US" dirty="0" smtClean="0"/>
              <a:t>access</a:t>
            </a:r>
          </a:p>
          <a:p>
            <a:pPr lvl="1"/>
            <a:r>
              <a:rPr lang="en-US" dirty="0" smtClean="0"/>
              <a:t>TODO: parallel I/O, very large files, adapting to new hardware (SSD, etc)</a:t>
            </a:r>
            <a:endParaRPr lang="en-US" dirty="0" smtClean="0"/>
          </a:p>
          <a:p>
            <a:r>
              <a:rPr lang="en-US" dirty="0" smtClean="0"/>
              <a:t>The next 5 years are about adding “semantic” support</a:t>
            </a:r>
          </a:p>
          <a:p>
            <a:pPr lvl="1"/>
            <a:r>
              <a:rPr lang="en-US" dirty="0" err="1" smtClean="0"/>
              <a:t>Unidata</a:t>
            </a:r>
            <a:r>
              <a:rPr lang="en-US" dirty="0" smtClean="0"/>
              <a:t> : Earth Science domain</a:t>
            </a:r>
          </a:p>
          <a:p>
            <a:pPr lvl="1"/>
            <a:r>
              <a:rPr lang="en-US" dirty="0" err="1" smtClean="0"/>
              <a:t>Georeferencing</a:t>
            </a:r>
            <a:r>
              <a:rPr lang="en-US" dirty="0"/>
              <a:t> </a:t>
            </a:r>
            <a:r>
              <a:rPr lang="en-US" dirty="0" smtClean="0"/>
              <a:t>(space / time </a:t>
            </a:r>
            <a:r>
              <a:rPr lang="en-US" dirty="0" err="1" smtClean="0"/>
              <a:t>subsetting</a:t>
            </a:r>
            <a:r>
              <a:rPr lang="en-US" dirty="0" smtClean="0"/>
              <a:t>)</a:t>
            </a:r>
          </a:p>
          <a:p>
            <a:pPr lvl="1"/>
            <a:r>
              <a:rPr lang="en-US" dirty="0" smtClean="0"/>
              <a:t>Virtual datasets: Encapsulate file collection details</a:t>
            </a:r>
          </a:p>
          <a:p>
            <a:pPr lvl="1"/>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12" name="Text Box 12"/>
          <p:cNvSpPr txBox="1">
            <a:spLocks noChangeArrowheads="1"/>
          </p:cNvSpPr>
          <p:nvPr/>
        </p:nvSpPr>
        <p:spPr bwMode="auto">
          <a:xfrm>
            <a:off x="1143000" y="457200"/>
            <a:ext cx="7086600" cy="707886"/>
          </a:xfrm>
          <a:prstGeom prst="rect">
            <a:avLst/>
          </a:prstGeom>
          <a:noFill/>
          <a:ln w="9525">
            <a:noFill/>
            <a:miter lim="800000"/>
            <a:headEnd/>
            <a:tailEnd/>
          </a:ln>
          <a:effectLst/>
        </p:spPr>
        <p:txBody>
          <a:bodyPr>
            <a:spAutoFit/>
          </a:bodyPr>
          <a:lstStyle/>
          <a:p>
            <a:pPr algn="ctr">
              <a:spcBef>
                <a:spcPct val="50000"/>
              </a:spcBef>
            </a:pPr>
            <a:r>
              <a:rPr lang="en-US" sz="4000" dirty="0" err="1" smtClean="0"/>
              <a:t>Unidata’s</a:t>
            </a:r>
            <a:r>
              <a:rPr lang="en-US" sz="4000" dirty="0" smtClean="0"/>
              <a:t> Common Data Model</a:t>
            </a:r>
            <a:endParaRPr lang="en-US" sz="4000" dirty="0"/>
          </a:p>
        </p:txBody>
      </p:sp>
      <p:grpSp>
        <p:nvGrpSpPr>
          <p:cNvPr id="22" name="Group 21"/>
          <p:cNvGrpSpPr/>
          <p:nvPr/>
        </p:nvGrpSpPr>
        <p:grpSpPr>
          <a:xfrm>
            <a:off x="609600" y="1447800"/>
            <a:ext cx="5486400" cy="4860905"/>
            <a:chOff x="609600" y="1447800"/>
            <a:chExt cx="5486400" cy="4860905"/>
          </a:xfrm>
        </p:grpSpPr>
        <p:grpSp>
          <p:nvGrpSpPr>
            <p:cNvPr id="2" name="Group 2"/>
            <p:cNvGrpSpPr>
              <a:grpSpLocks/>
            </p:cNvGrpSpPr>
            <p:nvPr/>
          </p:nvGrpSpPr>
          <p:grpSpPr bwMode="auto">
            <a:xfrm>
              <a:off x="609600" y="1447800"/>
              <a:ext cx="5486400" cy="1689100"/>
              <a:chOff x="912" y="960"/>
              <a:chExt cx="3456" cy="1064"/>
            </a:xfrm>
          </p:grpSpPr>
          <p:sp>
            <p:nvSpPr>
              <p:cNvPr id="179203" name="Text Box 3"/>
              <p:cNvSpPr txBox="1">
                <a:spLocks noChangeArrowheads="1"/>
              </p:cNvSpPr>
              <p:nvPr/>
            </p:nvSpPr>
            <p:spPr bwMode="auto">
              <a:xfrm>
                <a:off x="912" y="960"/>
                <a:ext cx="3456" cy="1064"/>
              </a:xfrm>
              <a:prstGeom prst="rect">
                <a:avLst/>
              </a:prstGeom>
              <a:solidFill>
                <a:srgbClr val="FFFF99"/>
              </a:solidFill>
              <a:ln w="9525">
                <a:solidFill>
                  <a:schemeClr val="tx1"/>
                </a:solidFill>
                <a:miter lim="800000"/>
                <a:headEnd/>
                <a:tailEnd/>
              </a:ln>
              <a:effectLst/>
            </p:spPr>
            <p:txBody>
              <a:bodyPr>
                <a:spAutoFit/>
              </a:bodyPr>
              <a:lstStyle/>
              <a:p>
                <a:pPr algn="ctr">
                  <a:spcBef>
                    <a:spcPct val="50000"/>
                  </a:spcBef>
                </a:pPr>
                <a:r>
                  <a:rPr lang="en-US" sz="2000" b="1"/>
                  <a:t>Scientific Feature Types</a:t>
                </a:r>
              </a:p>
              <a:p>
                <a:pPr algn="ctr">
                  <a:spcBef>
                    <a:spcPct val="50000"/>
                  </a:spcBef>
                </a:pPr>
                <a:endParaRPr lang="en-US" sz="2000" b="1"/>
              </a:p>
              <a:p>
                <a:pPr algn="ctr">
                  <a:spcBef>
                    <a:spcPct val="50000"/>
                  </a:spcBef>
                </a:pPr>
                <a:endParaRPr lang="en-US"/>
              </a:p>
              <a:p>
                <a:pPr algn="ctr">
                  <a:spcBef>
                    <a:spcPct val="50000"/>
                  </a:spcBef>
                </a:pPr>
                <a:endParaRPr lang="en-US"/>
              </a:p>
            </p:txBody>
          </p:sp>
          <p:sp>
            <p:nvSpPr>
              <p:cNvPr id="179204" name="Text Box 4"/>
              <p:cNvSpPr txBox="1">
                <a:spLocks noChangeArrowheads="1"/>
              </p:cNvSpPr>
              <p:nvPr/>
            </p:nvSpPr>
            <p:spPr bwMode="auto">
              <a:xfrm>
                <a:off x="2352" y="1584"/>
                <a:ext cx="453" cy="237"/>
              </a:xfrm>
              <a:prstGeom prst="rect">
                <a:avLst/>
              </a:prstGeom>
              <a:noFill/>
              <a:ln w="9525">
                <a:solidFill>
                  <a:schemeClr val="tx1"/>
                </a:solidFill>
                <a:miter lim="800000"/>
                <a:headEnd/>
                <a:tailEnd/>
              </a:ln>
              <a:effectLst/>
            </p:spPr>
            <p:txBody>
              <a:bodyPr>
                <a:spAutoFit/>
              </a:bodyPr>
              <a:lstStyle/>
              <a:p>
                <a:pPr>
                  <a:spcBef>
                    <a:spcPct val="50000"/>
                  </a:spcBef>
                </a:pPr>
                <a:r>
                  <a:rPr lang="en-US"/>
                  <a:t>Grid</a:t>
                </a:r>
              </a:p>
            </p:txBody>
          </p:sp>
          <p:sp>
            <p:nvSpPr>
              <p:cNvPr id="179205" name="Text Box 5"/>
              <p:cNvSpPr txBox="1">
                <a:spLocks noChangeArrowheads="1"/>
              </p:cNvSpPr>
              <p:nvPr/>
            </p:nvSpPr>
            <p:spPr bwMode="auto">
              <a:xfrm>
                <a:off x="1104" y="1248"/>
                <a:ext cx="606" cy="237"/>
              </a:xfrm>
              <a:prstGeom prst="rect">
                <a:avLst/>
              </a:prstGeom>
              <a:noFill/>
              <a:ln w="9525">
                <a:solidFill>
                  <a:schemeClr val="tx1"/>
                </a:solidFill>
                <a:miter lim="800000"/>
                <a:headEnd/>
                <a:tailEnd/>
              </a:ln>
              <a:effectLst/>
            </p:spPr>
            <p:txBody>
              <a:bodyPr>
                <a:spAutoFit/>
              </a:bodyPr>
              <a:lstStyle/>
              <a:p>
                <a:pPr>
                  <a:spcBef>
                    <a:spcPct val="50000"/>
                  </a:spcBef>
                </a:pPr>
                <a:r>
                  <a:rPr lang="en-US"/>
                  <a:t>Point</a:t>
                </a:r>
              </a:p>
            </p:txBody>
          </p:sp>
          <p:sp>
            <p:nvSpPr>
              <p:cNvPr id="179206" name="Text Box 6"/>
              <p:cNvSpPr txBox="1">
                <a:spLocks noChangeArrowheads="1"/>
              </p:cNvSpPr>
              <p:nvPr/>
            </p:nvSpPr>
            <p:spPr bwMode="auto">
              <a:xfrm>
                <a:off x="1536" y="1584"/>
                <a:ext cx="576" cy="237"/>
              </a:xfrm>
              <a:prstGeom prst="rect">
                <a:avLst/>
              </a:prstGeom>
              <a:noFill/>
              <a:ln w="9525">
                <a:solidFill>
                  <a:schemeClr val="tx1"/>
                </a:solidFill>
                <a:miter lim="800000"/>
                <a:headEnd/>
                <a:tailEnd/>
              </a:ln>
              <a:effectLst/>
            </p:spPr>
            <p:txBody>
              <a:bodyPr>
                <a:spAutoFit/>
              </a:bodyPr>
              <a:lstStyle/>
              <a:p>
                <a:pPr>
                  <a:spcBef>
                    <a:spcPct val="50000"/>
                  </a:spcBef>
                </a:pPr>
                <a:r>
                  <a:rPr lang="en-US"/>
                  <a:t>Radial</a:t>
                </a:r>
              </a:p>
            </p:txBody>
          </p:sp>
          <p:sp>
            <p:nvSpPr>
              <p:cNvPr id="179207" name="Text Box 7"/>
              <p:cNvSpPr txBox="1">
                <a:spLocks noChangeArrowheads="1"/>
              </p:cNvSpPr>
              <p:nvPr/>
            </p:nvSpPr>
            <p:spPr bwMode="auto">
              <a:xfrm>
                <a:off x="1824" y="1248"/>
                <a:ext cx="768" cy="237"/>
              </a:xfrm>
              <a:prstGeom prst="rect">
                <a:avLst/>
              </a:prstGeom>
              <a:noFill/>
              <a:ln w="9525">
                <a:solidFill>
                  <a:schemeClr val="tx1"/>
                </a:solidFill>
                <a:miter lim="800000"/>
                <a:headEnd/>
                <a:tailEnd/>
              </a:ln>
              <a:effectLst/>
            </p:spPr>
            <p:txBody>
              <a:bodyPr>
                <a:spAutoFit/>
              </a:bodyPr>
              <a:lstStyle/>
              <a:p>
                <a:pPr>
                  <a:spcBef>
                    <a:spcPct val="50000"/>
                  </a:spcBef>
                </a:pPr>
                <a:r>
                  <a:rPr lang="en-US"/>
                  <a:t>Trajectory</a:t>
                </a:r>
              </a:p>
            </p:txBody>
          </p:sp>
          <p:sp>
            <p:nvSpPr>
              <p:cNvPr id="179208" name="Text Box 8"/>
              <p:cNvSpPr txBox="1">
                <a:spLocks noChangeArrowheads="1"/>
              </p:cNvSpPr>
              <p:nvPr/>
            </p:nvSpPr>
            <p:spPr bwMode="auto">
              <a:xfrm>
                <a:off x="3024" y="1584"/>
                <a:ext cx="576" cy="237"/>
              </a:xfrm>
              <a:prstGeom prst="rect">
                <a:avLst/>
              </a:prstGeom>
              <a:noFill/>
              <a:ln w="9525">
                <a:solidFill>
                  <a:schemeClr val="tx1"/>
                </a:solidFill>
                <a:miter lim="800000"/>
                <a:headEnd/>
                <a:tailEnd/>
              </a:ln>
              <a:effectLst/>
            </p:spPr>
            <p:txBody>
              <a:bodyPr>
                <a:spAutoFit/>
              </a:bodyPr>
              <a:lstStyle/>
              <a:p>
                <a:pPr>
                  <a:spcBef>
                    <a:spcPct val="50000"/>
                  </a:spcBef>
                </a:pPr>
                <a:r>
                  <a:rPr lang="en-US"/>
                  <a:t>Swath</a:t>
                </a:r>
              </a:p>
            </p:txBody>
          </p:sp>
          <p:sp>
            <p:nvSpPr>
              <p:cNvPr id="179209" name="Text Box 9"/>
              <p:cNvSpPr txBox="1">
                <a:spLocks noChangeArrowheads="1"/>
              </p:cNvSpPr>
              <p:nvPr/>
            </p:nvSpPr>
            <p:spPr bwMode="auto">
              <a:xfrm>
                <a:off x="2736" y="1248"/>
                <a:ext cx="606" cy="237"/>
              </a:xfrm>
              <a:prstGeom prst="rect">
                <a:avLst/>
              </a:prstGeom>
              <a:noFill/>
              <a:ln w="9525">
                <a:solidFill>
                  <a:schemeClr val="tx1"/>
                </a:solidFill>
                <a:miter lim="800000"/>
                <a:headEnd/>
                <a:tailEnd/>
              </a:ln>
              <a:effectLst/>
            </p:spPr>
            <p:txBody>
              <a:bodyPr>
                <a:spAutoFit/>
              </a:bodyPr>
              <a:lstStyle/>
              <a:p>
                <a:pPr>
                  <a:spcBef>
                    <a:spcPct val="50000"/>
                  </a:spcBef>
                </a:pPr>
                <a:r>
                  <a:rPr lang="en-US"/>
                  <a:t>Station</a:t>
                </a:r>
              </a:p>
            </p:txBody>
          </p:sp>
          <p:sp>
            <p:nvSpPr>
              <p:cNvPr id="179210" name="Text Box 10"/>
              <p:cNvSpPr txBox="1">
                <a:spLocks noChangeArrowheads="1"/>
              </p:cNvSpPr>
              <p:nvPr/>
            </p:nvSpPr>
            <p:spPr bwMode="auto">
              <a:xfrm>
                <a:off x="3504" y="1248"/>
                <a:ext cx="606" cy="237"/>
              </a:xfrm>
              <a:prstGeom prst="rect">
                <a:avLst/>
              </a:prstGeom>
              <a:noFill/>
              <a:ln w="9525">
                <a:solidFill>
                  <a:schemeClr val="tx1"/>
                </a:solidFill>
                <a:miter lim="800000"/>
                <a:headEnd/>
                <a:tailEnd/>
              </a:ln>
              <a:effectLst/>
            </p:spPr>
            <p:txBody>
              <a:bodyPr>
                <a:spAutoFit/>
              </a:bodyPr>
              <a:lstStyle/>
              <a:p>
                <a:pPr>
                  <a:spcBef>
                    <a:spcPct val="50000"/>
                  </a:spcBef>
                </a:pPr>
                <a:r>
                  <a:rPr lang="en-US"/>
                  <a:t>Profile</a:t>
                </a:r>
              </a:p>
            </p:txBody>
          </p:sp>
        </p:grpSp>
        <p:sp>
          <p:nvSpPr>
            <p:cNvPr id="179211" name="Text Box 11"/>
            <p:cNvSpPr txBox="1">
              <a:spLocks noChangeArrowheads="1"/>
            </p:cNvSpPr>
            <p:nvPr/>
          </p:nvSpPr>
          <p:spPr bwMode="auto">
            <a:xfrm>
              <a:off x="1219200" y="3733800"/>
              <a:ext cx="4267200" cy="406400"/>
            </a:xfrm>
            <a:prstGeom prst="rect">
              <a:avLst/>
            </a:prstGeom>
            <a:solidFill>
              <a:srgbClr val="FFFF99"/>
            </a:solidFill>
            <a:ln w="9525">
              <a:solidFill>
                <a:schemeClr val="tx1"/>
              </a:solidFill>
              <a:miter lim="800000"/>
              <a:headEnd/>
              <a:tailEnd/>
            </a:ln>
            <a:effectLst/>
          </p:spPr>
          <p:txBody>
            <a:bodyPr>
              <a:spAutoFit/>
            </a:bodyPr>
            <a:lstStyle/>
            <a:p>
              <a:pPr algn="ctr">
                <a:spcBef>
                  <a:spcPct val="50000"/>
                </a:spcBef>
              </a:pPr>
              <a:r>
                <a:rPr lang="en-US" sz="2000" b="1"/>
                <a:t>Coordinate Systems</a:t>
              </a:r>
            </a:p>
          </p:txBody>
        </p:sp>
        <p:sp>
          <p:nvSpPr>
            <p:cNvPr id="179213" name="Text Box 13"/>
            <p:cNvSpPr txBox="1">
              <a:spLocks noChangeArrowheads="1"/>
            </p:cNvSpPr>
            <p:nvPr/>
          </p:nvSpPr>
          <p:spPr bwMode="auto">
            <a:xfrm>
              <a:off x="685800" y="4800600"/>
              <a:ext cx="5334000" cy="1508105"/>
            </a:xfrm>
            <a:prstGeom prst="rect">
              <a:avLst/>
            </a:prstGeom>
            <a:solidFill>
              <a:srgbClr val="FFFF99"/>
            </a:solidFill>
            <a:ln w="9525">
              <a:solidFill>
                <a:schemeClr val="tx1"/>
              </a:solidFill>
              <a:miter lim="800000"/>
              <a:headEnd/>
              <a:tailEnd/>
            </a:ln>
            <a:effectLst/>
          </p:spPr>
          <p:txBody>
            <a:bodyPr>
              <a:spAutoFit/>
            </a:bodyPr>
            <a:lstStyle/>
            <a:p>
              <a:pPr algn="ctr">
                <a:spcBef>
                  <a:spcPct val="50000"/>
                </a:spcBef>
              </a:pPr>
              <a:r>
                <a:rPr lang="en-US" sz="2000" b="1" dirty="0"/>
                <a:t>Data </a:t>
              </a:r>
              <a:r>
                <a:rPr lang="en-US" sz="2000" b="1" dirty="0" smtClean="0"/>
                <a:t>Access  </a:t>
              </a:r>
              <a:endParaRPr lang="en-US" sz="2000" b="1" dirty="0"/>
            </a:p>
            <a:p>
              <a:pPr algn="ctr">
                <a:spcBef>
                  <a:spcPct val="50000"/>
                </a:spcBef>
              </a:pPr>
              <a:r>
                <a:rPr lang="en-US" dirty="0"/>
                <a:t>netCDF-3, HDF5, </a:t>
              </a:r>
              <a:r>
                <a:rPr lang="en-US" dirty="0" err="1"/>
                <a:t>OPeNDAP</a:t>
              </a:r>
              <a:endParaRPr lang="en-US" dirty="0"/>
            </a:p>
            <a:p>
              <a:pPr algn="ctr">
                <a:spcBef>
                  <a:spcPct val="50000"/>
                </a:spcBef>
              </a:pPr>
              <a:r>
                <a:rPr lang="en-US" dirty="0"/>
                <a:t>BUFR, GRIB1, GRIB2, NEXRAD, NIDS, </a:t>
              </a:r>
              <a:r>
                <a:rPr lang="en-US" dirty="0" err="1"/>
                <a:t>McIDAS</a:t>
              </a:r>
              <a:r>
                <a:rPr lang="en-US" dirty="0"/>
                <a:t>, GEMPAK, GINI, DMSP, HDF4, HDF-EOS, DORADE, GTOPO, ASCII</a:t>
              </a:r>
            </a:p>
          </p:txBody>
        </p:sp>
        <p:cxnSp>
          <p:nvCxnSpPr>
            <p:cNvPr id="179214" name="AutoShape 14"/>
            <p:cNvCxnSpPr>
              <a:cxnSpLocks noChangeShapeType="1"/>
              <a:endCxn id="179211" idx="0"/>
            </p:cNvCxnSpPr>
            <p:nvPr/>
          </p:nvCxnSpPr>
          <p:spPr bwMode="auto">
            <a:xfrm>
              <a:off x="3352800" y="3136900"/>
              <a:ext cx="0" cy="596900"/>
            </a:xfrm>
            <a:prstGeom prst="straightConnector1">
              <a:avLst/>
            </a:prstGeom>
            <a:noFill/>
            <a:ln w="9525">
              <a:solidFill>
                <a:schemeClr val="tx1"/>
              </a:solidFill>
              <a:round/>
              <a:headEnd/>
              <a:tailEnd type="triangle" w="med" len="med"/>
            </a:ln>
            <a:effectLst/>
          </p:spPr>
        </p:cxnSp>
        <p:cxnSp>
          <p:nvCxnSpPr>
            <p:cNvPr id="179215" name="AutoShape 15"/>
            <p:cNvCxnSpPr>
              <a:cxnSpLocks noChangeShapeType="1"/>
              <a:stCxn id="179211" idx="2"/>
              <a:endCxn id="179213" idx="0"/>
            </p:cNvCxnSpPr>
            <p:nvPr/>
          </p:nvCxnSpPr>
          <p:spPr bwMode="auto">
            <a:xfrm rot="5400000">
              <a:off x="3022600" y="4470400"/>
              <a:ext cx="660400" cy="1588"/>
            </a:xfrm>
            <a:prstGeom prst="straightConnector1">
              <a:avLst/>
            </a:prstGeom>
            <a:noFill/>
            <a:ln w="9525">
              <a:solidFill>
                <a:schemeClr val="tx1"/>
              </a:solidFill>
              <a:round/>
              <a:headEnd/>
              <a:tailEnd type="triangle" w="med" len="med"/>
            </a:ln>
            <a:effectLst/>
          </p:spPr>
        </p:cxnSp>
      </p:grpSp>
      <p:sp>
        <p:nvSpPr>
          <p:cNvPr id="16" name="TextBox 15"/>
          <p:cNvSpPr txBox="1"/>
          <p:nvPr/>
        </p:nvSpPr>
        <p:spPr>
          <a:xfrm>
            <a:off x="6707051" y="5181600"/>
            <a:ext cx="2436949" cy="923330"/>
          </a:xfrm>
          <a:prstGeom prst="rect">
            <a:avLst/>
          </a:prstGeom>
          <a:noFill/>
        </p:spPr>
        <p:txBody>
          <a:bodyPr wrap="none" rtlCol="0">
            <a:spAutoFit/>
          </a:bodyPr>
          <a:lstStyle/>
          <a:p>
            <a:pPr marL="0" lvl="1"/>
            <a:r>
              <a:rPr lang="en-US" dirty="0" smtClean="0"/>
              <a:t>Storage format,</a:t>
            </a:r>
          </a:p>
          <a:p>
            <a:pPr marL="0" lvl="1"/>
            <a:r>
              <a:rPr lang="en-US" dirty="0" smtClean="0"/>
              <a:t>multidimensional arrays</a:t>
            </a:r>
          </a:p>
          <a:p>
            <a:endParaRPr lang="en-US" dirty="0"/>
          </a:p>
        </p:txBody>
      </p:sp>
      <p:sp>
        <p:nvSpPr>
          <p:cNvPr id="17" name="Left Brace 16"/>
          <p:cNvSpPr/>
          <p:nvPr/>
        </p:nvSpPr>
        <p:spPr>
          <a:xfrm>
            <a:off x="6400800" y="4876800"/>
            <a:ext cx="381000" cy="13716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6553200" y="3733800"/>
            <a:ext cx="1747530" cy="646331"/>
          </a:xfrm>
          <a:prstGeom prst="rect">
            <a:avLst/>
          </a:prstGeom>
          <a:noFill/>
        </p:spPr>
        <p:txBody>
          <a:bodyPr wrap="none" rtlCol="0">
            <a:spAutoFit/>
          </a:bodyPr>
          <a:lstStyle/>
          <a:p>
            <a:r>
              <a:rPr lang="en-US" dirty="0" err="1" smtClean="0"/>
              <a:t>Georeferencing</a:t>
            </a:r>
            <a:r>
              <a:rPr lang="en-US" dirty="0" smtClean="0"/>
              <a:t>, </a:t>
            </a:r>
          </a:p>
          <a:p>
            <a:r>
              <a:rPr lang="en-US" dirty="0" smtClean="0"/>
              <a:t>topology</a:t>
            </a:r>
            <a:endParaRPr lang="en-US" dirty="0"/>
          </a:p>
        </p:txBody>
      </p:sp>
      <p:sp>
        <p:nvSpPr>
          <p:cNvPr id="19" name="Left Brace 18"/>
          <p:cNvSpPr/>
          <p:nvPr/>
        </p:nvSpPr>
        <p:spPr>
          <a:xfrm>
            <a:off x="6172200" y="3657600"/>
            <a:ext cx="381000" cy="762000"/>
          </a:xfrm>
          <a:prstGeom prst="leftBrace">
            <a:avLst>
              <a:gd name="adj1" fmla="val 2761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p:cNvSpPr txBox="1"/>
          <p:nvPr/>
        </p:nvSpPr>
        <p:spPr>
          <a:xfrm>
            <a:off x="7162800" y="1905000"/>
            <a:ext cx="1467774" cy="923330"/>
          </a:xfrm>
          <a:prstGeom prst="rect">
            <a:avLst/>
          </a:prstGeom>
          <a:noFill/>
        </p:spPr>
        <p:txBody>
          <a:bodyPr wrap="none" rtlCol="0">
            <a:spAutoFit/>
          </a:bodyPr>
          <a:lstStyle/>
          <a:p>
            <a:r>
              <a:rPr lang="en-US" dirty="0" smtClean="0"/>
              <a:t>Objects,</a:t>
            </a:r>
          </a:p>
          <a:p>
            <a:r>
              <a:rPr lang="en-US" dirty="0" smtClean="0"/>
              <a:t>How the User</a:t>
            </a:r>
          </a:p>
          <a:p>
            <a:r>
              <a:rPr lang="en-US" dirty="0" smtClean="0"/>
              <a:t>sees the data</a:t>
            </a:r>
          </a:p>
        </p:txBody>
      </p:sp>
      <p:sp>
        <p:nvSpPr>
          <p:cNvPr id="21" name="Left Brace 20"/>
          <p:cNvSpPr/>
          <p:nvPr/>
        </p:nvSpPr>
        <p:spPr>
          <a:xfrm>
            <a:off x="6629400" y="1828800"/>
            <a:ext cx="381000" cy="1066800"/>
          </a:xfrm>
          <a:prstGeom prst="leftBrace">
            <a:avLst>
              <a:gd name="adj1" fmla="val 2761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idx="1"/>
          </p:nvPr>
        </p:nvSpPr>
        <p:spPr>
          <a:xfrm>
            <a:off x="457200" y="1219200"/>
            <a:ext cx="8686800" cy="5029200"/>
          </a:xfrm>
        </p:spPr>
        <p:txBody>
          <a:bodyPr rtlCol="0">
            <a:normAutofit/>
          </a:bodyPr>
          <a:lstStyle/>
          <a:p>
            <a:pPr>
              <a:buNone/>
            </a:pPr>
            <a:r>
              <a:rPr lang="en-US" sz="1800" dirty="0" smtClean="0">
                <a:latin typeface="Courier New" pitchFamily="49" charset="0"/>
                <a:cs typeface="Courier New" pitchFamily="49" charset="0"/>
              </a:rPr>
              <a:t>count[0</a:t>
            </a:r>
            <a:r>
              <a:rPr lang="en-US" sz="1800" dirty="0" smtClean="0">
                <a:latin typeface="Courier New" pitchFamily="49" charset="0"/>
                <a:cs typeface="Courier New" pitchFamily="49" charset="0"/>
              </a:rPr>
              <a:t>] = 1;</a:t>
            </a:r>
          </a:p>
          <a:p>
            <a:pPr>
              <a:buNone/>
            </a:pPr>
            <a:r>
              <a:rPr lang="en-US" sz="1800" dirty="0" smtClean="0">
                <a:latin typeface="Courier New" pitchFamily="49" charset="0"/>
                <a:cs typeface="Courier New" pitchFamily="49" charset="0"/>
              </a:rPr>
              <a:t>count[1</a:t>
            </a:r>
            <a:r>
              <a:rPr lang="en-US" sz="1800" dirty="0" smtClean="0">
                <a:latin typeface="Courier New" pitchFamily="49" charset="0"/>
                <a:cs typeface="Courier New" pitchFamily="49" charset="0"/>
              </a:rPr>
              <a:t>] = NLVL;</a:t>
            </a:r>
          </a:p>
          <a:p>
            <a:pPr>
              <a:buNone/>
            </a:pPr>
            <a:r>
              <a:rPr lang="en-US" sz="1800" dirty="0" smtClean="0">
                <a:latin typeface="Courier New" pitchFamily="49" charset="0"/>
                <a:cs typeface="Courier New" pitchFamily="49" charset="0"/>
              </a:rPr>
              <a:t>count[2</a:t>
            </a:r>
            <a:r>
              <a:rPr lang="en-US" sz="1800" dirty="0" smtClean="0">
                <a:latin typeface="Courier New" pitchFamily="49" charset="0"/>
                <a:cs typeface="Courier New" pitchFamily="49" charset="0"/>
              </a:rPr>
              <a:t>] = NLAT;</a:t>
            </a:r>
          </a:p>
          <a:p>
            <a:pPr>
              <a:buNone/>
            </a:pPr>
            <a:r>
              <a:rPr lang="en-US" sz="1800" dirty="0" smtClean="0">
                <a:latin typeface="Courier New" pitchFamily="49" charset="0"/>
                <a:cs typeface="Courier New" pitchFamily="49" charset="0"/>
              </a:rPr>
              <a:t>count[3</a:t>
            </a:r>
            <a:r>
              <a:rPr lang="en-US" sz="1800" dirty="0" smtClean="0">
                <a:latin typeface="Courier New" pitchFamily="49" charset="0"/>
                <a:cs typeface="Courier New" pitchFamily="49" charset="0"/>
              </a:rPr>
              <a:t>] = NLON;</a:t>
            </a:r>
          </a:p>
          <a:p>
            <a:pPr>
              <a:buNone/>
            </a:pPr>
            <a:r>
              <a:rPr lang="en-US" sz="1800" dirty="0" smtClean="0">
                <a:latin typeface="Courier New" pitchFamily="49" charset="0"/>
                <a:cs typeface="Courier New" pitchFamily="49" charset="0"/>
              </a:rPr>
              <a:t>start[1</a:t>
            </a:r>
            <a:r>
              <a:rPr lang="en-US" sz="1800" dirty="0" smtClean="0">
                <a:latin typeface="Courier New" pitchFamily="49" charset="0"/>
                <a:cs typeface="Courier New" pitchFamily="49" charset="0"/>
              </a:rPr>
              <a:t>] = 0;</a:t>
            </a:r>
          </a:p>
          <a:p>
            <a:pPr>
              <a:buNone/>
            </a:pPr>
            <a:r>
              <a:rPr lang="en-US" sz="1800" dirty="0" smtClean="0">
                <a:latin typeface="Courier New" pitchFamily="49" charset="0"/>
                <a:cs typeface="Courier New" pitchFamily="49" charset="0"/>
              </a:rPr>
              <a:t>start[2</a:t>
            </a:r>
            <a:r>
              <a:rPr lang="en-US" sz="1800" dirty="0" smtClean="0">
                <a:latin typeface="Courier New" pitchFamily="49" charset="0"/>
                <a:cs typeface="Courier New" pitchFamily="49" charset="0"/>
              </a:rPr>
              <a:t>] = 0;</a:t>
            </a:r>
          </a:p>
          <a:p>
            <a:pPr>
              <a:buNone/>
            </a:pPr>
            <a:r>
              <a:rPr lang="en-US" sz="1800" dirty="0" smtClean="0">
                <a:latin typeface="Courier New" pitchFamily="49" charset="0"/>
                <a:cs typeface="Courier New" pitchFamily="49" charset="0"/>
              </a:rPr>
              <a:t>start[3</a:t>
            </a:r>
            <a:r>
              <a:rPr lang="en-US" sz="1800" dirty="0" smtClean="0">
                <a:latin typeface="Courier New" pitchFamily="49" charset="0"/>
                <a:cs typeface="Courier New" pitchFamily="49" charset="0"/>
              </a:rPr>
              <a:t>] = 0;</a:t>
            </a:r>
          </a:p>
          <a:p>
            <a:pPr>
              <a:buNone/>
            </a:pPr>
            <a:endParaRPr lang="en-US" sz="1800" dirty="0" smtClean="0">
              <a:latin typeface="Courier New" pitchFamily="49" charset="0"/>
              <a:cs typeface="Courier New" pitchFamily="49" charset="0"/>
            </a:endParaRPr>
          </a:p>
          <a:p>
            <a:pPr>
              <a:buNone/>
            </a:pPr>
            <a:r>
              <a:rPr lang="en-US" sz="1800" dirty="0" smtClean="0">
                <a:latin typeface="Courier New" pitchFamily="49" charset="0"/>
                <a:cs typeface="Courier New" pitchFamily="49" charset="0"/>
              </a:rPr>
              <a:t>/* </a:t>
            </a:r>
            <a:r>
              <a:rPr lang="en-US" sz="1800" dirty="0" smtClean="0">
                <a:latin typeface="Courier New" pitchFamily="49" charset="0"/>
                <a:cs typeface="Courier New" pitchFamily="49" charset="0"/>
              </a:rPr>
              <a:t>Read and check one record at a time. */</a:t>
            </a:r>
          </a:p>
          <a:p>
            <a:pPr>
              <a:buNone/>
            </a:pPr>
            <a:r>
              <a:rPr lang="en-US" sz="1800" dirty="0" smtClean="0">
                <a:latin typeface="Courier New" pitchFamily="49" charset="0"/>
                <a:cs typeface="Courier New" pitchFamily="49" charset="0"/>
              </a:rPr>
              <a:t>for </a:t>
            </a:r>
            <a:r>
              <a:rPr lang="en-US" sz="1800" dirty="0" smtClean="0">
                <a:latin typeface="Courier New" pitchFamily="49" charset="0"/>
                <a:cs typeface="Courier New" pitchFamily="49" charset="0"/>
              </a:rPr>
              <a:t>(</a:t>
            </a:r>
            <a:r>
              <a:rPr lang="en-US" sz="1800" dirty="0" err="1" smtClean="0">
                <a:latin typeface="Courier New" pitchFamily="49" charset="0"/>
                <a:cs typeface="Courier New" pitchFamily="49" charset="0"/>
              </a:rPr>
              <a:t>rec</a:t>
            </a:r>
            <a:r>
              <a:rPr lang="en-US" sz="1800" dirty="0" smtClean="0">
                <a:latin typeface="Courier New" pitchFamily="49" charset="0"/>
                <a:cs typeface="Courier New" pitchFamily="49" charset="0"/>
              </a:rPr>
              <a:t> = 0; </a:t>
            </a:r>
            <a:r>
              <a:rPr lang="en-US" sz="1800" dirty="0" err="1" smtClean="0">
                <a:latin typeface="Courier New" pitchFamily="49" charset="0"/>
                <a:cs typeface="Courier New" pitchFamily="49" charset="0"/>
              </a:rPr>
              <a:t>rec</a:t>
            </a:r>
            <a:r>
              <a:rPr lang="en-US" sz="1800" dirty="0" smtClean="0">
                <a:latin typeface="Courier New" pitchFamily="49" charset="0"/>
                <a:cs typeface="Courier New" pitchFamily="49" charset="0"/>
              </a:rPr>
              <a:t> &lt; NREC; </a:t>
            </a:r>
            <a:r>
              <a:rPr lang="en-US" sz="1800" dirty="0" err="1" smtClean="0">
                <a:latin typeface="Courier New" pitchFamily="49" charset="0"/>
                <a:cs typeface="Courier New" pitchFamily="49" charset="0"/>
              </a:rPr>
              <a:t>rec</a:t>
            </a:r>
            <a:r>
              <a:rPr lang="en-US" sz="1800" dirty="0" smtClean="0">
                <a:latin typeface="Courier New" pitchFamily="49" charset="0"/>
                <a:cs typeface="Courier New" pitchFamily="49" charset="0"/>
              </a:rPr>
              <a:t>++) {</a:t>
            </a:r>
            <a:endParaRPr lang="en-US" sz="1800" dirty="0" smtClean="0">
              <a:latin typeface="Courier New" pitchFamily="49" charset="0"/>
              <a:cs typeface="Courier New" pitchFamily="49" charset="0"/>
            </a:endParaRPr>
          </a:p>
          <a:p>
            <a:pPr>
              <a:buNone/>
            </a:pPr>
            <a:r>
              <a:rPr lang="en-US" sz="1800" dirty="0" smtClean="0">
                <a:latin typeface="Courier New" pitchFamily="49" charset="0"/>
                <a:cs typeface="Courier New" pitchFamily="49" charset="0"/>
              </a:rPr>
              <a:t>  start[0</a:t>
            </a:r>
            <a:r>
              <a:rPr lang="en-US" sz="1800" dirty="0" smtClean="0">
                <a:latin typeface="Courier New" pitchFamily="49" charset="0"/>
                <a:cs typeface="Courier New" pitchFamily="49" charset="0"/>
              </a:rPr>
              <a:t>] = </a:t>
            </a:r>
            <a:r>
              <a:rPr lang="en-US" sz="1800" dirty="0" err="1" smtClean="0">
                <a:latin typeface="Courier New" pitchFamily="49" charset="0"/>
                <a:cs typeface="Courier New" pitchFamily="49" charset="0"/>
              </a:rPr>
              <a:t>rec</a:t>
            </a:r>
            <a:r>
              <a:rPr lang="en-US" sz="1800" dirty="0" smtClean="0">
                <a:latin typeface="Courier New" pitchFamily="49" charset="0"/>
                <a:cs typeface="Courier New" pitchFamily="49" charset="0"/>
              </a:rPr>
              <a:t>;</a:t>
            </a:r>
          </a:p>
          <a:p>
            <a:pPr>
              <a:buNone/>
            </a:pPr>
            <a:r>
              <a:rPr lang="en-US" sz="1800" dirty="0" smtClean="0">
                <a:latin typeface="Courier New" pitchFamily="49" charset="0"/>
                <a:cs typeface="Courier New" pitchFamily="49" charset="0"/>
              </a:rPr>
              <a:t>  </a:t>
            </a:r>
            <a:r>
              <a:rPr lang="en-US" sz="1800" b="1" dirty="0" err="1" smtClean="0">
                <a:latin typeface="Courier New" pitchFamily="49" charset="0"/>
                <a:cs typeface="Courier New" pitchFamily="49" charset="0"/>
              </a:rPr>
              <a:t>nc_get_vara_float</a:t>
            </a:r>
            <a:r>
              <a:rPr lang="en-US" sz="1800" dirty="0" smtClean="0">
                <a:latin typeface="Courier New" pitchFamily="49" charset="0"/>
                <a:cs typeface="Courier New" pitchFamily="49" charset="0"/>
              </a:rPr>
              <a:t>(</a:t>
            </a:r>
            <a:r>
              <a:rPr lang="en-US" sz="1800" dirty="0" err="1" smtClean="0">
                <a:latin typeface="Courier New" pitchFamily="49" charset="0"/>
                <a:cs typeface="Courier New" pitchFamily="49" charset="0"/>
              </a:rPr>
              <a:t>ncid</a:t>
            </a:r>
            <a:r>
              <a:rPr lang="en-US" sz="1800" dirty="0" smtClean="0">
                <a:latin typeface="Courier New" pitchFamily="49" charset="0"/>
                <a:cs typeface="Courier New" pitchFamily="49" charset="0"/>
              </a:rPr>
              <a:t>, </a:t>
            </a:r>
            <a:r>
              <a:rPr lang="en-US" sz="1800" dirty="0" err="1" smtClean="0">
                <a:latin typeface="Courier New" pitchFamily="49" charset="0"/>
                <a:cs typeface="Courier New" pitchFamily="49" charset="0"/>
              </a:rPr>
              <a:t>pres_varid</a:t>
            </a:r>
            <a:r>
              <a:rPr lang="en-US" sz="1800" dirty="0" smtClean="0">
                <a:latin typeface="Courier New" pitchFamily="49" charset="0"/>
                <a:cs typeface="Courier New" pitchFamily="49" charset="0"/>
              </a:rPr>
              <a:t>, start, </a:t>
            </a:r>
          </a:p>
          <a:p>
            <a:pPr>
              <a:buNone/>
            </a:pPr>
            <a:r>
              <a:rPr lang="en-US" sz="1800" dirty="0" smtClean="0">
                <a:latin typeface="Courier New" pitchFamily="49" charset="0"/>
                <a:cs typeface="Courier New" pitchFamily="49" charset="0"/>
              </a:rPr>
              <a:t>		   </a:t>
            </a:r>
            <a:r>
              <a:rPr lang="en-US" sz="1800" dirty="0" smtClean="0">
                <a:latin typeface="Courier New" pitchFamily="49" charset="0"/>
                <a:cs typeface="Courier New" pitchFamily="49" charset="0"/>
              </a:rPr>
              <a:t>count</a:t>
            </a:r>
            <a:r>
              <a:rPr lang="en-US" sz="1800" dirty="0" smtClean="0">
                <a:latin typeface="Courier New" pitchFamily="49" charset="0"/>
                <a:cs typeface="Courier New" pitchFamily="49" charset="0"/>
              </a:rPr>
              <a:t>, &amp;</a:t>
            </a:r>
            <a:r>
              <a:rPr lang="en-US" sz="1800" dirty="0" err="1" smtClean="0">
                <a:latin typeface="Courier New" pitchFamily="49" charset="0"/>
                <a:cs typeface="Courier New" pitchFamily="49" charset="0"/>
              </a:rPr>
              <a:t>pres_in</a:t>
            </a:r>
            <a:r>
              <a:rPr lang="en-US" sz="1800" dirty="0" smtClean="0">
                <a:latin typeface="Courier New" pitchFamily="49" charset="0"/>
                <a:cs typeface="Courier New" pitchFamily="49" charset="0"/>
              </a:rPr>
              <a:t>[0][0][0</a:t>
            </a:r>
            <a:r>
              <a:rPr lang="en-US" sz="1800" dirty="0" smtClean="0">
                <a:latin typeface="Courier New" pitchFamily="49" charset="0"/>
                <a:cs typeface="Courier New" pitchFamily="49" charset="0"/>
              </a:rPr>
              <a:t>])));</a:t>
            </a:r>
          </a:p>
          <a:p>
            <a:pPr>
              <a:buNone/>
            </a:pPr>
            <a:r>
              <a:rPr lang="en-US" sz="1800" dirty="0" smtClean="0">
                <a:latin typeface="Courier New" pitchFamily="49" charset="0"/>
                <a:cs typeface="Courier New" pitchFamily="49" charset="0"/>
              </a:rPr>
              <a:t>  // process data</a:t>
            </a:r>
          </a:p>
          <a:p>
            <a:pPr>
              <a:buNone/>
            </a:pPr>
            <a:r>
              <a:rPr lang="en-US" sz="1800" dirty="0" smtClean="0">
                <a:latin typeface="Courier New" pitchFamily="49" charset="0"/>
                <a:cs typeface="Courier New" pitchFamily="49" charset="0"/>
              </a:rPr>
              <a:t>}</a:t>
            </a:r>
            <a:endParaRPr lang="en-US" sz="1800" dirty="0" smtClean="0">
              <a:latin typeface="Courier New" pitchFamily="49" charset="0"/>
              <a:cs typeface="Courier New" pitchFamily="49" charset="0"/>
            </a:endParaRPr>
          </a:p>
        </p:txBody>
      </p:sp>
      <p:sp>
        <p:nvSpPr>
          <p:cNvPr id="3" name="Title 1"/>
          <p:cNvSpPr>
            <a:spLocks noGrp="1"/>
          </p:cNvSpPr>
          <p:nvPr>
            <p:ph type="title"/>
          </p:nvPr>
        </p:nvSpPr>
        <p:spPr>
          <a:xfrm>
            <a:off x="457200" y="274638"/>
            <a:ext cx="8229600" cy="1143000"/>
          </a:xfrm>
        </p:spPr>
        <p:txBody>
          <a:bodyPr/>
          <a:lstStyle/>
          <a:p>
            <a:pPr eaLnBrk="1" hangingPunct="1"/>
            <a:r>
              <a:rPr lang="en-US" dirty="0" smtClean="0"/>
              <a:t>C</a:t>
            </a:r>
            <a:endParaRPr lang="en-US"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idx="1"/>
          </p:nvPr>
        </p:nvSpPr>
        <p:spPr>
          <a:xfrm>
            <a:off x="685800" y="1752600"/>
            <a:ext cx="7772400" cy="3810000"/>
          </a:xfrm>
        </p:spPr>
        <p:txBody>
          <a:bodyPr rtlCol="0">
            <a:normAutofit/>
          </a:bodyPr>
          <a:lstStyle/>
          <a:p>
            <a:pPr>
              <a:buNone/>
            </a:pPr>
            <a:r>
              <a:rPr lang="en-US" sz="1800" dirty="0" smtClean="0">
                <a:latin typeface="Courier New" pitchFamily="49" charset="0"/>
                <a:cs typeface="Courier New" pitchFamily="49" charset="0"/>
              </a:rPr>
              <a:t> </a:t>
            </a:r>
            <a:r>
              <a:rPr lang="en-US" sz="1800" dirty="0" err="1" smtClean="0">
                <a:latin typeface="Courier New" pitchFamily="49" charset="0"/>
                <a:cs typeface="Courier New" pitchFamily="49" charset="0"/>
              </a:rPr>
              <a:t>int</a:t>
            </a:r>
            <a:r>
              <a:rPr lang="en-US" sz="1800" dirty="0" smtClean="0">
                <a:latin typeface="Courier New" pitchFamily="49" charset="0"/>
                <a:cs typeface="Courier New" pitchFamily="49" charset="0"/>
              </a:rPr>
              <a:t>[] origin = new </a:t>
            </a:r>
            <a:r>
              <a:rPr lang="en-US" sz="1800" dirty="0" err="1" smtClean="0">
                <a:latin typeface="Courier New" pitchFamily="49" charset="0"/>
                <a:cs typeface="Courier New" pitchFamily="49" charset="0"/>
              </a:rPr>
              <a:t>int</a:t>
            </a:r>
            <a:r>
              <a:rPr lang="en-US" sz="1800" dirty="0" smtClean="0">
                <a:latin typeface="Courier New" pitchFamily="49" charset="0"/>
                <a:cs typeface="Courier New" pitchFamily="49" charset="0"/>
              </a:rPr>
              <a:t>[4];</a:t>
            </a:r>
          </a:p>
          <a:p>
            <a:pPr>
              <a:buNone/>
            </a:pPr>
            <a:r>
              <a:rPr lang="en-US" sz="1800" dirty="0" smtClean="0">
                <a:latin typeface="Courier New" pitchFamily="49" charset="0"/>
                <a:cs typeface="Courier New" pitchFamily="49" charset="0"/>
              </a:rPr>
              <a:t> </a:t>
            </a:r>
            <a:r>
              <a:rPr lang="en-US" sz="1800" dirty="0" err="1" smtClean="0">
                <a:latin typeface="Courier New" pitchFamily="49" charset="0"/>
                <a:cs typeface="Courier New" pitchFamily="49" charset="0"/>
              </a:rPr>
              <a:t>int</a:t>
            </a:r>
            <a:r>
              <a:rPr lang="en-US" sz="1800" dirty="0" smtClean="0">
                <a:latin typeface="Courier New" pitchFamily="49" charset="0"/>
                <a:cs typeface="Courier New" pitchFamily="49" charset="0"/>
              </a:rPr>
              <a:t>[] </a:t>
            </a:r>
            <a:r>
              <a:rPr lang="en-US" sz="1800" dirty="0" smtClean="0">
                <a:latin typeface="Courier New" pitchFamily="49" charset="0"/>
                <a:cs typeface="Courier New" pitchFamily="49" charset="0"/>
              </a:rPr>
              <a:t>shape= </a:t>
            </a:r>
            <a:r>
              <a:rPr lang="en-US" sz="1800" dirty="0" err="1" smtClean="0">
                <a:latin typeface="Courier New" pitchFamily="49" charset="0"/>
                <a:cs typeface="Courier New" pitchFamily="49" charset="0"/>
              </a:rPr>
              <a:t>precVar.getShape</a:t>
            </a:r>
            <a:r>
              <a:rPr lang="en-US" sz="1800" dirty="0" smtClean="0">
                <a:latin typeface="Courier New" pitchFamily="49" charset="0"/>
                <a:cs typeface="Courier New" pitchFamily="49" charset="0"/>
              </a:rPr>
              <a:t>();</a:t>
            </a:r>
            <a:endParaRPr lang="en-US" sz="1800" dirty="0" smtClean="0">
              <a:latin typeface="Courier New" pitchFamily="49" charset="0"/>
              <a:cs typeface="Courier New" pitchFamily="49" charset="0"/>
            </a:endParaRPr>
          </a:p>
          <a:p>
            <a:pPr>
              <a:buNone/>
            </a:pPr>
            <a:r>
              <a:rPr lang="en-US" sz="1800" dirty="0" smtClean="0">
                <a:latin typeface="Courier New" pitchFamily="49" charset="0"/>
                <a:cs typeface="Courier New" pitchFamily="49" charset="0"/>
              </a:rPr>
              <a:t> shape[0</a:t>
            </a:r>
            <a:r>
              <a:rPr lang="en-US" sz="1800" dirty="0" smtClean="0">
                <a:latin typeface="Courier New" pitchFamily="49" charset="0"/>
                <a:cs typeface="Courier New" pitchFamily="49" charset="0"/>
              </a:rPr>
              <a:t>] = 1; // only one </a:t>
            </a:r>
            <a:r>
              <a:rPr lang="en-US" sz="1800" dirty="0" err="1" smtClean="0">
                <a:latin typeface="Courier New" pitchFamily="49" charset="0"/>
                <a:cs typeface="Courier New" pitchFamily="49" charset="0"/>
              </a:rPr>
              <a:t>rec</a:t>
            </a:r>
            <a:r>
              <a:rPr lang="en-US" sz="1800" dirty="0" smtClean="0">
                <a:latin typeface="Courier New" pitchFamily="49" charset="0"/>
                <a:cs typeface="Courier New" pitchFamily="49" charset="0"/>
              </a:rPr>
              <a:t> per read</a:t>
            </a:r>
          </a:p>
          <a:p>
            <a:pPr>
              <a:buNone/>
            </a:pPr>
            <a:endParaRPr lang="en-US" sz="1800" dirty="0" smtClean="0">
              <a:latin typeface="Courier New" pitchFamily="49" charset="0"/>
              <a:cs typeface="Courier New" pitchFamily="49" charset="0"/>
            </a:endParaRPr>
          </a:p>
          <a:p>
            <a:pPr>
              <a:buNone/>
            </a:pPr>
            <a:r>
              <a:rPr lang="en-US" sz="1800" dirty="0" smtClean="0">
                <a:latin typeface="Courier New" pitchFamily="49" charset="0"/>
                <a:cs typeface="Courier New" pitchFamily="49" charset="0"/>
              </a:rPr>
              <a:t> </a:t>
            </a:r>
            <a:r>
              <a:rPr lang="en-US" sz="1800" dirty="0" smtClean="0">
                <a:latin typeface="Courier New" pitchFamily="49" charset="0"/>
                <a:cs typeface="Courier New" pitchFamily="49" charset="0"/>
              </a:rPr>
              <a:t>// </a:t>
            </a:r>
            <a:r>
              <a:rPr lang="en-US" sz="1800" dirty="0" smtClean="0">
                <a:latin typeface="Courier New" pitchFamily="49" charset="0"/>
                <a:cs typeface="Courier New" pitchFamily="49" charset="0"/>
              </a:rPr>
              <a:t>loop over the </a:t>
            </a:r>
            <a:r>
              <a:rPr lang="en-US" sz="1800" dirty="0" err="1" smtClean="0">
                <a:latin typeface="Courier New" pitchFamily="49" charset="0"/>
                <a:cs typeface="Courier New" pitchFamily="49" charset="0"/>
              </a:rPr>
              <a:t>rec</a:t>
            </a:r>
            <a:r>
              <a:rPr lang="en-US" sz="1800" dirty="0" smtClean="0">
                <a:latin typeface="Courier New" pitchFamily="49" charset="0"/>
                <a:cs typeface="Courier New" pitchFamily="49" charset="0"/>
              </a:rPr>
              <a:t> dimension</a:t>
            </a:r>
          </a:p>
          <a:p>
            <a:pPr>
              <a:buNone/>
            </a:pPr>
            <a:r>
              <a:rPr lang="en-US" sz="1800" dirty="0" smtClean="0">
                <a:latin typeface="Courier New" pitchFamily="49" charset="0"/>
                <a:cs typeface="Courier New" pitchFamily="49" charset="0"/>
              </a:rPr>
              <a:t> </a:t>
            </a:r>
            <a:r>
              <a:rPr lang="en-US" sz="1800" dirty="0" smtClean="0">
                <a:latin typeface="Courier New" pitchFamily="49" charset="0"/>
                <a:cs typeface="Courier New" pitchFamily="49" charset="0"/>
              </a:rPr>
              <a:t>for </a:t>
            </a:r>
            <a:r>
              <a:rPr lang="en-US" sz="1800" dirty="0" smtClean="0">
                <a:latin typeface="Courier New" pitchFamily="49" charset="0"/>
                <a:cs typeface="Courier New" pitchFamily="49" charset="0"/>
              </a:rPr>
              <a:t>(</a:t>
            </a:r>
            <a:r>
              <a:rPr lang="en-US" sz="1800" dirty="0" err="1" smtClean="0">
                <a:latin typeface="Courier New" pitchFamily="49" charset="0"/>
                <a:cs typeface="Courier New" pitchFamily="49" charset="0"/>
              </a:rPr>
              <a:t>int</a:t>
            </a:r>
            <a:r>
              <a:rPr lang="en-US" sz="1800" dirty="0" smtClean="0">
                <a:latin typeface="Courier New" pitchFamily="49" charset="0"/>
                <a:cs typeface="Courier New" pitchFamily="49" charset="0"/>
              </a:rPr>
              <a:t> </a:t>
            </a:r>
            <a:r>
              <a:rPr lang="en-US" sz="1800" dirty="0" err="1" smtClean="0">
                <a:latin typeface="Courier New" pitchFamily="49" charset="0"/>
                <a:cs typeface="Courier New" pitchFamily="49" charset="0"/>
              </a:rPr>
              <a:t>rec</a:t>
            </a:r>
            <a:r>
              <a:rPr lang="en-US" sz="1800" dirty="0" smtClean="0">
                <a:latin typeface="Courier New" pitchFamily="49" charset="0"/>
                <a:cs typeface="Courier New" pitchFamily="49" charset="0"/>
              </a:rPr>
              <a:t> = 0; </a:t>
            </a:r>
            <a:r>
              <a:rPr lang="en-US" sz="1800" dirty="0" err="1" smtClean="0">
                <a:latin typeface="Courier New" pitchFamily="49" charset="0"/>
                <a:cs typeface="Courier New" pitchFamily="49" charset="0"/>
              </a:rPr>
              <a:t>rec</a:t>
            </a:r>
            <a:r>
              <a:rPr lang="en-US" sz="1800" dirty="0" smtClean="0">
                <a:latin typeface="Courier New" pitchFamily="49" charset="0"/>
                <a:cs typeface="Courier New" pitchFamily="49" charset="0"/>
              </a:rPr>
              <a:t> &lt; </a:t>
            </a:r>
            <a:r>
              <a:rPr lang="en-US" sz="1800" dirty="0" smtClean="0">
                <a:latin typeface="Courier New" pitchFamily="49" charset="0"/>
                <a:cs typeface="Courier New" pitchFamily="49" charset="0"/>
              </a:rPr>
              <a:t>shape[0]; </a:t>
            </a:r>
            <a:r>
              <a:rPr lang="en-US" sz="1800" dirty="0" err="1" smtClean="0">
                <a:latin typeface="Courier New" pitchFamily="49" charset="0"/>
                <a:cs typeface="Courier New" pitchFamily="49" charset="0"/>
              </a:rPr>
              <a:t>rec</a:t>
            </a:r>
            <a:r>
              <a:rPr lang="en-US" sz="1800" dirty="0" smtClean="0">
                <a:latin typeface="Courier New" pitchFamily="49" charset="0"/>
                <a:cs typeface="Courier New" pitchFamily="49" charset="0"/>
              </a:rPr>
              <a:t>++) {</a:t>
            </a:r>
          </a:p>
          <a:p>
            <a:pPr>
              <a:buNone/>
            </a:pPr>
            <a:r>
              <a:rPr lang="en-US" sz="1800" dirty="0" smtClean="0">
                <a:latin typeface="Courier New" pitchFamily="49" charset="0"/>
                <a:cs typeface="Courier New" pitchFamily="49" charset="0"/>
              </a:rPr>
              <a:t> </a:t>
            </a:r>
            <a:r>
              <a:rPr lang="en-US" sz="1800" dirty="0" smtClean="0">
                <a:latin typeface="Courier New" pitchFamily="49" charset="0"/>
                <a:cs typeface="Courier New" pitchFamily="49" charset="0"/>
              </a:rPr>
              <a:t>  origin[0</a:t>
            </a:r>
            <a:r>
              <a:rPr lang="en-US" sz="1800" dirty="0" smtClean="0">
                <a:latin typeface="Courier New" pitchFamily="49" charset="0"/>
                <a:cs typeface="Courier New" pitchFamily="49" charset="0"/>
              </a:rPr>
              <a:t>] = </a:t>
            </a:r>
            <a:r>
              <a:rPr lang="en-US" sz="1800" dirty="0" err="1" smtClean="0">
                <a:latin typeface="Courier New" pitchFamily="49" charset="0"/>
                <a:cs typeface="Courier New" pitchFamily="49" charset="0"/>
              </a:rPr>
              <a:t>rec</a:t>
            </a:r>
            <a:r>
              <a:rPr lang="en-US" sz="1800" dirty="0" smtClean="0">
                <a:latin typeface="Courier New" pitchFamily="49" charset="0"/>
                <a:cs typeface="Courier New" pitchFamily="49" charset="0"/>
              </a:rPr>
              <a:t>;  // read this </a:t>
            </a:r>
            <a:r>
              <a:rPr lang="en-US" sz="1800" dirty="0" smtClean="0">
                <a:latin typeface="Courier New" pitchFamily="49" charset="0"/>
                <a:cs typeface="Courier New" pitchFamily="49" charset="0"/>
              </a:rPr>
              <a:t>index</a:t>
            </a:r>
            <a:endParaRPr lang="en-US" sz="1800" dirty="0" smtClean="0">
              <a:latin typeface="Courier New" pitchFamily="49" charset="0"/>
              <a:cs typeface="Courier New" pitchFamily="49" charset="0"/>
            </a:endParaRPr>
          </a:p>
          <a:p>
            <a:pPr>
              <a:buNone/>
            </a:pPr>
            <a:r>
              <a:rPr lang="en-US" sz="1800" dirty="0" smtClean="0">
                <a:latin typeface="Courier New" pitchFamily="49" charset="0"/>
                <a:cs typeface="Courier New" pitchFamily="49" charset="0"/>
              </a:rPr>
              <a:t> </a:t>
            </a:r>
            <a:r>
              <a:rPr lang="en-US" sz="1800" dirty="0" smtClean="0">
                <a:latin typeface="Courier New" pitchFamily="49" charset="0"/>
                <a:cs typeface="Courier New" pitchFamily="49" charset="0"/>
              </a:rPr>
              <a:t>  Array </a:t>
            </a:r>
            <a:r>
              <a:rPr lang="en-US" sz="1800" dirty="0" err="1" smtClean="0">
                <a:latin typeface="Courier New" pitchFamily="49" charset="0"/>
                <a:cs typeface="Courier New" pitchFamily="49" charset="0"/>
              </a:rPr>
              <a:t>presArray</a:t>
            </a:r>
            <a:r>
              <a:rPr lang="en-US" sz="1800" dirty="0" smtClean="0">
                <a:latin typeface="Courier New" pitchFamily="49" charset="0"/>
                <a:cs typeface="Courier New" pitchFamily="49" charset="0"/>
              </a:rPr>
              <a:t> </a:t>
            </a:r>
            <a:r>
              <a:rPr lang="en-US" sz="1800" dirty="0" smtClean="0">
                <a:latin typeface="Courier New" pitchFamily="49" charset="0"/>
                <a:cs typeface="Courier New" pitchFamily="49" charset="0"/>
              </a:rPr>
              <a:t>= </a:t>
            </a:r>
            <a:r>
              <a:rPr lang="en-US" sz="1800" b="1" dirty="0" err="1" smtClean="0">
                <a:latin typeface="Courier New" pitchFamily="49" charset="0"/>
                <a:cs typeface="Courier New" pitchFamily="49" charset="0"/>
              </a:rPr>
              <a:t>presVar.read</a:t>
            </a:r>
            <a:r>
              <a:rPr lang="en-US" sz="1800" dirty="0" smtClean="0">
                <a:latin typeface="Courier New" pitchFamily="49" charset="0"/>
                <a:cs typeface="Courier New" pitchFamily="49" charset="0"/>
              </a:rPr>
              <a:t>(origin</a:t>
            </a:r>
            <a:r>
              <a:rPr lang="en-US" sz="1800" dirty="0" smtClean="0">
                <a:latin typeface="Courier New" pitchFamily="49" charset="0"/>
                <a:cs typeface="Courier New" pitchFamily="49" charset="0"/>
              </a:rPr>
              <a:t>, shape</a:t>
            </a:r>
            <a:r>
              <a:rPr lang="en-US" sz="1800" dirty="0" smtClean="0">
                <a:latin typeface="Courier New" pitchFamily="49" charset="0"/>
                <a:cs typeface="Courier New" pitchFamily="49" charset="0"/>
              </a:rPr>
              <a:t>);</a:t>
            </a:r>
          </a:p>
          <a:p>
            <a:pPr>
              <a:buNone/>
            </a:pPr>
            <a:r>
              <a:rPr lang="en-US" sz="1800" dirty="0" smtClean="0">
                <a:latin typeface="Courier New" pitchFamily="49" charset="0"/>
                <a:cs typeface="Courier New" pitchFamily="49" charset="0"/>
              </a:rPr>
              <a:t> </a:t>
            </a:r>
            <a:r>
              <a:rPr lang="en-US" sz="1800" dirty="0" smtClean="0">
                <a:latin typeface="Courier New" pitchFamily="49" charset="0"/>
                <a:cs typeface="Courier New" pitchFamily="49" charset="0"/>
              </a:rPr>
              <a:t>  // process data</a:t>
            </a:r>
          </a:p>
          <a:p>
            <a:pPr>
              <a:buNone/>
            </a:pPr>
            <a:r>
              <a:rPr lang="en-US" sz="1800" dirty="0" smtClean="0">
                <a:latin typeface="Courier New" pitchFamily="49" charset="0"/>
                <a:cs typeface="Courier New" pitchFamily="49" charset="0"/>
              </a:rPr>
              <a:t> }</a:t>
            </a:r>
          </a:p>
        </p:txBody>
      </p:sp>
      <p:sp>
        <p:nvSpPr>
          <p:cNvPr id="3" name="Title 1"/>
          <p:cNvSpPr>
            <a:spLocks noGrp="1"/>
          </p:cNvSpPr>
          <p:nvPr>
            <p:ph type="title"/>
          </p:nvPr>
        </p:nvSpPr>
        <p:spPr>
          <a:xfrm>
            <a:off x="457200" y="274638"/>
            <a:ext cx="8229600" cy="1143000"/>
          </a:xfrm>
        </p:spPr>
        <p:txBody>
          <a:bodyPr/>
          <a:lstStyle/>
          <a:p>
            <a:pPr eaLnBrk="1" hangingPunct="1"/>
            <a:r>
              <a:rPr lang="en-US" dirty="0" smtClean="0"/>
              <a:t>Java</a:t>
            </a:r>
            <a:endParaRPr lang="en-US"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idx="1"/>
          </p:nvPr>
        </p:nvSpPr>
        <p:spPr>
          <a:xfrm>
            <a:off x="457200" y="1371600"/>
            <a:ext cx="8686800" cy="4876800"/>
          </a:xfrm>
        </p:spPr>
        <p:txBody>
          <a:bodyPr rtlCol="0">
            <a:normAutofit/>
          </a:bodyPr>
          <a:lstStyle/>
          <a:p>
            <a:pPr eaLnBrk="1" fontAlgn="auto" hangingPunct="1">
              <a:spcAft>
                <a:spcPts val="0"/>
              </a:spcAft>
              <a:buFontTx/>
              <a:buNone/>
              <a:defRPr/>
            </a:pPr>
            <a:r>
              <a:rPr lang="en-US" sz="2800" b="1" dirty="0" err="1" smtClean="0">
                <a:latin typeface="Arial" pitchFamily="34" charset="0"/>
                <a:cs typeface="Arial" pitchFamily="34" charset="0"/>
              </a:rPr>
              <a:t>OPeNDAP</a:t>
            </a:r>
            <a:endParaRPr lang="en-US" sz="2800" b="1" dirty="0" smtClean="0">
              <a:latin typeface="Arial" pitchFamily="34" charset="0"/>
              <a:cs typeface="Arial" pitchFamily="34" charset="0"/>
            </a:endParaRPr>
          </a:p>
          <a:p>
            <a:pPr lvl="1">
              <a:buNone/>
              <a:defRPr/>
            </a:pPr>
            <a:r>
              <a:rPr lang="en-US" sz="2000" dirty="0" smtClean="0"/>
              <a:t>http://motherlode.ucar.edu:8080/thredds/dodsC/</a:t>
            </a:r>
          </a:p>
          <a:p>
            <a:pPr lvl="1">
              <a:buNone/>
              <a:defRPr/>
            </a:pPr>
            <a:r>
              <a:rPr lang="en-US" sz="2000" dirty="0" smtClean="0"/>
              <a:t> </a:t>
            </a:r>
            <a:r>
              <a:rPr lang="en-US" sz="2000" dirty="0" smtClean="0"/>
              <a:t>NAM_CONUS_80km_20081028_1200.grib1.dods?</a:t>
            </a:r>
            <a:endParaRPr lang="en-US" sz="2000" dirty="0" smtClean="0"/>
          </a:p>
          <a:p>
            <a:pPr lvl="1">
              <a:buNone/>
              <a:defRPr/>
            </a:pPr>
            <a:r>
              <a:rPr lang="en-US" sz="2000" dirty="0" smtClean="0"/>
              <a:t> </a:t>
            </a:r>
            <a:r>
              <a:rPr lang="en-US" sz="2000" b="1" dirty="0" err="1" smtClean="0"/>
              <a:t>Precipitable_water</a:t>
            </a:r>
            <a:r>
              <a:rPr lang="en-US" sz="2000" b="1" dirty="0" smtClean="0"/>
              <a:t>[5][5:1:30][</a:t>
            </a:r>
            <a:r>
              <a:rPr lang="en-US" sz="2000" b="1" dirty="0" smtClean="0"/>
              <a:t>0:2:77</a:t>
            </a:r>
            <a:r>
              <a:rPr lang="en-US" sz="2000" b="1" dirty="0" smtClean="0"/>
              <a:t>]</a:t>
            </a:r>
          </a:p>
          <a:p>
            <a:pPr eaLnBrk="1" fontAlgn="auto" hangingPunct="1">
              <a:spcAft>
                <a:spcPts val="0"/>
              </a:spcAft>
              <a:buFontTx/>
              <a:buNone/>
              <a:defRPr/>
            </a:pPr>
            <a:endParaRPr lang="en-US" sz="2800" b="1" dirty="0" smtClean="0">
              <a:latin typeface="Arial" pitchFamily="34" charset="0"/>
              <a:cs typeface="Arial" pitchFamily="34" charset="0"/>
            </a:endParaRPr>
          </a:p>
          <a:p>
            <a:pPr eaLnBrk="1" fontAlgn="auto" hangingPunct="1">
              <a:spcAft>
                <a:spcPts val="0"/>
              </a:spcAft>
              <a:buFontTx/>
              <a:buNone/>
              <a:defRPr/>
            </a:pPr>
            <a:r>
              <a:rPr lang="en-US" sz="2800" b="1" dirty="0" err="1" smtClean="0">
                <a:latin typeface="Arial" pitchFamily="34" charset="0"/>
                <a:cs typeface="Arial" pitchFamily="34" charset="0"/>
              </a:rPr>
              <a:t>Netcdf</a:t>
            </a:r>
            <a:r>
              <a:rPr lang="en-US" sz="2800" b="1" dirty="0" smtClean="0">
                <a:latin typeface="Arial" pitchFamily="34" charset="0"/>
                <a:cs typeface="Arial" pitchFamily="34" charset="0"/>
              </a:rPr>
              <a:t>-Java</a:t>
            </a:r>
          </a:p>
          <a:p>
            <a:pPr eaLnBrk="1" fontAlgn="auto" hangingPunct="1">
              <a:spcAft>
                <a:spcPts val="0"/>
              </a:spcAft>
              <a:buFontTx/>
              <a:buNone/>
              <a:defRPr/>
            </a:pPr>
            <a:r>
              <a:rPr lang="en-US" sz="2000" dirty="0" err="1" smtClean="0"/>
              <a:t>NetcdfFile</a:t>
            </a:r>
            <a:r>
              <a:rPr lang="en-US" sz="2000" dirty="0" smtClean="0"/>
              <a:t> </a:t>
            </a:r>
            <a:r>
              <a:rPr lang="en-US" sz="2000" dirty="0" err="1" smtClean="0"/>
              <a:t>ncfile</a:t>
            </a:r>
            <a:r>
              <a:rPr lang="en-US" sz="2000" dirty="0" smtClean="0"/>
              <a:t> </a:t>
            </a:r>
            <a:r>
              <a:rPr lang="en-US" sz="2000" dirty="0" smtClean="0"/>
              <a:t>= </a:t>
            </a:r>
            <a:r>
              <a:rPr lang="en-US" sz="2000" dirty="0" err="1" smtClean="0"/>
              <a:t>N</a:t>
            </a:r>
            <a:r>
              <a:rPr lang="en-US" sz="2000" dirty="0" err="1" smtClean="0"/>
              <a:t>etcdfFile.open</a:t>
            </a:r>
            <a:r>
              <a:rPr lang="en-US" sz="2000" dirty="0" smtClean="0"/>
              <a:t>(“</a:t>
            </a:r>
            <a:r>
              <a:rPr lang="en-US" sz="2000" dirty="0" smtClean="0"/>
              <a:t>NAM_CONUS_80km_20081028_1200.grib1”);</a:t>
            </a:r>
            <a:endParaRPr lang="en-US" sz="2000" dirty="0" smtClean="0"/>
          </a:p>
          <a:p>
            <a:pPr eaLnBrk="1" fontAlgn="auto" hangingPunct="1">
              <a:spcAft>
                <a:spcPts val="0"/>
              </a:spcAft>
              <a:buFontTx/>
              <a:buNone/>
              <a:defRPr/>
            </a:pPr>
            <a:r>
              <a:rPr lang="en-US" sz="2000" dirty="0" smtClean="0"/>
              <a:t>Variable v = </a:t>
            </a:r>
            <a:r>
              <a:rPr lang="en-US" sz="2000" dirty="0" err="1" smtClean="0"/>
              <a:t>ncfile.findVariable</a:t>
            </a:r>
            <a:r>
              <a:rPr lang="en-US" sz="2000" dirty="0" smtClean="0"/>
              <a:t>(“</a:t>
            </a:r>
            <a:r>
              <a:rPr lang="en-US" sz="2000" b="1" dirty="0" err="1" smtClean="0"/>
              <a:t>Precipitable_water</a:t>
            </a:r>
            <a:r>
              <a:rPr lang="en-US" sz="2000" b="1" dirty="0" smtClean="0"/>
              <a:t>”</a:t>
            </a:r>
            <a:r>
              <a:rPr lang="en-US" sz="2000" dirty="0" smtClean="0"/>
              <a:t>);</a:t>
            </a:r>
          </a:p>
          <a:p>
            <a:pPr eaLnBrk="1" fontAlgn="auto" hangingPunct="1">
              <a:spcAft>
                <a:spcPts val="0"/>
              </a:spcAft>
              <a:buFontTx/>
              <a:buNone/>
              <a:defRPr/>
            </a:pPr>
            <a:r>
              <a:rPr lang="en-US" sz="2000" dirty="0" smtClean="0"/>
              <a:t>Array data = </a:t>
            </a:r>
            <a:r>
              <a:rPr lang="en-US" sz="2000" dirty="0" err="1" smtClean="0"/>
              <a:t>v</a:t>
            </a:r>
            <a:r>
              <a:rPr lang="en-US" sz="2000" dirty="0" err="1" smtClean="0"/>
              <a:t>.read</a:t>
            </a:r>
            <a:r>
              <a:rPr lang="en-US" sz="2000" dirty="0" smtClean="0"/>
              <a:t>(“</a:t>
            </a:r>
            <a:r>
              <a:rPr lang="en-US" sz="2000" b="1" dirty="0" smtClean="0"/>
              <a:t>(</a:t>
            </a:r>
            <a:r>
              <a:rPr lang="en-US" sz="2000" b="1" dirty="0" smtClean="0"/>
              <a:t>5)(5:30)</a:t>
            </a:r>
            <a:r>
              <a:rPr lang="en-US" sz="2000" b="1" dirty="0" smtClean="0"/>
              <a:t>(</a:t>
            </a:r>
            <a:r>
              <a:rPr lang="en-US" sz="2000" b="1" dirty="0" smtClean="0"/>
              <a:t>0:77:2)”</a:t>
            </a:r>
            <a:r>
              <a:rPr lang="en-US" sz="2000" dirty="0" smtClean="0"/>
              <a:t>);</a:t>
            </a:r>
            <a:endParaRPr lang="en-US" sz="2000" dirty="0" smtClean="0"/>
          </a:p>
        </p:txBody>
      </p:sp>
      <p:sp>
        <p:nvSpPr>
          <p:cNvPr id="3" name="Title 1"/>
          <p:cNvSpPr>
            <a:spLocks noGrp="1"/>
          </p:cNvSpPr>
          <p:nvPr>
            <p:ph type="title"/>
          </p:nvPr>
        </p:nvSpPr>
        <p:spPr>
          <a:xfrm>
            <a:off x="457200" y="274638"/>
            <a:ext cx="8229600" cy="715962"/>
          </a:xfrm>
        </p:spPr>
        <p:txBody>
          <a:bodyPr>
            <a:normAutofit fontScale="90000"/>
          </a:bodyPr>
          <a:lstStyle/>
          <a:p>
            <a:r>
              <a:rPr lang="en-US" dirty="0" smtClean="0">
                <a:latin typeface="Arial" pitchFamily="34" charset="0"/>
                <a:cs typeface="Arial" pitchFamily="34" charset="0"/>
              </a:rPr>
              <a:t>“Index Space” Data </a:t>
            </a:r>
            <a:r>
              <a:rPr lang="en-US" dirty="0" smtClean="0">
                <a:latin typeface="Arial" pitchFamily="34" charset="0"/>
                <a:cs typeface="Arial" pitchFamily="34" charset="0"/>
              </a:rPr>
              <a:t>Access</a:t>
            </a:r>
            <a:endParaRPr lang="en-US"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“Coordinate Space” </a:t>
            </a:r>
            <a:r>
              <a:rPr lang="en-US" dirty="0" smtClean="0"/>
              <a:t>Access</a:t>
            </a:r>
            <a:endParaRPr lang="en-US" dirty="0"/>
          </a:p>
        </p:txBody>
      </p:sp>
      <p:sp>
        <p:nvSpPr>
          <p:cNvPr id="3" name="Content Placeholder 2"/>
          <p:cNvSpPr>
            <a:spLocks noGrp="1"/>
          </p:cNvSpPr>
          <p:nvPr>
            <p:ph idx="1"/>
          </p:nvPr>
        </p:nvSpPr>
        <p:spPr>
          <a:xfrm>
            <a:off x="457200" y="3352800"/>
            <a:ext cx="8229600" cy="2773363"/>
          </a:xfrm>
        </p:spPr>
        <p:txBody>
          <a:bodyPr>
            <a:normAutofit fontScale="70000" lnSpcReduction="20000"/>
          </a:bodyPr>
          <a:lstStyle/>
          <a:p>
            <a:pPr>
              <a:buNone/>
            </a:pPr>
            <a:r>
              <a:rPr lang="en-US" dirty="0" smtClean="0">
                <a:latin typeface="Courier New" pitchFamily="49" charset="0"/>
                <a:cs typeface="Courier New" pitchFamily="49" charset="0"/>
              </a:rPr>
              <a:t> </a:t>
            </a:r>
            <a:r>
              <a:rPr lang="en-US" dirty="0" smtClean="0">
                <a:latin typeface="Courier New" pitchFamily="49" charset="0"/>
                <a:cs typeface="Courier New" pitchFamily="49" charset="0"/>
              </a:rPr>
              <a:t>float[] level = </a:t>
            </a:r>
            <a:r>
              <a:rPr lang="en-US" dirty="0" smtClean="0">
                <a:latin typeface="Courier New" pitchFamily="49" charset="0"/>
                <a:cs typeface="Courier New" pitchFamily="49" charset="0"/>
              </a:rPr>
              <a:t>new </a:t>
            </a:r>
            <a:r>
              <a:rPr lang="en-US" dirty="0" smtClean="0">
                <a:latin typeface="Courier New" pitchFamily="49" charset="0"/>
                <a:cs typeface="Courier New" pitchFamily="49" charset="0"/>
              </a:rPr>
              <a:t>float[]{23.6, 78.0};</a:t>
            </a:r>
          </a:p>
          <a:p>
            <a:pPr>
              <a:buNone/>
            </a:pPr>
            <a:r>
              <a:rPr lang="en-US" dirty="0" smtClean="0">
                <a:latin typeface="Courier New" pitchFamily="49" charset="0"/>
                <a:cs typeface="Courier New" pitchFamily="49" charset="0"/>
              </a:rPr>
              <a:t> </a:t>
            </a:r>
            <a:r>
              <a:rPr lang="en-US" dirty="0" smtClean="0">
                <a:latin typeface="Courier New" pitchFamily="49" charset="0"/>
                <a:cs typeface="Courier New" pitchFamily="49" charset="0"/>
              </a:rPr>
              <a:t>float[] </a:t>
            </a:r>
            <a:r>
              <a:rPr lang="en-US" dirty="0" smtClean="0">
                <a:latin typeface="Courier New" pitchFamily="49" charset="0"/>
                <a:cs typeface="Courier New" pitchFamily="49" charset="0"/>
              </a:rPr>
              <a:t>lat </a:t>
            </a:r>
            <a:r>
              <a:rPr lang="en-US" dirty="0" smtClean="0">
                <a:latin typeface="Courier New" pitchFamily="49" charset="0"/>
                <a:cs typeface="Courier New" pitchFamily="49" charset="0"/>
              </a:rPr>
              <a:t>= new float</a:t>
            </a:r>
            <a:r>
              <a:rPr lang="en-US" dirty="0" smtClean="0">
                <a:latin typeface="Courier New" pitchFamily="49" charset="0"/>
                <a:cs typeface="Courier New" pitchFamily="49" charset="0"/>
              </a:rPr>
              <a:t>[]{40.0, 42.0</a:t>
            </a:r>
            <a:r>
              <a:rPr lang="en-US" dirty="0" smtClean="0">
                <a:latin typeface="Courier New" pitchFamily="49" charset="0"/>
                <a:cs typeface="Courier New" pitchFamily="49" charset="0"/>
              </a:rPr>
              <a:t>};</a:t>
            </a:r>
          </a:p>
          <a:p>
            <a:pPr>
              <a:buNone/>
            </a:pPr>
            <a:r>
              <a:rPr lang="en-US" dirty="0" smtClean="0">
                <a:latin typeface="Courier New" pitchFamily="49" charset="0"/>
                <a:cs typeface="Courier New" pitchFamily="49" charset="0"/>
              </a:rPr>
              <a:t> float</a:t>
            </a:r>
            <a:r>
              <a:rPr lang="en-US" dirty="0" smtClean="0">
                <a:latin typeface="Courier New" pitchFamily="49" charset="0"/>
                <a:cs typeface="Courier New" pitchFamily="49" charset="0"/>
              </a:rPr>
              <a:t>[] </a:t>
            </a:r>
            <a:r>
              <a:rPr lang="en-US" dirty="0" err="1" smtClean="0">
                <a:latin typeface="Courier New" pitchFamily="49" charset="0"/>
                <a:cs typeface="Courier New" pitchFamily="49" charset="0"/>
              </a:rPr>
              <a:t>lon</a:t>
            </a:r>
            <a:r>
              <a:rPr lang="en-US" dirty="0" smtClean="0">
                <a:latin typeface="Courier New" pitchFamily="49" charset="0"/>
                <a:cs typeface="Courier New" pitchFamily="49" charset="0"/>
              </a:rPr>
              <a:t> </a:t>
            </a:r>
            <a:r>
              <a:rPr lang="en-US" dirty="0" smtClean="0">
                <a:latin typeface="Courier New" pitchFamily="49" charset="0"/>
                <a:cs typeface="Courier New" pitchFamily="49" charset="0"/>
              </a:rPr>
              <a:t>= new float</a:t>
            </a:r>
            <a:r>
              <a:rPr lang="en-US" dirty="0" smtClean="0">
                <a:latin typeface="Courier New" pitchFamily="49" charset="0"/>
                <a:cs typeface="Courier New" pitchFamily="49" charset="0"/>
              </a:rPr>
              <a:t>[]{-103.6</a:t>
            </a:r>
            <a:r>
              <a:rPr lang="en-US" dirty="0" smtClean="0">
                <a:latin typeface="Courier New" pitchFamily="49" charset="0"/>
                <a:cs typeface="Courier New" pitchFamily="49" charset="0"/>
              </a:rPr>
              <a:t>, </a:t>
            </a:r>
            <a:r>
              <a:rPr lang="en-US" dirty="0" smtClean="0">
                <a:latin typeface="Courier New" pitchFamily="49" charset="0"/>
                <a:cs typeface="Courier New" pitchFamily="49" charset="0"/>
              </a:rPr>
              <a:t>-78.0</a:t>
            </a:r>
            <a:r>
              <a:rPr lang="en-US" dirty="0" smtClean="0">
                <a:latin typeface="Courier New" pitchFamily="49" charset="0"/>
                <a:cs typeface="Courier New" pitchFamily="49" charset="0"/>
              </a:rPr>
              <a:t>};</a:t>
            </a:r>
          </a:p>
          <a:p>
            <a:pPr>
              <a:buNone/>
            </a:pPr>
            <a:endParaRPr lang="en-US" dirty="0" smtClean="0">
              <a:latin typeface="Courier New" pitchFamily="49" charset="0"/>
              <a:cs typeface="Courier New" pitchFamily="49" charset="0"/>
            </a:endParaRPr>
          </a:p>
          <a:p>
            <a:pPr>
              <a:buNone/>
            </a:pPr>
            <a:r>
              <a:rPr lang="en-US" dirty="0" smtClean="0">
                <a:latin typeface="Courier New" pitchFamily="49" charset="0"/>
                <a:cs typeface="Courier New" pitchFamily="49" charset="0"/>
              </a:rPr>
              <a:t> for </a:t>
            </a:r>
            <a:r>
              <a:rPr lang="en-US" dirty="0" smtClean="0">
                <a:latin typeface="Courier New" pitchFamily="49" charset="0"/>
                <a:cs typeface="Courier New" pitchFamily="49" charset="0"/>
              </a:rPr>
              <a:t>(float time : </a:t>
            </a:r>
            <a:r>
              <a:rPr lang="en-US" dirty="0" err="1" smtClean="0">
                <a:latin typeface="Courier New" pitchFamily="49" charset="0"/>
                <a:cs typeface="Courier New" pitchFamily="49" charset="0"/>
              </a:rPr>
              <a:t>timeCoords</a:t>
            </a:r>
            <a:r>
              <a:rPr lang="en-US" dirty="0" smtClean="0">
                <a:latin typeface="Courier New" pitchFamily="49" charset="0"/>
                <a:cs typeface="Courier New" pitchFamily="49" charset="0"/>
              </a:rPr>
              <a:t>) {</a:t>
            </a:r>
            <a:endParaRPr lang="en-US" dirty="0" smtClean="0">
              <a:latin typeface="Courier New" pitchFamily="49" charset="0"/>
              <a:cs typeface="Courier New" pitchFamily="49" charset="0"/>
            </a:endParaRPr>
          </a:p>
          <a:p>
            <a:pPr>
              <a:buNone/>
            </a:pPr>
            <a:r>
              <a:rPr lang="en-US" dirty="0" smtClean="0">
                <a:latin typeface="Courier New" pitchFamily="49" charset="0"/>
                <a:cs typeface="Courier New" pitchFamily="49" charset="0"/>
              </a:rPr>
              <a:t>  </a:t>
            </a:r>
            <a:r>
              <a:rPr lang="en-US" dirty="0" smtClean="0">
                <a:latin typeface="Courier New" pitchFamily="49" charset="0"/>
                <a:cs typeface="Courier New" pitchFamily="49" charset="0"/>
              </a:rPr>
              <a:t>Array data=</a:t>
            </a:r>
            <a:r>
              <a:rPr lang="en-US" b="1" dirty="0" err="1" smtClean="0">
                <a:latin typeface="Courier New" pitchFamily="49" charset="0"/>
                <a:cs typeface="Courier New" pitchFamily="49" charset="0"/>
              </a:rPr>
              <a:t>gridData.read</a:t>
            </a:r>
            <a:r>
              <a:rPr lang="en-US" dirty="0" smtClean="0">
                <a:latin typeface="Courier New" pitchFamily="49" charset="0"/>
                <a:cs typeface="Courier New" pitchFamily="49" charset="0"/>
              </a:rPr>
              <a:t>(</a:t>
            </a:r>
            <a:r>
              <a:rPr lang="en-US" dirty="0" err="1" smtClean="0">
                <a:latin typeface="Courier New" pitchFamily="49" charset="0"/>
                <a:cs typeface="Courier New" pitchFamily="49" charset="0"/>
              </a:rPr>
              <a:t>time,level,lat,lon</a:t>
            </a:r>
            <a:r>
              <a:rPr lang="en-US" dirty="0" smtClean="0">
                <a:latin typeface="Courier New" pitchFamily="49" charset="0"/>
                <a:cs typeface="Courier New" pitchFamily="49" charset="0"/>
              </a:rPr>
              <a:t>);  </a:t>
            </a:r>
          </a:p>
          <a:p>
            <a:pPr>
              <a:buNone/>
            </a:pPr>
            <a:r>
              <a:rPr lang="en-US" dirty="0" smtClean="0">
                <a:latin typeface="Courier New" pitchFamily="49" charset="0"/>
                <a:cs typeface="Courier New" pitchFamily="49" charset="0"/>
              </a:rPr>
              <a:t>	</a:t>
            </a:r>
            <a:r>
              <a:rPr lang="en-US" dirty="0" smtClean="0">
                <a:latin typeface="Courier New" pitchFamily="49" charset="0"/>
                <a:cs typeface="Courier New" pitchFamily="49" charset="0"/>
              </a:rPr>
              <a:t>// process</a:t>
            </a:r>
          </a:p>
          <a:p>
            <a:pPr>
              <a:buNone/>
            </a:pPr>
            <a:r>
              <a:rPr lang="en-US" dirty="0" smtClean="0">
                <a:latin typeface="Courier New" pitchFamily="49" charset="0"/>
                <a:cs typeface="Courier New" pitchFamily="49" charset="0"/>
              </a:rPr>
              <a:t>}</a:t>
            </a:r>
            <a:endParaRPr lang="en-US" dirty="0" smtClean="0">
              <a:latin typeface="Courier New" pitchFamily="49" charset="0"/>
              <a:cs typeface="Courier New" pitchFamily="49" charset="0"/>
            </a:endParaRPr>
          </a:p>
          <a:p>
            <a:endParaRPr lang="en-US" dirty="0"/>
          </a:p>
        </p:txBody>
      </p:sp>
      <p:sp>
        <p:nvSpPr>
          <p:cNvPr id="4" name="Text Box 3"/>
          <p:cNvSpPr txBox="1">
            <a:spLocks noChangeArrowheads="1"/>
          </p:cNvSpPr>
          <p:nvPr/>
        </p:nvSpPr>
        <p:spPr bwMode="auto">
          <a:xfrm>
            <a:off x="609600" y="1219200"/>
            <a:ext cx="5836854" cy="1477328"/>
          </a:xfrm>
          <a:prstGeom prst="rect">
            <a:avLst/>
          </a:prstGeom>
          <a:noFill/>
          <a:ln w="9525">
            <a:solidFill>
              <a:schemeClr val="accent1"/>
            </a:solidFill>
            <a:miter lim="800000"/>
            <a:headEnd/>
            <a:tailEnd/>
          </a:ln>
        </p:spPr>
        <p:txBody>
          <a:bodyPr wrap="none">
            <a:spAutoFit/>
          </a:bodyPr>
          <a:lstStyle/>
          <a:p>
            <a:r>
              <a:rPr lang="en-US" dirty="0">
                <a:latin typeface="Courier New" pitchFamily="49" charset="0"/>
                <a:cs typeface="Courier New" pitchFamily="49" charset="0"/>
              </a:rPr>
              <a:t>float </a:t>
            </a:r>
            <a:r>
              <a:rPr lang="en-US" dirty="0" err="1" smtClean="0">
                <a:latin typeface="Courier New" pitchFamily="49" charset="0"/>
                <a:cs typeface="Courier New" pitchFamily="49" charset="0"/>
              </a:rPr>
              <a:t>gridData</a:t>
            </a:r>
            <a:r>
              <a:rPr lang="en-US" dirty="0" smtClean="0">
                <a:latin typeface="Courier New" pitchFamily="49" charset="0"/>
                <a:cs typeface="Courier New" pitchFamily="49" charset="0"/>
              </a:rPr>
              <a:t>(</a:t>
            </a:r>
            <a:r>
              <a:rPr lang="en-US" dirty="0" err="1" smtClean="0">
                <a:latin typeface="Courier New" pitchFamily="49" charset="0"/>
                <a:cs typeface="Courier New" pitchFamily="49" charset="0"/>
              </a:rPr>
              <a:t>t,lev,lat,lon</a:t>
            </a:r>
            <a:r>
              <a:rPr lang="en-US" dirty="0" smtClean="0">
                <a:latin typeface="Courier New" pitchFamily="49" charset="0"/>
                <a:cs typeface="Courier New" pitchFamily="49" charset="0"/>
              </a:rPr>
              <a:t>);</a:t>
            </a:r>
            <a:endParaRPr lang="en-US" dirty="0">
              <a:latin typeface="Courier New" pitchFamily="49" charset="0"/>
              <a:cs typeface="Courier New" pitchFamily="49" charset="0"/>
            </a:endParaRPr>
          </a:p>
          <a:p>
            <a:r>
              <a:rPr lang="en-US" dirty="0">
                <a:latin typeface="Courier New" pitchFamily="49" charset="0"/>
                <a:cs typeface="Courier New" pitchFamily="49" charset="0"/>
              </a:rPr>
              <a:t>  float t(t</a:t>
            </a:r>
            <a:r>
              <a:rPr lang="en-US" dirty="0" smtClean="0">
                <a:latin typeface="Courier New" pitchFamily="49" charset="0"/>
                <a:cs typeface="Courier New" pitchFamily="49" charset="0"/>
              </a:rPr>
              <a:t>);     // coordinate variables</a:t>
            </a:r>
          </a:p>
          <a:p>
            <a:r>
              <a:rPr lang="en-US" dirty="0" smtClean="0">
                <a:latin typeface="Courier New" pitchFamily="49" charset="0"/>
                <a:cs typeface="Courier New" pitchFamily="49" charset="0"/>
              </a:rPr>
              <a:t> </a:t>
            </a:r>
            <a:r>
              <a:rPr lang="en-US" dirty="0" smtClean="0">
                <a:latin typeface="Courier New" pitchFamily="49" charset="0"/>
                <a:cs typeface="Courier New" pitchFamily="49" charset="0"/>
              </a:rPr>
              <a:t> float </a:t>
            </a:r>
            <a:r>
              <a:rPr lang="en-US" dirty="0" err="1" smtClean="0">
                <a:latin typeface="Courier New" pitchFamily="49" charset="0"/>
                <a:cs typeface="Courier New" pitchFamily="49" charset="0"/>
              </a:rPr>
              <a:t>lev</a:t>
            </a:r>
            <a:r>
              <a:rPr lang="en-US" dirty="0" smtClean="0">
                <a:latin typeface="Courier New" pitchFamily="49" charset="0"/>
                <a:cs typeface="Courier New" pitchFamily="49" charset="0"/>
              </a:rPr>
              <a:t>(</a:t>
            </a:r>
            <a:r>
              <a:rPr lang="en-US" dirty="0" err="1" smtClean="0">
                <a:latin typeface="Courier New" pitchFamily="49" charset="0"/>
                <a:cs typeface="Courier New" pitchFamily="49" charset="0"/>
              </a:rPr>
              <a:t>lev</a:t>
            </a:r>
            <a:r>
              <a:rPr lang="en-US" dirty="0" smtClean="0">
                <a:latin typeface="Courier New" pitchFamily="49" charset="0"/>
                <a:cs typeface="Courier New" pitchFamily="49" charset="0"/>
              </a:rPr>
              <a:t>); // must be monotonic</a:t>
            </a:r>
            <a:endParaRPr lang="en-US" dirty="0">
              <a:latin typeface="Courier New" pitchFamily="49" charset="0"/>
              <a:cs typeface="Courier New" pitchFamily="49" charset="0"/>
            </a:endParaRPr>
          </a:p>
          <a:p>
            <a:r>
              <a:rPr lang="en-US" dirty="0">
                <a:latin typeface="Courier New" pitchFamily="49" charset="0"/>
                <a:cs typeface="Courier New" pitchFamily="49" charset="0"/>
              </a:rPr>
              <a:t>  float </a:t>
            </a:r>
            <a:r>
              <a:rPr lang="en-US" dirty="0" smtClean="0">
                <a:latin typeface="Courier New" pitchFamily="49" charset="0"/>
                <a:cs typeface="Courier New" pitchFamily="49" charset="0"/>
              </a:rPr>
              <a:t>lat(lat); </a:t>
            </a:r>
            <a:endParaRPr lang="en-US" dirty="0">
              <a:latin typeface="Courier New" pitchFamily="49" charset="0"/>
              <a:cs typeface="Courier New" pitchFamily="49" charset="0"/>
            </a:endParaRPr>
          </a:p>
          <a:p>
            <a:r>
              <a:rPr lang="en-US" dirty="0">
                <a:latin typeface="Courier New" pitchFamily="49" charset="0"/>
                <a:cs typeface="Courier New" pitchFamily="49" charset="0"/>
              </a:rPr>
              <a:t>  float </a:t>
            </a:r>
            <a:r>
              <a:rPr lang="en-US" dirty="0" err="1" smtClean="0">
                <a:latin typeface="Courier New" pitchFamily="49" charset="0"/>
                <a:cs typeface="Courier New" pitchFamily="49" charset="0"/>
              </a:rPr>
              <a:t>lon</a:t>
            </a:r>
            <a:r>
              <a:rPr lang="en-US" dirty="0" smtClean="0">
                <a:latin typeface="Courier New" pitchFamily="49" charset="0"/>
                <a:cs typeface="Courier New" pitchFamily="49" charset="0"/>
              </a:rPr>
              <a:t>(</a:t>
            </a:r>
            <a:r>
              <a:rPr lang="en-US" dirty="0" err="1" smtClean="0">
                <a:latin typeface="Courier New" pitchFamily="49" charset="0"/>
                <a:cs typeface="Courier New" pitchFamily="49" charset="0"/>
              </a:rPr>
              <a:t>lon</a:t>
            </a:r>
            <a:r>
              <a:rPr lang="en-US" dirty="0" smtClean="0">
                <a:latin typeface="Courier New" pitchFamily="49" charset="0"/>
                <a:cs typeface="Courier New" pitchFamily="49" charset="0"/>
              </a:rPr>
              <a:t>);</a:t>
            </a:r>
            <a:endParaRPr lang="en-US" dirty="0">
              <a:latin typeface="Courier New" pitchFamily="49" charset="0"/>
              <a:cs typeface="Courier New" pitchFamily="49"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idx="1"/>
          </p:nvPr>
        </p:nvSpPr>
        <p:spPr>
          <a:xfrm>
            <a:off x="457200" y="1143000"/>
            <a:ext cx="8686800" cy="5105400"/>
          </a:xfrm>
        </p:spPr>
        <p:txBody>
          <a:bodyPr rtlCol="0">
            <a:normAutofit fontScale="77500" lnSpcReduction="20000"/>
          </a:bodyPr>
          <a:lstStyle/>
          <a:p>
            <a:pPr eaLnBrk="1" fontAlgn="auto" hangingPunct="1">
              <a:spcAft>
                <a:spcPts val="0"/>
              </a:spcAft>
              <a:buFont typeface="Arial" pitchFamily="34" charset="0"/>
              <a:buNone/>
              <a:defRPr/>
            </a:pPr>
            <a:r>
              <a:rPr lang="en-US" sz="2800" b="1" dirty="0" err="1" smtClean="0">
                <a:latin typeface="Arial" pitchFamily="34" charset="0"/>
                <a:cs typeface="Arial" pitchFamily="34" charset="0"/>
              </a:rPr>
              <a:t>Netcdf</a:t>
            </a:r>
            <a:r>
              <a:rPr lang="en-US" sz="2800" b="1" dirty="0" smtClean="0">
                <a:latin typeface="Arial" pitchFamily="34" charset="0"/>
                <a:cs typeface="Arial" pitchFamily="34" charset="0"/>
              </a:rPr>
              <a:t> Subset Service:</a:t>
            </a:r>
            <a:endParaRPr lang="en-US" sz="2800" b="1" dirty="0" smtClean="0">
              <a:latin typeface="Arial" pitchFamily="34" charset="0"/>
              <a:cs typeface="Arial" pitchFamily="34" charset="0"/>
            </a:endParaRPr>
          </a:p>
          <a:p>
            <a:pPr lvl="1" eaLnBrk="1" fontAlgn="auto" hangingPunct="1">
              <a:spcAft>
                <a:spcPts val="0"/>
              </a:spcAft>
              <a:buFontTx/>
              <a:buNone/>
              <a:defRPr/>
            </a:pPr>
            <a:r>
              <a:rPr lang="en-US" sz="2400" dirty="0" smtClean="0"/>
              <a:t>http://motherlode.ucar.edu:8080/thredds/ncss/grid/</a:t>
            </a:r>
          </a:p>
          <a:p>
            <a:pPr lvl="1" eaLnBrk="1" fontAlgn="auto" hangingPunct="1">
              <a:spcAft>
                <a:spcPts val="0"/>
              </a:spcAft>
              <a:buFontTx/>
              <a:buNone/>
              <a:defRPr/>
            </a:pPr>
            <a:r>
              <a:rPr lang="en-US" sz="2400" dirty="0" smtClean="0"/>
              <a:t>  </a:t>
            </a:r>
            <a:r>
              <a:rPr lang="en-US" sz="2400" dirty="0" smtClean="0"/>
              <a:t>NAM_CONUS_80km_20081028_1200.grib2?</a:t>
            </a:r>
            <a:endParaRPr lang="en-US" sz="2400" dirty="0" smtClean="0"/>
          </a:p>
          <a:p>
            <a:pPr lvl="1" eaLnBrk="1" fontAlgn="auto" hangingPunct="1">
              <a:spcAft>
                <a:spcPts val="0"/>
              </a:spcAft>
              <a:buFontTx/>
              <a:buNone/>
              <a:defRPr/>
            </a:pPr>
            <a:r>
              <a:rPr lang="en-US" sz="2400" b="1" dirty="0" smtClean="0"/>
              <a:t>  </a:t>
            </a:r>
            <a:r>
              <a:rPr lang="en-US" sz="2400" b="1" dirty="0" err="1" smtClean="0"/>
              <a:t>var</a:t>
            </a:r>
            <a:r>
              <a:rPr lang="en-US" sz="2400" b="1" dirty="0" smtClean="0"/>
              <a:t>=</a:t>
            </a:r>
            <a:r>
              <a:rPr lang="en-US" sz="2400" b="1" dirty="0" err="1" smtClean="0"/>
              <a:t>Precipitable_water</a:t>
            </a:r>
            <a:r>
              <a:rPr lang="en-US" sz="2400" b="1" dirty="0" smtClean="0"/>
              <a:t>&amp;</a:t>
            </a:r>
          </a:p>
          <a:p>
            <a:pPr lvl="1" eaLnBrk="1" fontAlgn="auto" hangingPunct="1">
              <a:spcAft>
                <a:spcPts val="0"/>
              </a:spcAft>
              <a:buFontTx/>
              <a:buNone/>
              <a:defRPr/>
            </a:pPr>
            <a:r>
              <a:rPr lang="en-US" sz="2400" b="1" dirty="0" smtClean="0"/>
              <a:t>  time=2008-10-28T12:00:00Z&amp;</a:t>
            </a:r>
          </a:p>
          <a:p>
            <a:pPr lvl="1" eaLnBrk="1" fontAlgn="auto" hangingPunct="1">
              <a:spcAft>
                <a:spcPts val="0"/>
              </a:spcAft>
              <a:buFontTx/>
              <a:buNone/>
              <a:defRPr/>
            </a:pPr>
            <a:r>
              <a:rPr lang="en-US" sz="2400" b="1" dirty="0" smtClean="0"/>
              <a:t>  north=40&amp;south=22&amp;west=-110&amp;east=-80</a:t>
            </a:r>
          </a:p>
          <a:p>
            <a:pPr eaLnBrk="1" fontAlgn="auto" hangingPunct="1">
              <a:spcAft>
                <a:spcPts val="0"/>
              </a:spcAft>
              <a:buFontTx/>
              <a:buNone/>
              <a:defRPr/>
            </a:pPr>
            <a:r>
              <a:rPr lang="en-US" sz="2800" dirty="0" smtClean="0"/>
              <a:t>  </a:t>
            </a:r>
            <a:endParaRPr lang="en-US" sz="2800" dirty="0" smtClean="0"/>
          </a:p>
          <a:p>
            <a:pPr eaLnBrk="1" fontAlgn="auto" hangingPunct="1">
              <a:spcAft>
                <a:spcPts val="0"/>
              </a:spcAft>
              <a:buFontTx/>
              <a:buNone/>
              <a:defRPr/>
            </a:pPr>
            <a:r>
              <a:rPr lang="en-US" sz="3600" b="1" dirty="0" smtClean="0"/>
              <a:t>WMS:</a:t>
            </a:r>
          </a:p>
          <a:p>
            <a:pPr eaLnBrk="1" fontAlgn="auto" hangingPunct="1">
              <a:spcAft>
                <a:spcPts val="0"/>
              </a:spcAft>
              <a:buFontTx/>
              <a:buNone/>
              <a:defRPr/>
            </a:pPr>
            <a:r>
              <a:rPr lang="en-US" sz="2600" dirty="0" smtClean="0"/>
              <a:t>http://motherlode.ucar.edu:8080/thredds/wms/</a:t>
            </a:r>
          </a:p>
          <a:p>
            <a:pPr eaLnBrk="1" fontAlgn="auto" hangingPunct="1">
              <a:spcAft>
                <a:spcPts val="0"/>
              </a:spcAft>
              <a:buFontTx/>
              <a:buNone/>
              <a:defRPr/>
            </a:pPr>
            <a:r>
              <a:rPr lang="en-US" sz="2600" dirty="0" smtClean="0"/>
              <a:t> </a:t>
            </a:r>
            <a:r>
              <a:rPr lang="en-US" sz="2600" dirty="0" smtClean="0"/>
              <a:t> NAM_CONUS_80km_20081028_1200.grib2?</a:t>
            </a:r>
            <a:endParaRPr lang="en-US" sz="2600" dirty="0" smtClean="0"/>
          </a:p>
          <a:p>
            <a:pPr>
              <a:buNone/>
              <a:defRPr/>
            </a:pPr>
            <a:r>
              <a:rPr lang="en-US" sz="2600" dirty="0" smtClean="0"/>
              <a:t> </a:t>
            </a:r>
            <a:r>
              <a:rPr lang="en-US" sz="2600" dirty="0" smtClean="0"/>
              <a:t> SERVICE=WMS&amp;VERSION=1.3.0&amp;REQUEST=</a:t>
            </a:r>
            <a:r>
              <a:rPr lang="en-US" sz="2600" dirty="0" err="1" smtClean="0"/>
              <a:t>GetMap</a:t>
            </a:r>
            <a:r>
              <a:rPr lang="en-US" sz="2600" dirty="0" smtClean="0"/>
              <a:t>&amp;</a:t>
            </a:r>
          </a:p>
          <a:p>
            <a:pPr>
              <a:buNone/>
              <a:defRPr/>
            </a:pPr>
            <a:r>
              <a:rPr lang="en-US" sz="2600" dirty="0" smtClean="0"/>
              <a:t> </a:t>
            </a:r>
            <a:r>
              <a:rPr lang="en-US" sz="2600" dirty="0" smtClean="0"/>
              <a:t> </a:t>
            </a:r>
            <a:r>
              <a:rPr lang="en-US" sz="2600" b="1" dirty="0" smtClean="0"/>
              <a:t>CRS=EPSG:4326</a:t>
            </a:r>
            <a:r>
              <a:rPr lang="en-US" sz="2600" dirty="0" smtClean="0"/>
              <a:t>&amp;WIDTH=800&amp;HEIGHT=400&amp;FORMAT=image/</a:t>
            </a:r>
            <a:r>
              <a:rPr lang="en-US" sz="2600" dirty="0" err="1" smtClean="0"/>
              <a:t>png</a:t>
            </a:r>
            <a:r>
              <a:rPr lang="en-US" sz="2600" dirty="0" smtClean="0"/>
              <a:t>&amp;</a:t>
            </a:r>
          </a:p>
          <a:p>
            <a:pPr>
              <a:buNone/>
              <a:defRPr/>
            </a:pPr>
            <a:r>
              <a:rPr lang="en-US" sz="2600" dirty="0" smtClean="0"/>
              <a:t>  STYLES=</a:t>
            </a:r>
            <a:r>
              <a:rPr lang="en-US" sz="2600" dirty="0" err="1" smtClean="0"/>
              <a:t>boxfill</a:t>
            </a:r>
            <a:r>
              <a:rPr lang="en-US" sz="2600" dirty="0" smtClean="0"/>
              <a:t>/</a:t>
            </a:r>
            <a:r>
              <a:rPr lang="en-US" sz="2600" dirty="0" err="1" smtClean="0"/>
              <a:t>redblue&amp;COLORSCALERANGE</a:t>
            </a:r>
            <a:r>
              <a:rPr lang="en-US" sz="2600" dirty="0" smtClean="0"/>
              <a:t>=-10,10&amp;</a:t>
            </a:r>
          </a:p>
          <a:p>
            <a:pPr>
              <a:buNone/>
              <a:defRPr/>
            </a:pPr>
            <a:r>
              <a:rPr lang="en-US" sz="2600" dirty="0" smtClean="0"/>
              <a:t>  LAYERS=</a:t>
            </a:r>
            <a:r>
              <a:rPr lang="en-US" sz="2600" b="1" dirty="0" err="1" smtClean="0"/>
              <a:t>Precipitable_water</a:t>
            </a:r>
            <a:r>
              <a:rPr lang="en-US" sz="2600" dirty="0" smtClean="0"/>
              <a:t>&amp;</a:t>
            </a:r>
          </a:p>
          <a:p>
            <a:pPr>
              <a:buNone/>
              <a:defRPr/>
            </a:pPr>
            <a:r>
              <a:rPr lang="en-US" sz="2600" dirty="0" smtClean="0"/>
              <a:t> </a:t>
            </a:r>
            <a:r>
              <a:rPr lang="en-US" sz="2600" dirty="0" smtClean="0"/>
              <a:t> BBOX=</a:t>
            </a:r>
            <a:r>
              <a:rPr lang="en-US" sz="2600" b="1" dirty="0" smtClean="0"/>
              <a:t>-40,22,-110,-80</a:t>
            </a:r>
            <a:r>
              <a:rPr lang="en-US" sz="2600" dirty="0" smtClean="0"/>
              <a:t>&amp;</a:t>
            </a:r>
          </a:p>
          <a:p>
            <a:pPr>
              <a:buNone/>
              <a:defRPr/>
            </a:pPr>
            <a:r>
              <a:rPr lang="en-US" sz="2600" dirty="0" smtClean="0"/>
              <a:t>  TIME=</a:t>
            </a:r>
            <a:r>
              <a:rPr lang="en-US" sz="2600" b="1" dirty="0" smtClean="0"/>
              <a:t>2008-10-28T12:00:00Z</a:t>
            </a:r>
            <a:r>
              <a:rPr lang="en-US" sz="2600" dirty="0" smtClean="0"/>
              <a:t> </a:t>
            </a:r>
            <a:endParaRPr lang="en-US" sz="2600" dirty="0" smtClean="0"/>
          </a:p>
        </p:txBody>
      </p:sp>
      <p:sp>
        <p:nvSpPr>
          <p:cNvPr id="3" name="Title 1"/>
          <p:cNvSpPr>
            <a:spLocks noGrp="1"/>
          </p:cNvSpPr>
          <p:nvPr>
            <p:ph type="title"/>
          </p:nvPr>
        </p:nvSpPr>
        <p:spPr>
          <a:xfrm>
            <a:off x="457200" y="274638"/>
            <a:ext cx="8229600" cy="715962"/>
          </a:xfrm>
        </p:spPr>
        <p:txBody>
          <a:bodyPr>
            <a:normAutofit fontScale="90000"/>
          </a:bodyPr>
          <a:lstStyle/>
          <a:p>
            <a:pPr eaLnBrk="1" hangingPunct="1"/>
            <a:r>
              <a:rPr lang="en-US" dirty="0" smtClean="0"/>
              <a:t>“</a:t>
            </a:r>
            <a:r>
              <a:rPr lang="en-US" dirty="0" err="1" smtClean="0"/>
              <a:t>Georeferenced</a:t>
            </a:r>
            <a:r>
              <a:rPr lang="en-US" dirty="0" smtClean="0"/>
              <a:t>” access</a:t>
            </a:r>
            <a:endParaRPr lang="en-US"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idx="1"/>
          </p:nvPr>
        </p:nvSpPr>
        <p:spPr>
          <a:xfrm>
            <a:off x="533400" y="1752600"/>
            <a:ext cx="8305800" cy="3810000"/>
          </a:xfrm>
        </p:spPr>
        <p:txBody>
          <a:bodyPr rtlCol="0">
            <a:normAutofit/>
          </a:bodyPr>
          <a:lstStyle/>
          <a:p>
            <a:pPr>
              <a:buNone/>
            </a:pPr>
            <a:r>
              <a:rPr lang="en-US" sz="1600" dirty="0" err="1" smtClean="0">
                <a:latin typeface="Courier New" pitchFamily="49" charset="0"/>
                <a:cs typeface="Courier New" pitchFamily="49" charset="0"/>
              </a:rPr>
              <a:t>LatLonRect</a:t>
            </a:r>
            <a:r>
              <a:rPr lang="en-US" sz="1600" dirty="0" smtClean="0">
                <a:latin typeface="Courier New" pitchFamily="49" charset="0"/>
                <a:cs typeface="Courier New" pitchFamily="49" charset="0"/>
              </a:rPr>
              <a:t> bb=new </a:t>
            </a:r>
            <a:r>
              <a:rPr lang="en-US" sz="1600" dirty="0" err="1" smtClean="0">
                <a:latin typeface="Courier New" pitchFamily="49" charset="0"/>
                <a:cs typeface="Courier New" pitchFamily="49" charset="0"/>
              </a:rPr>
              <a:t>LatLonRect</a:t>
            </a:r>
            <a:r>
              <a:rPr lang="en-US" sz="1600" dirty="0" smtClean="0">
                <a:latin typeface="Courier New" pitchFamily="49" charset="0"/>
                <a:cs typeface="Courier New" pitchFamily="49" charset="0"/>
              </a:rPr>
              <a:t>(new </a:t>
            </a:r>
            <a:r>
              <a:rPr lang="en-US" sz="1600" dirty="0" err="1" smtClean="0">
                <a:latin typeface="Courier New" pitchFamily="49" charset="0"/>
                <a:cs typeface="Courier New" pitchFamily="49" charset="0"/>
              </a:rPr>
              <a:t>LatLonPointImpl</a:t>
            </a:r>
            <a:r>
              <a:rPr lang="en-US" sz="1600" dirty="0" smtClean="0">
                <a:latin typeface="Courier New" pitchFamily="49" charset="0"/>
                <a:cs typeface="Courier New" pitchFamily="49" charset="0"/>
              </a:rPr>
              <a:t>(40.0</a:t>
            </a:r>
            <a:r>
              <a:rPr lang="en-US" sz="1600" dirty="0" smtClean="0">
                <a:latin typeface="Courier New" pitchFamily="49" charset="0"/>
                <a:cs typeface="Courier New" pitchFamily="49" charset="0"/>
              </a:rPr>
              <a:t>, </a:t>
            </a:r>
            <a:r>
              <a:rPr lang="en-US" sz="1600" dirty="0" smtClean="0">
                <a:latin typeface="Courier New" pitchFamily="49" charset="0"/>
                <a:cs typeface="Courier New" pitchFamily="49" charset="0"/>
              </a:rPr>
              <a:t>-105.0</a:t>
            </a:r>
            <a:r>
              <a:rPr lang="en-US" sz="1600" dirty="0" smtClean="0">
                <a:latin typeface="Courier New" pitchFamily="49" charset="0"/>
                <a:cs typeface="Courier New" pitchFamily="49" charset="0"/>
              </a:rPr>
              <a:t>), </a:t>
            </a:r>
            <a:r>
              <a:rPr lang="en-US" sz="1600" dirty="0" smtClean="0">
                <a:latin typeface="Courier New" pitchFamily="49" charset="0"/>
                <a:cs typeface="Courier New" pitchFamily="49" charset="0"/>
              </a:rPr>
              <a:t>                  </a:t>
            </a:r>
          </a:p>
          <a:p>
            <a:pPr>
              <a:buNone/>
            </a:pPr>
            <a:r>
              <a:rPr lang="en-US" sz="1600" dirty="0" smtClean="0">
                <a:latin typeface="Courier New" pitchFamily="49" charset="0"/>
                <a:cs typeface="Courier New" pitchFamily="49" charset="0"/>
              </a:rPr>
              <a:t> </a:t>
            </a:r>
            <a:r>
              <a:rPr lang="en-US" sz="1600" dirty="0" smtClean="0">
                <a:latin typeface="Courier New" pitchFamily="49" charset="0"/>
                <a:cs typeface="Courier New" pitchFamily="49" charset="0"/>
              </a:rPr>
              <a:t>                            new </a:t>
            </a:r>
            <a:r>
              <a:rPr lang="en-US" sz="1600" dirty="0" err="1" smtClean="0">
                <a:latin typeface="Courier New" pitchFamily="49" charset="0"/>
                <a:cs typeface="Courier New" pitchFamily="49" charset="0"/>
              </a:rPr>
              <a:t>LatLonPointImpl</a:t>
            </a:r>
            <a:r>
              <a:rPr lang="en-US" sz="1600" dirty="0" smtClean="0">
                <a:latin typeface="Courier New" pitchFamily="49" charset="0"/>
                <a:cs typeface="Courier New" pitchFamily="49" charset="0"/>
              </a:rPr>
              <a:t>(42.0, -100.0</a:t>
            </a:r>
            <a:r>
              <a:rPr lang="en-US" sz="1600" dirty="0" smtClean="0">
                <a:latin typeface="Courier New" pitchFamily="49" charset="0"/>
                <a:cs typeface="Courier New" pitchFamily="49" charset="0"/>
              </a:rPr>
              <a:t>));</a:t>
            </a:r>
          </a:p>
          <a:p>
            <a:pPr>
              <a:buNone/>
            </a:pPr>
            <a:r>
              <a:rPr lang="en-US" sz="1600" dirty="0" smtClean="0">
                <a:latin typeface="Courier New" pitchFamily="49" charset="0"/>
                <a:cs typeface="Courier New" pitchFamily="49" charset="0"/>
              </a:rPr>
              <a:t>Date start= </a:t>
            </a:r>
            <a:r>
              <a:rPr lang="en-US" sz="1600" dirty="0" err="1" smtClean="0">
                <a:latin typeface="Courier New" pitchFamily="49" charset="0"/>
                <a:cs typeface="Courier New" pitchFamily="49" charset="0"/>
              </a:rPr>
              <a:t>DateFormatter.getISODate</a:t>
            </a:r>
            <a:r>
              <a:rPr lang="en-US" sz="1600" dirty="0" smtClean="0">
                <a:latin typeface="Courier New" pitchFamily="49" charset="0"/>
                <a:cs typeface="Courier New" pitchFamily="49" charset="0"/>
              </a:rPr>
              <a:t>(“2010-10-12T00:00:00”);</a:t>
            </a:r>
          </a:p>
          <a:p>
            <a:pPr>
              <a:buNone/>
            </a:pPr>
            <a:r>
              <a:rPr lang="en-US" sz="1600" dirty="0" smtClean="0">
                <a:latin typeface="Courier New" pitchFamily="49" charset="0"/>
                <a:cs typeface="Courier New" pitchFamily="49" charset="0"/>
              </a:rPr>
              <a:t>Date </a:t>
            </a:r>
            <a:r>
              <a:rPr lang="en-US" sz="1600" dirty="0" smtClean="0">
                <a:latin typeface="Courier New" pitchFamily="49" charset="0"/>
                <a:cs typeface="Courier New" pitchFamily="49" charset="0"/>
              </a:rPr>
              <a:t>end  = </a:t>
            </a:r>
            <a:r>
              <a:rPr lang="en-US" sz="1600" dirty="0" err="1" smtClean="0">
                <a:latin typeface="Courier New" pitchFamily="49" charset="0"/>
                <a:cs typeface="Courier New" pitchFamily="49" charset="0"/>
              </a:rPr>
              <a:t>DateFormatter.getISODate</a:t>
            </a:r>
            <a:r>
              <a:rPr lang="en-US" sz="1600" dirty="0" smtClean="0">
                <a:latin typeface="Courier New" pitchFamily="49" charset="0"/>
                <a:cs typeface="Courier New" pitchFamily="49" charset="0"/>
              </a:rPr>
              <a:t>(“</a:t>
            </a:r>
            <a:r>
              <a:rPr lang="en-US" sz="1600" dirty="0" smtClean="0">
                <a:latin typeface="Courier New" pitchFamily="49" charset="0"/>
                <a:cs typeface="Courier New" pitchFamily="49" charset="0"/>
              </a:rPr>
              <a:t>2010-10-22T12:00:00</a:t>
            </a:r>
            <a:r>
              <a:rPr lang="en-US" sz="1600" dirty="0" smtClean="0">
                <a:latin typeface="Courier New" pitchFamily="49" charset="0"/>
                <a:cs typeface="Courier New" pitchFamily="49" charset="0"/>
              </a:rPr>
              <a:t>”);</a:t>
            </a:r>
          </a:p>
          <a:p>
            <a:pPr>
              <a:buNone/>
            </a:pPr>
            <a:r>
              <a:rPr lang="en-US" sz="1600" dirty="0" err="1" smtClean="0">
                <a:latin typeface="Courier New" pitchFamily="49" charset="0"/>
                <a:cs typeface="Courier New" pitchFamily="49" charset="0"/>
              </a:rPr>
              <a:t>DateRange</a:t>
            </a:r>
            <a:r>
              <a:rPr lang="en-US" sz="1600" dirty="0" smtClean="0">
                <a:latin typeface="Courier New" pitchFamily="49" charset="0"/>
                <a:cs typeface="Courier New" pitchFamily="49" charset="0"/>
              </a:rPr>
              <a:t> </a:t>
            </a:r>
            <a:r>
              <a:rPr lang="en-US" sz="1600" dirty="0" err="1" smtClean="0">
                <a:latin typeface="Courier New" pitchFamily="49" charset="0"/>
                <a:cs typeface="Courier New" pitchFamily="49" charset="0"/>
              </a:rPr>
              <a:t>dr</a:t>
            </a:r>
            <a:r>
              <a:rPr lang="en-US" sz="1600" dirty="0" smtClean="0">
                <a:latin typeface="Courier New" pitchFamily="49" charset="0"/>
                <a:cs typeface="Courier New" pitchFamily="49" charset="0"/>
              </a:rPr>
              <a:t> = new </a:t>
            </a:r>
            <a:r>
              <a:rPr lang="en-US" sz="1600" dirty="0" err="1" smtClean="0">
                <a:latin typeface="Courier New" pitchFamily="49" charset="0"/>
                <a:cs typeface="Courier New" pitchFamily="49" charset="0"/>
              </a:rPr>
              <a:t>DateRange</a:t>
            </a:r>
            <a:r>
              <a:rPr lang="en-US" sz="1600" dirty="0" smtClean="0">
                <a:latin typeface="Courier New" pitchFamily="49" charset="0"/>
                <a:cs typeface="Courier New" pitchFamily="49" charset="0"/>
              </a:rPr>
              <a:t>(start, end);</a:t>
            </a:r>
          </a:p>
          <a:p>
            <a:pPr>
              <a:buNone/>
            </a:pPr>
            <a:endParaRPr lang="en-US" sz="1600" dirty="0" smtClean="0">
              <a:latin typeface="Courier New" pitchFamily="49" charset="0"/>
              <a:cs typeface="Courier New" pitchFamily="49" charset="0"/>
            </a:endParaRPr>
          </a:p>
          <a:p>
            <a:pPr>
              <a:buNone/>
            </a:pPr>
            <a:r>
              <a:rPr lang="en-US" sz="1600" dirty="0" err="1" smtClean="0">
                <a:latin typeface="Courier New" pitchFamily="49" charset="0"/>
                <a:cs typeface="Courier New" pitchFamily="49" charset="0"/>
              </a:rPr>
              <a:t>PointFeatureCollection</a:t>
            </a:r>
            <a:r>
              <a:rPr lang="en-US" sz="1600" dirty="0" smtClean="0">
                <a:latin typeface="Courier New" pitchFamily="49" charset="0"/>
                <a:cs typeface="Courier New" pitchFamily="49" charset="0"/>
              </a:rPr>
              <a:t> </a:t>
            </a:r>
            <a:r>
              <a:rPr lang="en-US" sz="1600" dirty="0" smtClean="0">
                <a:latin typeface="Courier New" pitchFamily="49" charset="0"/>
                <a:cs typeface="Courier New" pitchFamily="49" charset="0"/>
              </a:rPr>
              <a:t>points = </a:t>
            </a:r>
            <a:r>
              <a:rPr lang="en-US" sz="1600" b="1" dirty="0" err="1" smtClean="0">
                <a:latin typeface="Courier New" pitchFamily="49" charset="0"/>
                <a:cs typeface="Courier New" pitchFamily="49" charset="0"/>
              </a:rPr>
              <a:t>stationTimeSeriesCollection.subset</a:t>
            </a:r>
            <a:r>
              <a:rPr lang="en-US" sz="1600" dirty="0" smtClean="0">
                <a:latin typeface="Courier New" pitchFamily="49" charset="0"/>
                <a:cs typeface="Courier New" pitchFamily="49" charset="0"/>
              </a:rPr>
              <a:t>(bb</a:t>
            </a:r>
            <a:r>
              <a:rPr lang="en-US" sz="1600" dirty="0" smtClean="0">
                <a:latin typeface="Courier New" pitchFamily="49" charset="0"/>
                <a:cs typeface="Courier New" pitchFamily="49" charset="0"/>
              </a:rPr>
              <a:t>, </a:t>
            </a:r>
            <a:r>
              <a:rPr lang="en-US" sz="1600" dirty="0" smtClean="0">
                <a:latin typeface="Courier New" pitchFamily="49" charset="0"/>
                <a:cs typeface="Courier New" pitchFamily="49" charset="0"/>
              </a:rPr>
              <a:t>range);</a:t>
            </a:r>
            <a:endParaRPr lang="en-US" sz="1600" dirty="0" smtClean="0">
              <a:latin typeface="Courier New" pitchFamily="49" charset="0"/>
              <a:cs typeface="Courier New" pitchFamily="49" charset="0"/>
            </a:endParaRPr>
          </a:p>
          <a:p>
            <a:pPr>
              <a:buNone/>
            </a:pPr>
            <a:r>
              <a:rPr lang="en-US" sz="1600" dirty="0" smtClean="0">
                <a:latin typeface="Courier New" pitchFamily="49" charset="0"/>
                <a:cs typeface="Courier New" pitchFamily="49" charset="0"/>
              </a:rPr>
              <a:t>  </a:t>
            </a:r>
          </a:p>
          <a:p>
            <a:pPr>
              <a:buNone/>
            </a:pPr>
            <a:r>
              <a:rPr lang="en-US" sz="1600" dirty="0" smtClean="0">
                <a:latin typeface="Courier New" pitchFamily="49" charset="0"/>
                <a:cs typeface="Courier New" pitchFamily="49" charset="0"/>
              </a:rPr>
              <a:t>while( </a:t>
            </a:r>
            <a:r>
              <a:rPr lang="en-US" sz="1600" b="1" dirty="0" err="1" smtClean="0">
                <a:latin typeface="Courier New" pitchFamily="49" charset="0"/>
                <a:cs typeface="Courier New" pitchFamily="49" charset="0"/>
              </a:rPr>
              <a:t>points.hasNext</a:t>
            </a:r>
            <a:r>
              <a:rPr lang="en-US" sz="1600" b="1" dirty="0" smtClean="0">
                <a:latin typeface="Courier New" pitchFamily="49" charset="0"/>
                <a:cs typeface="Courier New" pitchFamily="49" charset="0"/>
              </a:rPr>
              <a:t>() </a:t>
            </a:r>
            <a:r>
              <a:rPr lang="en-US" sz="1600" dirty="0" smtClean="0">
                <a:latin typeface="Courier New" pitchFamily="49" charset="0"/>
                <a:cs typeface="Courier New" pitchFamily="49" charset="0"/>
              </a:rPr>
              <a:t>) </a:t>
            </a:r>
            <a:r>
              <a:rPr lang="en-US" sz="1600" dirty="0" smtClean="0">
                <a:latin typeface="Courier New" pitchFamily="49" charset="0"/>
                <a:cs typeface="Courier New" pitchFamily="49" charset="0"/>
              </a:rPr>
              <a:t>{</a:t>
            </a:r>
          </a:p>
          <a:p>
            <a:pPr>
              <a:buNone/>
            </a:pPr>
            <a:r>
              <a:rPr lang="en-US" sz="1600" dirty="0" smtClean="0">
                <a:latin typeface="Courier New" pitchFamily="49" charset="0"/>
                <a:cs typeface="Courier New" pitchFamily="49" charset="0"/>
              </a:rPr>
              <a:t>  </a:t>
            </a:r>
            <a:r>
              <a:rPr lang="en-US" sz="1600" dirty="0" err="1" smtClean="0">
                <a:latin typeface="Courier New" pitchFamily="49" charset="0"/>
                <a:cs typeface="Courier New" pitchFamily="49" charset="0"/>
              </a:rPr>
              <a:t>PointFeature</a:t>
            </a:r>
            <a:r>
              <a:rPr lang="en-US" sz="1600" dirty="0" smtClean="0">
                <a:latin typeface="Courier New" pitchFamily="49" charset="0"/>
                <a:cs typeface="Courier New" pitchFamily="49" charset="0"/>
              </a:rPr>
              <a:t> </a:t>
            </a:r>
            <a:r>
              <a:rPr lang="en-US" sz="1600" dirty="0" err="1" smtClean="0">
                <a:latin typeface="Courier New" pitchFamily="49" charset="0"/>
                <a:cs typeface="Courier New" pitchFamily="49" charset="0"/>
              </a:rPr>
              <a:t>pointFeature</a:t>
            </a:r>
            <a:r>
              <a:rPr lang="en-US" sz="1600" dirty="0" smtClean="0">
                <a:latin typeface="Courier New" pitchFamily="49" charset="0"/>
                <a:cs typeface="Courier New" pitchFamily="49" charset="0"/>
              </a:rPr>
              <a:t> = </a:t>
            </a:r>
            <a:r>
              <a:rPr lang="en-US" sz="1600" b="1" dirty="0" err="1" smtClean="0">
                <a:latin typeface="Courier New" pitchFamily="49" charset="0"/>
                <a:cs typeface="Courier New" pitchFamily="49" charset="0"/>
              </a:rPr>
              <a:t>points.next</a:t>
            </a:r>
            <a:r>
              <a:rPr lang="en-US" sz="1600" b="1" dirty="0" smtClean="0">
                <a:latin typeface="Courier New" pitchFamily="49" charset="0"/>
                <a:cs typeface="Courier New" pitchFamily="49" charset="0"/>
              </a:rPr>
              <a:t>();</a:t>
            </a:r>
            <a:endParaRPr lang="en-US" sz="1600" b="1" dirty="0" smtClean="0">
              <a:latin typeface="Courier New" pitchFamily="49" charset="0"/>
              <a:cs typeface="Courier New" pitchFamily="49" charset="0"/>
            </a:endParaRPr>
          </a:p>
          <a:p>
            <a:pPr>
              <a:buNone/>
            </a:pPr>
            <a:r>
              <a:rPr lang="en-US" sz="1600" dirty="0" smtClean="0">
                <a:latin typeface="Courier New" pitchFamily="49" charset="0"/>
                <a:cs typeface="Courier New" pitchFamily="49" charset="0"/>
              </a:rPr>
              <a:t>  </a:t>
            </a:r>
            <a:r>
              <a:rPr lang="en-US" sz="1600" dirty="0" smtClean="0">
                <a:latin typeface="Courier New" pitchFamily="49" charset="0"/>
                <a:cs typeface="Courier New" pitchFamily="49" charset="0"/>
              </a:rPr>
              <a:t>...</a:t>
            </a:r>
            <a:endParaRPr lang="en-US" sz="1600" dirty="0" smtClean="0">
              <a:latin typeface="Courier New" pitchFamily="49" charset="0"/>
              <a:cs typeface="Courier New" pitchFamily="49" charset="0"/>
            </a:endParaRPr>
          </a:p>
          <a:p>
            <a:pPr>
              <a:buNone/>
            </a:pPr>
            <a:r>
              <a:rPr lang="en-US" sz="1600" dirty="0" smtClean="0">
                <a:latin typeface="Courier New" pitchFamily="49" charset="0"/>
                <a:cs typeface="Courier New" pitchFamily="49" charset="0"/>
              </a:rPr>
              <a:t>}</a:t>
            </a:r>
            <a:endParaRPr lang="en-US" sz="1600" dirty="0" smtClean="0">
              <a:latin typeface="Courier New" pitchFamily="49" charset="0"/>
              <a:cs typeface="Courier New" pitchFamily="49" charset="0"/>
            </a:endParaRPr>
          </a:p>
        </p:txBody>
      </p:sp>
      <p:sp>
        <p:nvSpPr>
          <p:cNvPr id="3" name="Title 1"/>
          <p:cNvSpPr>
            <a:spLocks noGrp="1"/>
          </p:cNvSpPr>
          <p:nvPr>
            <p:ph type="title"/>
          </p:nvPr>
        </p:nvSpPr>
        <p:spPr>
          <a:xfrm>
            <a:off x="457200" y="274638"/>
            <a:ext cx="8229600" cy="1143000"/>
          </a:xfrm>
        </p:spPr>
        <p:txBody>
          <a:bodyPr/>
          <a:lstStyle/>
          <a:p>
            <a:pPr eaLnBrk="1" hangingPunct="1"/>
            <a:r>
              <a:rPr lang="en-US" dirty="0" err="1" smtClean="0"/>
              <a:t>TimeSeries</a:t>
            </a:r>
            <a:r>
              <a:rPr lang="en-US" dirty="0" smtClean="0"/>
              <a:t> “Feature Type”</a:t>
            </a:r>
            <a:endParaRPr lang="en-US"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idx="1"/>
          </p:nvPr>
        </p:nvSpPr>
        <p:spPr>
          <a:xfrm>
            <a:off x="533400" y="1752600"/>
            <a:ext cx="8305800" cy="3810000"/>
          </a:xfrm>
        </p:spPr>
        <p:txBody>
          <a:bodyPr rtlCol="0">
            <a:normAutofit/>
          </a:bodyPr>
          <a:lstStyle/>
          <a:p>
            <a:pPr>
              <a:buNone/>
            </a:pPr>
            <a:r>
              <a:rPr lang="en-US" sz="1600" dirty="0" err="1" smtClean="0">
                <a:latin typeface="Courier New" pitchFamily="49" charset="0"/>
                <a:cs typeface="Courier New" pitchFamily="49" charset="0"/>
              </a:rPr>
              <a:t>LatLonRect</a:t>
            </a:r>
            <a:r>
              <a:rPr lang="en-US" sz="1600" dirty="0" smtClean="0">
                <a:latin typeface="Courier New" pitchFamily="49" charset="0"/>
                <a:cs typeface="Courier New" pitchFamily="49" charset="0"/>
              </a:rPr>
              <a:t> </a:t>
            </a:r>
            <a:r>
              <a:rPr lang="en-US" sz="1600" dirty="0" smtClean="0">
                <a:latin typeface="Courier New" pitchFamily="49" charset="0"/>
                <a:cs typeface="Courier New" pitchFamily="49" charset="0"/>
              </a:rPr>
              <a:t>bb = new </a:t>
            </a:r>
            <a:r>
              <a:rPr lang="en-US" sz="1600" dirty="0" err="1" smtClean="0">
                <a:latin typeface="Courier New" pitchFamily="49" charset="0"/>
                <a:cs typeface="Courier New" pitchFamily="49" charset="0"/>
              </a:rPr>
              <a:t>LatLonRect</a:t>
            </a:r>
            <a:r>
              <a:rPr lang="en-US" sz="1600" dirty="0" smtClean="0">
                <a:latin typeface="Courier New" pitchFamily="49" charset="0"/>
                <a:cs typeface="Courier New" pitchFamily="49" charset="0"/>
              </a:rPr>
              <a:t>(new </a:t>
            </a:r>
            <a:r>
              <a:rPr lang="en-US" sz="1600" dirty="0" err="1" smtClean="0">
                <a:latin typeface="Courier New" pitchFamily="49" charset="0"/>
                <a:cs typeface="Courier New" pitchFamily="49" charset="0"/>
              </a:rPr>
              <a:t>LatLonPointImpl</a:t>
            </a:r>
            <a:r>
              <a:rPr lang="en-US" sz="1600" dirty="0" smtClean="0">
                <a:latin typeface="Courier New" pitchFamily="49" charset="0"/>
                <a:cs typeface="Courier New" pitchFamily="49" charset="0"/>
              </a:rPr>
              <a:t>(40.0</a:t>
            </a:r>
            <a:r>
              <a:rPr lang="en-US" sz="1600" dirty="0" smtClean="0">
                <a:latin typeface="Courier New" pitchFamily="49" charset="0"/>
                <a:cs typeface="Courier New" pitchFamily="49" charset="0"/>
              </a:rPr>
              <a:t>, </a:t>
            </a:r>
            <a:r>
              <a:rPr lang="en-US" sz="1600" dirty="0" smtClean="0">
                <a:latin typeface="Courier New" pitchFamily="49" charset="0"/>
                <a:cs typeface="Courier New" pitchFamily="49" charset="0"/>
              </a:rPr>
              <a:t>-105.0</a:t>
            </a:r>
            <a:r>
              <a:rPr lang="en-US" sz="1600" dirty="0" smtClean="0">
                <a:latin typeface="Courier New" pitchFamily="49" charset="0"/>
                <a:cs typeface="Courier New" pitchFamily="49" charset="0"/>
              </a:rPr>
              <a:t>), </a:t>
            </a:r>
            <a:r>
              <a:rPr lang="en-US" sz="1600" dirty="0" smtClean="0">
                <a:latin typeface="Courier New" pitchFamily="49" charset="0"/>
                <a:cs typeface="Courier New" pitchFamily="49" charset="0"/>
              </a:rPr>
              <a:t>                  </a:t>
            </a:r>
          </a:p>
          <a:p>
            <a:pPr>
              <a:buNone/>
            </a:pPr>
            <a:r>
              <a:rPr lang="en-US" sz="1600" dirty="0" smtClean="0">
                <a:latin typeface="Courier New" pitchFamily="49" charset="0"/>
                <a:cs typeface="Courier New" pitchFamily="49" charset="0"/>
              </a:rPr>
              <a:t> </a:t>
            </a:r>
            <a:r>
              <a:rPr lang="en-US" sz="1600" dirty="0" smtClean="0">
                <a:latin typeface="Courier New" pitchFamily="49" charset="0"/>
                <a:cs typeface="Courier New" pitchFamily="49" charset="0"/>
              </a:rPr>
              <a:t>                              new </a:t>
            </a:r>
            <a:r>
              <a:rPr lang="en-US" sz="1600" dirty="0" err="1" smtClean="0">
                <a:latin typeface="Courier New" pitchFamily="49" charset="0"/>
                <a:cs typeface="Courier New" pitchFamily="49" charset="0"/>
              </a:rPr>
              <a:t>LatLonPointImpl</a:t>
            </a:r>
            <a:r>
              <a:rPr lang="en-US" sz="1600" dirty="0" smtClean="0">
                <a:latin typeface="Courier New" pitchFamily="49" charset="0"/>
                <a:cs typeface="Courier New" pitchFamily="49" charset="0"/>
              </a:rPr>
              <a:t>(42.0, -100.0</a:t>
            </a:r>
            <a:r>
              <a:rPr lang="en-US" sz="1600" dirty="0" smtClean="0">
                <a:latin typeface="Courier New" pitchFamily="49" charset="0"/>
                <a:cs typeface="Courier New" pitchFamily="49" charset="0"/>
              </a:rPr>
              <a:t>));</a:t>
            </a:r>
          </a:p>
          <a:p>
            <a:pPr>
              <a:buNone/>
            </a:pPr>
            <a:r>
              <a:rPr lang="en-US" sz="1600" dirty="0" smtClean="0">
                <a:latin typeface="Courier New" pitchFamily="49" charset="0"/>
                <a:cs typeface="Courier New" pitchFamily="49" charset="0"/>
              </a:rPr>
              <a:t>Date start= </a:t>
            </a:r>
            <a:r>
              <a:rPr lang="en-US" sz="1600" dirty="0" err="1" smtClean="0">
                <a:latin typeface="Courier New" pitchFamily="49" charset="0"/>
                <a:cs typeface="Courier New" pitchFamily="49" charset="0"/>
              </a:rPr>
              <a:t>DateFormatter.getISODate</a:t>
            </a:r>
            <a:r>
              <a:rPr lang="en-US" sz="1600" dirty="0" smtClean="0">
                <a:latin typeface="Courier New" pitchFamily="49" charset="0"/>
                <a:cs typeface="Courier New" pitchFamily="49" charset="0"/>
              </a:rPr>
              <a:t>(“2010-10-12T00:00:00”);</a:t>
            </a:r>
          </a:p>
          <a:p>
            <a:pPr>
              <a:buNone/>
            </a:pPr>
            <a:r>
              <a:rPr lang="en-US" sz="1600" dirty="0" smtClean="0">
                <a:latin typeface="Courier New" pitchFamily="49" charset="0"/>
                <a:cs typeface="Courier New" pitchFamily="49" charset="0"/>
              </a:rPr>
              <a:t>Date </a:t>
            </a:r>
            <a:r>
              <a:rPr lang="en-US" sz="1600" dirty="0" smtClean="0">
                <a:latin typeface="Courier New" pitchFamily="49" charset="0"/>
                <a:cs typeface="Courier New" pitchFamily="49" charset="0"/>
              </a:rPr>
              <a:t>end  = </a:t>
            </a:r>
            <a:r>
              <a:rPr lang="en-US" sz="1600" dirty="0" err="1" smtClean="0">
                <a:latin typeface="Courier New" pitchFamily="49" charset="0"/>
                <a:cs typeface="Courier New" pitchFamily="49" charset="0"/>
              </a:rPr>
              <a:t>DateFormatter.getISODate</a:t>
            </a:r>
            <a:r>
              <a:rPr lang="en-US" sz="1600" dirty="0" smtClean="0">
                <a:latin typeface="Courier New" pitchFamily="49" charset="0"/>
                <a:cs typeface="Courier New" pitchFamily="49" charset="0"/>
              </a:rPr>
              <a:t>(“</a:t>
            </a:r>
            <a:r>
              <a:rPr lang="en-US" sz="1600" dirty="0" smtClean="0">
                <a:latin typeface="Courier New" pitchFamily="49" charset="0"/>
                <a:cs typeface="Courier New" pitchFamily="49" charset="0"/>
              </a:rPr>
              <a:t>2010-10-22T12:00:00</a:t>
            </a:r>
            <a:r>
              <a:rPr lang="en-US" sz="1600" dirty="0" smtClean="0">
                <a:latin typeface="Courier New" pitchFamily="49" charset="0"/>
                <a:cs typeface="Courier New" pitchFamily="49" charset="0"/>
              </a:rPr>
              <a:t>”);</a:t>
            </a:r>
          </a:p>
          <a:p>
            <a:pPr>
              <a:buNone/>
            </a:pPr>
            <a:r>
              <a:rPr lang="en-US" sz="1600" dirty="0" err="1" smtClean="0">
                <a:latin typeface="Courier New" pitchFamily="49" charset="0"/>
                <a:cs typeface="Courier New" pitchFamily="49" charset="0"/>
              </a:rPr>
              <a:t>DateRange</a:t>
            </a:r>
            <a:r>
              <a:rPr lang="en-US" sz="1600" dirty="0" smtClean="0">
                <a:latin typeface="Courier New" pitchFamily="49" charset="0"/>
                <a:cs typeface="Courier New" pitchFamily="49" charset="0"/>
              </a:rPr>
              <a:t> </a:t>
            </a:r>
            <a:r>
              <a:rPr lang="en-US" sz="1600" dirty="0" err="1" smtClean="0">
                <a:latin typeface="Courier New" pitchFamily="49" charset="0"/>
                <a:cs typeface="Courier New" pitchFamily="49" charset="0"/>
              </a:rPr>
              <a:t>dr</a:t>
            </a:r>
            <a:r>
              <a:rPr lang="en-US" sz="1600" dirty="0" smtClean="0">
                <a:latin typeface="Courier New" pitchFamily="49" charset="0"/>
                <a:cs typeface="Courier New" pitchFamily="49" charset="0"/>
              </a:rPr>
              <a:t> = new </a:t>
            </a:r>
            <a:r>
              <a:rPr lang="en-US" sz="1600" dirty="0" err="1" smtClean="0">
                <a:latin typeface="Courier New" pitchFamily="49" charset="0"/>
                <a:cs typeface="Courier New" pitchFamily="49" charset="0"/>
              </a:rPr>
              <a:t>DateRange</a:t>
            </a:r>
            <a:r>
              <a:rPr lang="en-US" sz="1600" dirty="0" smtClean="0">
                <a:latin typeface="Courier New" pitchFamily="49" charset="0"/>
                <a:cs typeface="Courier New" pitchFamily="49" charset="0"/>
              </a:rPr>
              <a:t>(start, end);</a:t>
            </a:r>
          </a:p>
          <a:p>
            <a:pPr>
              <a:buNone/>
            </a:pPr>
            <a:endParaRPr lang="en-US" sz="1600" dirty="0" smtClean="0">
              <a:latin typeface="Courier New" pitchFamily="49" charset="0"/>
              <a:cs typeface="Courier New" pitchFamily="49" charset="0"/>
            </a:endParaRPr>
          </a:p>
          <a:p>
            <a:pPr>
              <a:buNone/>
            </a:pPr>
            <a:r>
              <a:rPr lang="en-US" sz="1600" dirty="0" smtClean="0">
                <a:latin typeface="Courier New" pitchFamily="49" charset="0"/>
                <a:cs typeface="Courier New" pitchFamily="49" charset="0"/>
              </a:rPr>
              <a:t>Array data = </a:t>
            </a:r>
            <a:r>
              <a:rPr lang="en-US" sz="1600" b="1" dirty="0" err="1" smtClean="0">
                <a:latin typeface="Courier New" pitchFamily="49" charset="0"/>
                <a:cs typeface="Courier New" pitchFamily="49" charset="0"/>
              </a:rPr>
              <a:t>grid.subset</a:t>
            </a:r>
            <a:r>
              <a:rPr lang="en-US" sz="1600" dirty="0" smtClean="0">
                <a:latin typeface="Courier New" pitchFamily="49" charset="0"/>
                <a:cs typeface="Courier New" pitchFamily="49" charset="0"/>
              </a:rPr>
              <a:t>(bb</a:t>
            </a:r>
            <a:r>
              <a:rPr lang="en-US" sz="1600" dirty="0" smtClean="0">
                <a:latin typeface="Courier New" pitchFamily="49" charset="0"/>
                <a:cs typeface="Courier New" pitchFamily="49" charset="0"/>
              </a:rPr>
              <a:t>, </a:t>
            </a:r>
            <a:r>
              <a:rPr lang="en-US" sz="1600" dirty="0" err="1" smtClean="0">
                <a:latin typeface="Courier New" pitchFamily="49" charset="0"/>
                <a:cs typeface="Courier New" pitchFamily="49" charset="0"/>
              </a:rPr>
              <a:t>dateRange</a:t>
            </a:r>
            <a:r>
              <a:rPr lang="en-US" sz="1600" dirty="0" smtClean="0">
                <a:latin typeface="Courier New" pitchFamily="49" charset="0"/>
                <a:cs typeface="Courier New" pitchFamily="49" charset="0"/>
              </a:rPr>
              <a:t>);</a:t>
            </a:r>
          </a:p>
          <a:p>
            <a:pPr>
              <a:buNone/>
            </a:pPr>
            <a:r>
              <a:rPr lang="en-US" sz="1600" dirty="0" smtClean="0">
                <a:latin typeface="Courier New" pitchFamily="49" charset="0"/>
                <a:cs typeface="Courier New" pitchFamily="49" charset="0"/>
              </a:rPr>
              <a:t>while(</a:t>
            </a:r>
            <a:r>
              <a:rPr lang="en-US" sz="1600" dirty="0" err="1" smtClean="0">
                <a:latin typeface="Courier New" pitchFamily="49" charset="0"/>
                <a:cs typeface="Courier New" pitchFamily="49" charset="0"/>
              </a:rPr>
              <a:t>data</a:t>
            </a:r>
            <a:r>
              <a:rPr lang="en-US" sz="1600" b="1" dirty="0" err="1" smtClean="0">
                <a:latin typeface="Courier New" pitchFamily="49" charset="0"/>
                <a:cs typeface="Courier New" pitchFamily="49" charset="0"/>
              </a:rPr>
              <a:t>.hasNext</a:t>
            </a:r>
            <a:r>
              <a:rPr lang="en-US" sz="1600" b="1" dirty="0" smtClean="0">
                <a:latin typeface="Courier New" pitchFamily="49" charset="0"/>
                <a:cs typeface="Courier New" pitchFamily="49" charset="0"/>
              </a:rPr>
              <a:t>() </a:t>
            </a:r>
            <a:r>
              <a:rPr lang="en-US" sz="1600" dirty="0" smtClean="0">
                <a:latin typeface="Courier New" pitchFamily="49" charset="0"/>
                <a:cs typeface="Courier New" pitchFamily="49" charset="0"/>
              </a:rPr>
              <a:t>) </a:t>
            </a:r>
            <a:r>
              <a:rPr lang="en-US" sz="1600" dirty="0" smtClean="0">
                <a:latin typeface="Courier New" pitchFamily="49" charset="0"/>
                <a:cs typeface="Courier New" pitchFamily="49" charset="0"/>
              </a:rPr>
              <a:t>{</a:t>
            </a:r>
          </a:p>
          <a:p>
            <a:pPr>
              <a:buNone/>
            </a:pPr>
            <a:r>
              <a:rPr lang="en-US" sz="1600" dirty="0" smtClean="0">
                <a:latin typeface="Courier New" pitchFamily="49" charset="0"/>
                <a:cs typeface="Courier New" pitchFamily="49" charset="0"/>
              </a:rPr>
              <a:t>  </a:t>
            </a:r>
            <a:r>
              <a:rPr lang="en-US" sz="1600" dirty="0" smtClean="0">
                <a:latin typeface="Courier New" pitchFamily="49" charset="0"/>
                <a:cs typeface="Courier New" pitchFamily="49" charset="0"/>
              </a:rPr>
              <a:t>double d = </a:t>
            </a:r>
            <a:r>
              <a:rPr lang="en-US" sz="1600" b="1" dirty="0" err="1" smtClean="0">
                <a:latin typeface="Courier New" pitchFamily="49" charset="0"/>
                <a:cs typeface="Courier New" pitchFamily="49" charset="0"/>
              </a:rPr>
              <a:t>data.next</a:t>
            </a:r>
            <a:r>
              <a:rPr lang="en-US" sz="1600" b="1" dirty="0" smtClean="0">
                <a:latin typeface="Courier New" pitchFamily="49" charset="0"/>
                <a:cs typeface="Courier New" pitchFamily="49" charset="0"/>
              </a:rPr>
              <a:t>();</a:t>
            </a:r>
            <a:endParaRPr lang="en-US" sz="1600" b="1" dirty="0" smtClean="0">
              <a:latin typeface="Courier New" pitchFamily="49" charset="0"/>
              <a:cs typeface="Courier New" pitchFamily="49" charset="0"/>
            </a:endParaRPr>
          </a:p>
          <a:p>
            <a:pPr>
              <a:buNone/>
            </a:pPr>
            <a:r>
              <a:rPr lang="en-US" sz="1600" dirty="0" smtClean="0">
                <a:latin typeface="Courier New" pitchFamily="49" charset="0"/>
                <a:cs typeface="Courier New" pitchFamily="49" charset="0"/>
              </a:rPr>
              <a:t>  </a:t>
            </a:r>
            <a:r>
              <a:rPr lang="en-US" sz="1600" dirty="0" smtClean="0">
                <a:latin typeface="Courier New" pitchFamily="49" charset="0"/>
                <a:cs typeface="Courier New" pitchFamily="49" charset="0"/>
              </a:rPr>
              <a:t>...</a:t>
            </a:r>
            <a:endParaRPr lang="en-US" sz="1600" dirty="0" smtClean="0">
              <a:latin typeface="Courier New" pitchFamily="49" charset="0"/>
              <a:cs typeface="Courier New" pitchFamily="49" charset="0"/>
            </a:endParaRPr>
          </a:p>
          <a:p>
            <a:pPr>
              <a:buNone/>
            </a:pPr>
            <a:r>
              <a:rPr lang="en-US" sz="1600" dirty="0" smtClean="0">
                <a:latin typeface="Courier New" pitchFamily="49" charset="0"/>
                <a:cs typeface="Courier New" pitchFamily="49" charset="0"/>
              </a:rPr>
              <a:t>}</a:t>
            </a:r>
            <a:endParaRPr lang="en-US" sz="1600" dirty="0" smtClean="0">
              <a:latin typeface="Courier New" pitchFamily="49" charset="0"/>
              <a:cs typeface="Courier New" pitchFamily="49" charset="0"/>
            </a:endParaRPr>
          </a:p>
        </p:txBody>
      </p:sp>
      <p:sp>
        <p:nvSpPr>
          <p:cNvPr id="3" name="Title 1"/>
          <p:cNvSpPr>
            <a:spLocks noGrp="1"/>
          </p:cNvSpPr>
          <p:nvPr>
            <p:ph type="title"/>
          </p:nvPr>
        </p:nvSpPr>
        <p:spPr>
          <a:xfrm>
            <a:off x="457200" y="274638"/>
            <a:ext cx="8229600" cy="1143000"/>
          </a:xfrm>
        </p:spPr>
        <p:txBody>
          <a:bodyPr/>
          <a:lstStyle/>
          <a:p>
            <a:pPr eaLnBrk="1" hangingPunct="1"/>
            <a:r>
              <a:rPr lang="en-US" dirty="0" smtClean="0"/>
              <a:t>Grid “Feature Type”</a:t>
            </a:r>
            <a:endParaRPr lang="en-US"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1371600" y="2057400"/>
            <a:ext cx="4572000" cy="376238"/>
          </a:xfrm>
          <a:prstGeom prst="rect">
            <a:avLst/>
          </a:prstGeom>
          <a:solidFill>
            <a:srgbClr val="FFFF99"/>
          </a:solidFill>
          <a:ln w="9525">
            <a:solidFill>
              <a:schemeClr val="tx1"/>
            </a:solidFill>
            <a:miter lim="800000"/>
            <a:headEnd/>
            <a:tailEnd/>
          </a:ln>
        </p:spPr>
        <p:txBody>
          <a:bodyPr>
            <a:spAutoFit/>
          </a:bodyPr>
          <a:lstStyle/>
          <a:p>
            <a:pPr algn="ctr">
              <a:spcBef>
                <a:spcPct val="50000"/>
              </a:spcBef>
            </a:pPr>
            <a:r>
              <a:rPr lang="en-US">
                <a:latin typeface="Calibri" pitchFamily="34" charset="0"/>
              </a:rPr>
              <a:t>NetcdfDataset</a:t>
            </a:r>
          </a:p>
        </p:txBody>
      </p:sp>
      <p:sp>
        <p:nvSpPr>
          <p:cNvPr id="33795" name="Oval 3"/>
          <p:cNvSpPr>
            <a:spLocks noChangeArrowheads="1"/>
          </p:cNvSpPr>
          <p:nvPr/>
        </p:nvSpPr>
        <p:spPr bwMode="auto">
          <a:xfrm>
            <a:off x="4953000" y="838200"/>
            <a:ext cx="2667000" cy="990600"/>
          </a:xfrm>
          <a:prstGeom prst="ellipse">
            <a:avLst/>
          </a:prstGeom>
          <a:solidFill>
            <a:srgbClr val="99CC00"/>
          </a:solidFill>
          <a:ln w="9525">
            <a:solidFill>
              <a:schemeClr val="tx1"/>
            </a:solidFill>
            <a:round/>
            <a:headEnd/>
            <a:tailEnd/>
          </a:ln>
        </p:spPr>
        <p:txBody>
          <a:bodyPr wrap="none" anchor="ctr"/>
          <a:lstStyle/>
          <a:p>
            <a:pPr algn="ctr"/>
            <a:r>
              <a:rPr lang="en-US">
                <a:latin typeface="Calibri" pitchFamily="34" charset="0"/>
              </a:rPr>
              <a:t>Application</a:t>
            </a:r>
          </a:p>
        </p:txBody>
      </p:sp>
      <p:cxnSp>
        <p:nvCxnSpPr>
          <p:cNvPr id="33796" name="AutoShape 4"/>
          <p:cNvCxnSpPr>
            <a:cxnSpLocks noChangeShapeType="1"/>
            <a:stCxn id="33795" idx="2"/>
            <a:endCxn id="33799" idx="3"/>
          </p:cNvCxnSpPr>
          <p:nvPr/>
        </p:nvCxnSpPr>
        <p:spPr bwMode="auto">
          <a:xfrm rot="10800000">
            <a:off x="3657600" y="950913"/>
            <a:ext cx="1295400" cy="382587"/>
          </a:xfrm>
          <a:prstGeom prst="straightConnector1">
            <a:avLst/>
          </a:prstGeom>
          <a:noFill/>
          <a:ln w="9525">
            <a:solidFill>
              <a:schemeClr val="tx1"/>
            </a:solidFill>
            <a:round/>
            <a:headEnd/>
            <a:tailEnd type="triangle" w="med" len="med"/>
          </a:ln>
        </p:spPr>
      </p:cxnSp>
      <p:cxnSp>
        <p:nvCxnSpPr>
          <p:cNvPr id="33797" name="AutoShape 5"/>
          <p:cNvCxnSpPr>
            <a:cxnSpLocks noChangeShapeType="1"/>
            <a:stCxn id="33795" idx="3"/>
            <a:endCxn id="33794" idx="0"/>
          </p:cNvCxnSpPr>
          <p:nvPr/>
        </p:nvCxnSpPr>
        <p:spPr bwMode="auto">
          <a:xfrm rot="5400000">
            <a:off x="4314032" y="1027906"/>
            <a:ext cx="373062" cy="1685925"/>
          </a:xfrm>
          <a:prstGeom prst="straightConnector1">
            <a:avLst/>
          </a:prstGeom>
          <a:noFill/>
          <a:ln w="9525">
            <a:solidFill>
              <a:schemeClr val="tx1"/>
            </a:solidFill>
            <a:round/>
            <a:headEnd/>
            <a:tailEnd type="triangle" w="med" len="med"/>
          </a:ln>
        </p:spPr>
      </p:cxnSp>
      <p:cxnSp>
        <p:nvCxnSpPr>
          <p:cNvPr id="33798" name="AutoShape 6"/>
          <p:cNvCxnSpPr>
            <a:cxnSpLocks noChangeShapeType="1"/>
            <a:stCxn id="33795" idx="4"/>
            <a:endCxn id="33831" idx="0"/>
          </p:cNvCxnSpPr>
          <p:nvPr/>
        </p:nvCxnSpPr>
        <p:spPr bwMode="auto">
          <a:xfrm rot="5400000">
            <a:off x="5410200" y="2400300"/>
            <a:ext cx="1447800" cy="304800"/>
          </a:xfrm>
          <a:prstGeom prst="straightConnector1">
            <a:avLst/>
          </a:prstGeom>
          <a:noFill/>
          <a:ln w="9525">
            <a:solidFill>
              <a:schemeClr val="tx1"/>
            </a:solidFill>
            <a:round/>
            <a:headEnd/>
            <a:tailEnd type="triangle" w="med" len="med"/>
          </a:ln>
        </p:spPr>
      </p:cxnSp>
      <p:sp>
        <p:nvSpPr>
          <p:cNvPr id="33799" name="Text Box 7"/>
          <p:cNvSpPr txBox="1">
            <a:spLocks noChangeArrowheads="1"/>
          </p:cNvSpPr>
          <p:nvPr/>
        </p:nvSpPr>
        <p:spPr bwMode="auto">
          <a:xfrm>
            <a:off x="152400" y="762000"/>
            <a:ext cx="3505200" cy="376238"/>
          </a:xfrm>
          <a:prstGeom prst="rect">
            <a:avLst/>
          </a:prstGeom>
          <a:solidFill>
            <a:srgbClr val="FFFF99"/>
          </a:solidFill>
          <a:ln w="9525">
            <a:solidFill>
              <a:schemeClr val="tx1"/>
            </a:solidFill>
            <a:miter lim="800000"/>
            <a:headEnd/>
            <a:tailEnd/>
          </a:ln>
        </p:spPr>
        <p:txBody>
          <a:bodyPr>
            <a:spAutoFit/>
          </a:bodyPr>
          <a:lstStyle/>
          <a:p>
            <a:pPr algn="ctr">
              <a:spcBef>
                <a:spcPct val="50000"/>
              </a:spcBef>
            </a:pPr>
            <a:r>
              <a:rPr lang="en-US">
                <a:latin typeface="Calibri" pitchFamily="34" charset="0"/>
              </a:rPr>
              <a:t>Scientific Feature Types</a:t>
            </a:r>
          </a:p>
        </p:txBody>
      </p:sp>
      <p:sp>
        <p:nvSpPr>
          <p:cNvPr id="33800" name="Line 9"/>
          <p:cNvSpPr>
            <a:spLocks noChangeShapeType="1"/>
          </p:cNvSpPr>
          <p:nvPr/>
        </p:nvSpPr>
        <p:spPr bwMode="auto">
          <a:xfrm>
            <a:off x="3886200" y="2438400"/>
            <a:ext cx="0" cy="228600"/>
          </a:xfrm>
          <a:prstGeom prst="line">
            <a:avLst/>
          </a:prstGeom>
          <a:noFill/>
          <a:ln w="9525">
            <a:solidFill>
              <a:schemeClr val="tx1"/>
            </a:solidFill>
            <a:round/>
            <a:headEnd/>
            <a:tailEnd type="triangle" w="med" len="med"/>
          </a:ln>
        </p:spPr>
        <p:txBody>
          <a:bodyPr/>
          <a:lstStyle/>
          <a:p>
            <a:endParaRPr lang="en-US"/>
          </a:p>
        </p:txBody>
      </p:sp>
      <p:sp>
        <p:nvSpPr>
          <p:cNvPr id="33801" name="Line 10"/>
          <p:cNvSpPr>
            <a:spLocks noChangeShapeType="1"/>
          </p:cNvSpPr>
          <p:nvPr/>
        </p:nvSpPr>
        <p:spPr bwMode="auto">
          <a:xfrm>
            <a:off x="3886200" y="3048000"/>
            <a:ext cx="0" cy="228600"/>
          </a:xfrm>
          <a:prstGeom prst="line">
            <a:avLst/>
          </a:prstGeom>
          <a:noFill/>
          <a:ln w="9525">
            <a:solidFill>
              <a:schemeClr val="tx1"/>
            </a:solidFill>
            <a:round/>
            <a:headEnd/>
            <a:tailEnd type="triangle" w="med" len="med"/>
          </a:ln>
        </p:spPr>
        <p:txBody>
          <a:bodyPr/>
          <a:lstStyle/>
          <a:p>
            <a:endParaRPr lang="en-US"/>
          </a:p>
        </p:txBody>
      </p:sp>
      <p:sp>
        <p:nvSpPr>
          <p:cNvPr id="33802" name="Text Box 12"/>
          <p:cNvSpPr txBox="1">
            <a:spLocks noChangeArrowheads="1"/>
          </p:cNvSpPr>
          <p:nvPr/>
        </p:nvSpPr>
        <p:spPr bwMode="auto">
          <a:xfrm>
            <a:off x="6477000" y="1981200"/>
            <a:ext cx="2819400" cy="1004888"/>
          </a:xfrm>
          <a:prstGeom prst="rect">
            <a:avLst/>
          </a:prstGeom>
          <a:noFill/>
          <a:ln w="9525">
            <a:noFill/>
            <a:miter lim="800000"/>
            <a:headEnd/>
            <a:tailEnd/>
          </a:ln>
        </p:spPr>
        <p:txBody>
          <a:bodyPr>
            <a:spAutoFit/>
          </a:bodyPr>
          <a:lstStyle/>
          <a:p>
            <a:pPr>
              <a:spcBef>
                <a:spcPct val="50000"/>
              </a:spcBef>
            </a:pPr>
            <a:r>
              <a:rPr lang="en-US" sz="2400">
                <a:latin typeface="Calibri" pitchFamily="34" charset="0"/>
              </a:rPr>
              <a:t>NetCDF-Java/</a:t>
            </a:r>
          </a:p>
          <a:p>
            <a:pPr>
              <a:spcBef>
                <a:spcPct val="50000"/>
              </a:spcBef>
            </a:pPr>
            <a:r>
              <a:rPr lang="en-US" sz="2400">
                <a:latin typeface="Calibri" pitchFamily="34" charset="0"/>
              </a:rPr>
              <a:t>CDM architecture</a:t>
            </a:r>
          </a:p>
        </p:txBody>
      </p:sp>
      <p:grpSp>
        <p:nvGrpSpPr>
          <p:cNvPr id="3" name="Group 49"/>
          <p:cNvGrpSpPr>
            <a:grpSpLocks/>
          </p:cNvGrpSpPr>
          <p:nvPr/>
        </p:nvGrpSpPr>
        <p:grpSpPr bwMode="auto">
          <a:xfrm>
            <a:off x="3124200" y="3276600"/>
            <a:ext cx="5791200" cy="3400425"/>
            <a:chOff x="3124200" y="3276600"/>
            <a:chExt cx="5791200" cy="3400425"/>
          </a:xfrm>
        </p:grpSpPr>
        <p:sp>
          <p:nvSpPr>
            <p:cNvPr id="33819" name="Line 11"/>
            <p:cNvSpPr>
              <a:spLocks noChangeShapeType="1"/>
            </p:cNvSpPr>
            <p:nvPr/>
          </p:nvSpPr>
          <p:spPr bwMode="auto">
            <a:xfrm flipH="1">
              <a:off x="4724400" y="3581400"/>
              <a:ext cx="0" cy="914400"/>
            </a:xfrm>
            <a:prstGeom prst="line">
              <a:avLst/>
            </a:prstGeom>
            <a:noFill/>
            <a:ln w="9525">
              <a:solidFill>
                <a:schemeClr val="tx1"/>
              </a:solidFill>
              <a:round/>
              <a:headEnd/>
              <a:tailEnd type="triangle" w="med" len="med"/>
            </a:ln>
          </p:spPr>
          <p:txBody>
            <a:bodyPr/>
            <a:lstStyle/>
            <a:p>
              <a:endParaRPr lang="en-US"/>
            </a:p>
          </p:txBody>
        </p:sp>
        <p:sp>
          <p:nvSpPr>
            <p:cNvPr id="33820" name="Text Box 13"/>
            <p:cNvSpPr txBox="1">
              <a:spLocks noChangeArrowheads="1"/>
            </p:cNvSpPr>
            <p:nvPr/>
          </p:nvSpPr>
          <p:spPr bwMode="auto">
            <a:xfrm>
              <a:off x="3733800" y="4495800"/>
              <a:ext cx="1295400" cy="376238"/>
            </a:xfrm>
            <a:prstGeom prst="rect">
              <a:avLst/>
            </a:prstGeom>
            <a:solidFill>
              <a:srgbClr val="FFCC99"/>
            </a:solidFill>
            <a:ln w="9525">
              <a:solidFill>
                <a:schemeClr val="tx1"/>
              </a:solidFill>
              <a:miter lim="800000"/>
              <a:headEnd/>
              <a:tailEnd/>
            </a:ln>
          </p:spPr>
          <p:txBody>
            <a:bodyPr>
              <a:spAutoFit/>
            </a:bodyPr>
            <a:lstStyle/>
            <a:p>
              <a:pPr>
                <a:spcBef>
                  <a:spcPct val="50000"/>
                </a:spcBef>
              </a:pPr>
              <a:r>
                <a:rPr lang="en-US">
                  <a:latin typeface="Calibri" pitchFamily="34" charset="0"/>
                </a:rPr>
                <a:t>OPeNDAP</a:t>
              </a:r>
            </a:p>
          </p:txBody>
        </p:sp>
        <p:sp>
          <p:nvSpPr>
            <p:cNvPr id="33821" name="Text Box 18"/>
            <p:cNvSpPr txBox="1">
              <a:spLocks noChangeArrowheads="1"/>
            </p:cNvSpPr>
            <p:nvPr/>
          </p:nvSpPr>
          <p:spPr bwMode="auto">
            <a:xfrm>
              <a:off x="5334000" y="4495800"/>
              <a:ext cx="1447800" cy="376238"/>
            </a:xfrm>
            <a:prstGeom prst="rect">
              <a:avLst/>
            </a:prstGeom>
            <a:solidFill>
              <a:srgbClr val="FF99CC"/>
            </a:solidFill>
            <a:ln w="9525">
              <a:solidFill>
                <a:schemeClr val="tx1"/>
              </a:solidFill>
              <a:miter lim="800000"/>
              <a:headEnd/>
              <a:tailEnd/>
            </a:ln>
          </p:spPr>
          <p:txBody>
            <a:bodyPr>
              <a:spAutoFit/>
            </a:bodyPr>
            <a:lstStyle/>
            <a:p>
              <a:pPr>
                <a:spcBef>
                  <a:spcPct val="50000"/>
                </a:spcBef>
              </a:pPr>
              <a:r>
                <a:rPr lang="en-US">
                  <a:latin typeface="Calibri" pitchFamily="34" charset="0"/>
                </a:rPr>
                <a:t>NetCDF-3</a:t>
              </a:r>
            </a:p>
          </p:txBody>
        </p:sp>
        <p:sp>
          <p:nvSpPr>
            <p:cNvPr id="33822" name="Text Box 19"/>
            <p:cNvSpPr txBox="1">
              <a:spLocks noChangeArrowheads="1"/>
            </p:cNvSpPr>
            <p:nvPr/>
          </p:nvSpPr>
          <p:spPr bwMode="auto">
            <a:xfrm>
              <a:off x="8153400" y="4114800"/>
              <a:ext cx="762000" cy="366713"/>
            </a:xfrm>
            <a:prstGeom prst="rect">
              <a:avLst/>
            </a:prstGeom>
            <a:noFill/>
            <a:ln w="9525">
              <a:noFill/>
              <a:miter lim="800000"/>
              <a:headEnd/>
              <a:tailEnd/>
            </a:ln>
          </p:spPr>
          <p:txBody>
            <a:bodyPr>
              <a:spAutoFit/>
            </a:bodyPr>
            <a:lstStyle/>
            <a:p>
              <a:pPr>
                <a:spcBef>
                  <a:spcPct val="50000"/>
                </a:spcBef>
              </a:pPr>
              <a:endParaRPr lang="en-US">
                <a:latin typeface="Calibri" pitchFamily="34" charset="0"/>
              </a:endParaRPr>
            </a:p>
          </p:txBody>
        </p:sp>
        <p:sp>
          <p:nvSpPr>
            <p:cNvPr id="33823" name="Text Box 20"/>
            <p:cNvSpPr txBox="1">
              <a:spLocks noChangeArrowheads="1"/>
            </p:cNvSpPr>
            <p:nvPr/>
          </p:nvSpPr>
          <p:spPr bwMode="auto">
            <a:xfrm>
              <a:off x="5181600" y="5562600"/>
              <a:ext cx="838200" cy="376238"/>
            </a:xfrm>
            <a:prstGeom prst="rect">
              <a:avLst/>
            </a:prstGeom>
            <a:solidFill>
              <a:srgbClr val="FF99CC"/>
            </a:solidFill>
            <a:ln w="9525">
              <a:solidFill>
                <a:schemeClr val="tx1"/>
              </a:solidFill>
              <a:miter lim="800000"/>
              <a:headEnd/>
              <a:tailEnd/>
            </a:ln>
          </p:spPr>
          <p:txBody>
            <a:bodyPr>
              <a:spAutoFit/>
            </a:bodyPr>
            <a:lstStyle/>
            <a:p>
              <a:pPr>
                <a:spcBef>
                  <a:spcPct val="50000"/>
                </a:spcBef>
              </a:pPr>
              <a:r>
                <a:rPr lang="en-US">
                  <a:latin typeface="Calibri" pitchFamily="34" charset="0"/>
                </a:rPr>
                <a:t>HDF4</a:t>
              </a:r>
            </a:p>
          </p:txBody>
        </p:sp>
        <p:sp>
          <p:nvSpPr>
            <p:cNvPr id="33824" name="Text Box 21"/>
            <p:cNvSpPr txBox="1">
              <a:spLocks noChangeArrowheads="1"/>
            </p:cNvSpPr>
            <p:nvPr/>
          </p:nvSpPr>
          <p:spPr bwMode="auto">
            <a:xfrm>
              <a:off x="5943600" y="3962400"/>
              <a:ext cx="2819400" cy="376238"/>
            </a:xfrm>
            <a:prstGeom prst="rect">
              <a:avLst/>
            </a:prstGeom>
            <a:solidFill>
              <a:schemeClr val="accent1"/>
            </a:solidFill>
            <a:ln w="9525">
              <a:solidFill>
                <a:schemeClr val="tx1"/>
              </a:solidFill>
              <a:miter lim="800000"/>
              <a:headEnd/>
              <a:tailEnd/>
            </a:ln>
          </p:spPr>
          <p:txBody>
            <a:bodyPr>
              <a:spAutoFit/>
            </a:bodyPr>
            <a:lstStyle/>
            <a:p>
              <a:pPr>
                <a:spcBef>
                  <a:spcPct val="50000"/>
                </a:spcBef>
              </a:pPr>
              <a:r>
                <a:rPr lang="en-US">
                  <a:latin typeface="Calibri" pitchFamily="34" charset="0"/>
                </a:rPr>
                <a:t>I/O service provider</a:t>
              </a:r>
            </a:p>
          </p:txBody>
        </p:sp>
        <p:sp>
          <p:nvSpPr>
            <p:cNvPr id="33825" name="Text Box 22"/>
            <p:cNvSpPr txBox="1">
              <a:spLocks noChangeArrowheads="1"/>
            </p:cNvSpPr>
            <p:nvPr/>
          </p:nvSpPr>
          <p:spPr bwMode="auto">
            <a:xfrm>
              <a:off x="7924800" y="5029200"/>
              <a:ext cx="838200" cy="376238"/>
            </a:xfrm>
            <a:prstGeom prst="rect">
              <a:avLst/>
            </a:prstGeom>
            <a:solidFill>
              <a:srgbClr val="FF99CC"/>
            </a:solidFill>
            <a:ln w="9525">
              <a:solidFill>
                <a:schemeClr val="tx1"/>
              </a:solidFill>
              <a:miter lim="800000"/>
              <a:headEnd/>
              <a:tailEnd/>
            </a:ln>
          </p:spPr>
          <p:txBody>
            <a:bodyPr>
              <a:spAutoFit/>
            </a:bodyPr>
            <a:lstStyle/>
            <a:p>
              <a:pPr>
                <a:spcBef>
                  <a:spcPct val="50000"/>
                </a:spcBef>
              </a:pPr>
              <a:r>
                <a:rPr lang="en-US">
                  <a:latin typeface="Calibri" pitchFamily="34" charset="0"/>
                </a:rPr>
                <a:t>GRIB</a:t>
              </a:r>
            </a:p>
          </p:txBody>
        </p:sp>
        <p:sp>
          <p:nvSpPr>
            <p:cNvPr id="33826" name="Text Box 23"/>
            <p:cNvSpPr txBox="1">
              <a:spLocks noChangeArrowheads="1"/>
            </p:cNvSpPr>
            <p:nvPr/>
          </p:nvSpPr>
          <p:spPr bwMode="auto">
            <a:xfrm>
              <a:off x="7924800" y="5562600"/>
              <a:ext cx="838200" cy="376238"/>
            </a:xfrm>
            <a:prstGeom prst="rect">
              <a:avLst/>
            </a:prstGeom>
            <a:solidFill>
              <a:srgbClr val="FF99CC"/>
            </a:solidFill>
            <a:ln w="9525">
              <a:solidFill>
                <a:schemeClr val="tx1"/>
              </a:solidFill>
              <a:miter lim="800000"/>
              <a:headEnd/>
              <a:tailEnd/>
            </a:ln>
          </p:spPr>
          <p:txBody>
            <a:bodyPr>
              <a:spAutoFit/>
            </a:bodyPr>
            <a:lstStyle/>
            <a:p>
              <a:pPr>
                <a:spcBef>
                  <a:spcPct val="50000"/>
                </a:spcBef>
              </a:pPr>
              <a:r>
                <a:rPr lang="en-US">
                  <a:latin typeface="Calibri" pitchFamily="34" charset="0"/>
                </a:rPr>
                <a:t>GINI</a:t>
              </a:r>
            </a:p>
          </p:txBody>
        </p:sp>
        <p:sp>
          <p:nvSpPr>
            <p:cNvPr id="33827" name="Text Box 24"/>
            <p:cNvSpPr txBox="1">
              <a:spLocks noChangeArrowheads="1"/>
            </p:cNvSpPr>
            <p:nvPr/>
          </p:nvSpPr>
          <p:spPr bwMode="auto">
            <a:xfrm>
              <a:off x="7924800" y="4495800"/>
              <a:ext cx="838200" cy="376238"/>
            </a:xfrm>
            <a:prstGeom prst="rect">
              <a:avLst/>
            </a:prstGeom>
            <a:solidFill>
              <a:srgbClr val="FF99CC"/>
            </a:solidFill>
            <a:ln w="9525">
              <a:solidFill>
                <a:schemeClr val="tx1"/>
              </a:solidFill>
              <a:miter lim="800000"/>
              <a:headEnd/>
              <a:tailEnd/>
            </a:ln>
          </p:spPr>
          <p:txBody>
            <a:bodyPr>
              <a:spAutoFit/>
            </a:bodyPr>
            <a:lstStyle/>
            <a:p>
              <a:pPr>
                <a:spcBef>
                  <a:spcPct val="50000"/>
                </a:spcBef>
              </a:pPr>
              <a:r>
                <a:rPr lang="en-US">
                  <a:latin typeface="Calibri" pitchFamily="34" charset="0"/>
                </a:rPr>
                <a:t>NIDS</a:t>
              </a:r>
            </a:p>
          </p:txBody>
        </p:sp>
        <p:cxnSp>
          <p:nvCxnSpPr>
            <p:cNvPr id="33828" name="AutoShape 25"/>
            <p:cNvCxnSpPr>
              <a:cxnSpLocks noChangeShapeType="1"/>
              <a:stCxn id="33824" idx="2"/>
              <a:endCxn id="33825" idx="1"/>
            </p:cNvCxnSpPr>
            <p:nvPr/>
          </p:nvCxnSpPr>
          <p:spPr bwMode="auto">
            <a:xfrm rot="16200000" flipH="1">
              <a:off x="7199312" y="4492626"/>
              <a:ext cx="879475" cy="571500"/>
            </a:xfrm>
            <a:prstGeom prst="bentConnector2">
              <a:avLst/>
            </a:prstGeom>
            <a:noFill/>
            <a:ln w="9525">
              <a:solidFill>
                <a:schemeClr val="tx1"/>
              </a:solidFill>
              <a:miter lim="800000"/>
              <a:headEnd/>
              <a:tailEnd type="triangle" w="med" len="med"/>
            </a:ln>
          </p:spPr>
        </p:cxnSp>
        <p:cxnSp>
          <p:nvCxnSpPr>
            <p:cNvPr id="33829" name="AutoShape 26"/>
            <p:cNvCxnSpPr>
              <a:cxnSpLocks noChangeShapeType="1"/>
              <a:stCxn id="33824" idx="2"/>
              <a:endCxn id="33826" idx="1"/>
            </p:cNvCxnSpPr>
            <p:nvPr/>
          </p:nvCxnSpPr>
          <p:spPr bwMode="auto">
            <a:xfrm rot="16200000" flipH="1">
              <a:off x="6932612" y="4759326"/>
              <a:ext cx="1412875" cy="571500"/>
            </a:xfrm>
            <a:prstGeom prst="bentConnector2">
              <a:avLst/>
            </a:prstGeom>
            <a:noFill/>
            <a:ln w="9525">
              <a:solidFill>
                <a:schemeClr val="tx1"/>
              </a:solidFill>
              <a:miter lim="800000"/>
              <a:headEnd/>
              <a:tailEnd type="triangle" w="med" len="med"/>
            </a:ln>
          </p:spPr>
        </p:cxnSp>
        <p:cxnSp>
          <p:nvCxnSpPr>
            <p:cNvPr id="33830" name="AutoShape 27"/>
            <p:cNvCxnSpPr>
              <a:cxnSpLocks noChangeShapeType="1"/>
              <a:stCxn id="33824" idx="2"/>
              <a:endCxn id="33827" idx="1"/>
            </p:cNvCxnSpPr>
            <p:nvPr/>
          </p:nvCxnSpPr>
          <p:spPr bwMode="auto">
            <a:xfrm rot="16200000" flipH="1">
              <a:off x="7466012" y="4225926"/>
              <a:ext cx="346075" cy="571500"/>
            </a:xfrm>
            <a:prstGeom prst="bentConnector2">
              <a:avLst/>
            </a:prstGeom>
            <a:noFill/>
            <a:ln w="9525">
              <a:solidFill>
                <a:schemeClr val="tx1"/>
              </a:solidFill>
              <a:miter lim="800000"/>
              <a:headEnd/>
              <a:tailEnd type="triangle" w="med" len="med"/>
            </a:ln>
          </p:spPr>
        </p:cxnSp>
        <p:sp>
          <p:nvSpPr>
            <p:cNvPr id="33831" name="Text Box 28"/>
            <p:cNvSpPr txBox="1">
              <a:spLocks noChangeArrowheads="1"/>
            </p:cNvSpPr>
            <p:nvPr/>
          </p:nvSpPr>
          <p:spPr bwMode="auto">
            <a:xfrm>
              <a:off x="3124200" y="3276600"/>
              <a:ext cx="5715000" cy="376238"/>
            </a:xfrm>
            <a:prstGeom prst="rect">
              <a:avLst/>
            </a:prstGeom>
            <a:solidFill>
              <a:srgbClr val="FFFF99"/>
            </a:solidFill>
            <a:ln w="9525">
              <a:solidFill>
                <a:schemeClr val="tx1"/>
              </a:solidFill>
              <a:miter lim="800000"/>
              <a:headEnd/>
              <a:tailEnd/>
            </a:ln>
          </p:spPr>
          <p:txBody>
            <a:bodyPr>
              <a:spAutoFit/>
            </a:bodyPr>
            <a:lstStyle/>
            <a:p>
              <a:pPr algn="ctr">
                <a:spcBef>
                  <a:spcPct val="50000"/>
                </a:spcBef>
              </a:pPr>
              <a:r>
                <a:rPr lang="en-US">
                  <a:latin typeface="Calibri" pitchFamily="34" charset="0"/>
                </a:rPr>
                <a:t>NetcdfFile</a:t>
              </a:r>
            </a:p>
          </p:txBody>
        </p:sp>
        <p:sp>
          <p:nvSpPr>
            <p:cNvPr id="33832" name="Line 29"/>
            <p:cNvSpPr>
              <a:spLocks noChangeShapeType="1"/>
            </p:cNvSpPr>
            <p:nvPr/>
          </p:nvSpPr>
          <p:spPr bwMode="auto">
            <a:xfrm>
              <a:off x="7467600" y="3657600"/>
              <a:ext cx="0" cy="304800"/>
            </a:xfrm>
            <a:prstGeom prst="line">
              <a:avLst/>
            </a:prstGeom>
            <a:noFill/>
            <a:ln w="9525">
              <a:solidFill>
                <a:schemeClr val="tx1"/>
              </a:solidFill>
              <a:round/>
              <a:headEnd/>
              <a:tailEnd type="triangle" w="med" len="med"/>
            </a:ln>
          </p:spPr>
          <p:txBody>
            <a:bodyPr/>
            <a:lstStyle/>
            <a:p>
              <a:endParaRPr lang="en-US"/>
            </a:p>
          </p:txBody>
        </p:sp>
        <p:sp>
          <p:nvSpPr>
            <p:cNvPr id="33833" name="Text Box 30"/>
            <p:cNvSpPr txBox="1">
              <a:spLocks noChangeArrowheads="1"/>
            </p:cNvSpPr>
            <p:nvPr/>
          </p:nvSpPr>
          <p:spPr bwMode="auto">
            <a:xfrm>
              <a:off x="5257800" y="5029200"/>
              <a:ext cx="1295400" cy="385763"/>
            </a:xfrm>
            <a:prstGeom prst="rect">
              <a:avLst/>
            </a:prstGeom>
            <a:gradFill rotWithShape="1">
              <a:gsLst>
                <a:gs pos="0">
                  <a:srgbClr val="76475E"/>
                </a:gs>
                <a:gs pos="50000">
                  <a:srgbClr val="FF99CC"/>
                </a:gs>
                <a:gs pos="100000">
                  <a:srgbClr val="76475E"/>
                </a:gs>
              </a:gsLst>
              <a:lin ang="5400000" scaled="1"/>
            </a:gradFill>
            <a:ln w="19050">
              <a:solidFill>
                <a:schemeClr val="tx1"/>
              </a:solidFill>
              <a:prstDash val="dash"/>
              <a:miter lim="800000"/>
              <a:headEnd/>
              <a:tailEnd/>
            </a:ln>
          </p:spPr>
          <p:txBody>
            <a:bodyPr>
              <a:spAutoFit/>
            </a:bodyPr>
            <a:lstStyle/>
            <a:p>
              <a:pPr>
                <a:spcBef>
                  <a:spcPct val="50000"/>
                </a:spcBef>
              </a:pPr>
              <a:r>
                <a:rPr lang="en-US">
                  <a:latin typeface="Calibri" pitchFamily="34" charset="0"/>
                </a:rPr>
                <a:t>NetCDF-4</a:t>
              </a:r>
            </a:p>
          </p:txBody>
        </p:sp>
        <p:sp>
          <p:nvSpPr>
            <p:cNvPr id="33834" name="Line 31"/>
            <p:cNvSpPr>
              <a:spLocks noChangeShapeType="1"/>
            </p:cNvSpPr>
            <p:nvPr/>
          </p:nvSpPr>
          <p:spPr bwMode="auto">
            <a:xfrm flipH="1" flipV="1">
              <a:off x="6553200" y="5257800"/>
              <a:ext cx="762000" cy="0"/>
            </a:xfrm>
            <a:prstGeom prst="line">
              <a:avLst/>
            </a:prstGeom>
            <a:noFill/>
            <a:ln w="9525">
              <a:solidFill>
                <a:schemeClr val="tx1"/>
              </a:solidFill>
              <a:round/>
              <a:headEnd/>
              <a:tailEnd type="triangle" w="med" len="med"/>
            </a:ln>
          </p:spPr>
          <p:txBody>
            <a:bodyPr/>
            <a:lstStyle/>
            <a:p>
              <a:endParaRPr lang="en-US"/>
            </a:p>
          </p:txBody>
        </p:sp>
        <p:sp>
          <p:nvSpPr>
            <p:cNvPr id="33835" name="Line 32"/>
            <p:cNvSpPr>
              <a:spLocks noChangeShapeType="1"/>
            </p:cNvSpPr>
            <p:nvPr/>
          </p:nvSpPr>
          <p:spPr bwMode="auto">
            <a:xfrm flipH="1" flipV="1">
              <a:off x="6781800" y="4648200"/>
              <a:ext cx="533400" cy="0"/>
            </a:xfrm>
            <a:prstGeom prst="line">
              <a:avLst/>
            </a:prstGeom>
            <a:noFill/>
            <a:ln w="9525">
              <a:solidFill>
                <a:schemeClr val="tx1"/>
              </a:solidFill>
              <a:round/>
              <a:headEnd/>
              <a:tailEnd type="triangle" w="med" len="med"/>
            </a:ln>
          </p:spPr>
          <p:txBody>
            <a:bodyPr/>
            <a:lstStyle/>
            <a:p>
              <a:endParaRPr lang="en-US"/>
            </a:p>
          </p:txBody>
        </p:sp>
        <p:cxnSp>
          <p:nvCxnSpPr>
            <p:cNvPr id="33836" name="AutoShape 33"/>
            <p:cNvCxnSpPr>
              <a:cxnSpLocks noChangeShapeType="1"/>
              <a:stCxn id="33824" idx="2"/>
              <a:endCxn id="33840" idx="1"/>
            </p:cNvCxnSpPr>
            <p:nvPr/>
          </p:nvCxnSpPr>
          <p:spPr bwMode="auto">
            <a:xfrm rot="16200000" flipH="1">
              <a:off x="6627812" y="5064126"/>
              <a:ext cx="2022475" cy="571500"/>
            </a:xfrm>
            <a:prstGeom prst="bentConnector2">
              <a:avLst/>
            </a:prstGeom>
            <a:noFill/>
            <a:ln w="9525">
              <a:solidFill>
                <a:schemeClr val="tx1"/>
              </a:solidFill>
              <a:miter lim="800000"/>
              <a:headEnd/>
              <a:tailEnd type="triangle" w="med" len="med"/>
            </a:ln>
          </p:spPr>
        </p:cxnSp>
        <p:sp>
          <p:nvSpPr>
            <p:cNvPr id="33837" name="Text Box 34"/>
            <p:cNvSpPr txBox="1">
              <a:spLocks noChangeArrowheads="1"/>
            </p:cNvSpPr>
            <p:nvPr/>
          </p:nvSpPr>
          <p:spPr bwMode="auto">
            <a:xfrm>
              <a:off x="6324600" y="6310313"/>
              <a:ext cx="1066800" cy="366712"/>
            </a:xfrm>
            <a:prstGeom prst="rect">
              <a:avLst/>
            </a:prstGeom>
            <a:noFill/>
            <a:ln w="9525">
              <a:noFill/>
              <a:miter lim="800000"/>
              <a:headEnd/>
              <a:tailEnd/>
            </a:ln>
          </p:spPr>
          <p:txBody>
            <a:bodyPr>
              <a:spAutoFit/>
            </a:bodyPr>
            <a:lstStyle/>
            <a:p>
              <a:pPr algn="r">
                <a:spcBef>
                  <a:spcPct val="50000"/>
                </a:spcBef>
              </a:pPr>
              <a:r>
                <a:rPr lang="en-US">
                  <a:latin typeface="Calibri" pitchFamily="34" charset="0"/>
                </a:rPr>
                <a:t>…</a:t>
              </a:r>
            </a:p>
          </p:txBody>
        </p:sp>
        <p:cxnSp>
          <p:nvCxnSpPr>
            <p:cNvPr id="33838" name="AutoShape 35"/>
            <p:cNvCxnSpPr>
              <a:cxnSpLocks noChangeShapeType="1"/>
              <a:stCxn id="33824" idx="2"/>
              <a:endCxn id="33839" idx="3"/>
            </p:cNvCxnSpPr>
            <p:nvPr/>
          </p:nvCxnSpPr>
          <p:spPr bwMode="auto">
            <a:xfrm rot="5400000">
              <a:off x="6323012" y="5178426"/>
              <a:ext cx="1870075" cy="190500"/>
            </a:xfrm>
            <a:prstGeom prst="bentConnector2">
              <a:avLst/>
            </a:prstGeom>
            <a:noFill/>
            <a:ln w="9525">
              <a:solidFill>
                <a:schemeClr val="tx1"/>
              </a:solidFill>
              <a:miter lim="800000"/>
              <a:headEnd/>
              <a:tailEnd type="triangle" w="med" len="med"/>
            </a:ln>
          </p:spPr>
        </p:cxnSp>
        <p:sp>
          <p:nvSpPr>
            <p:cNvPr id="33839" name="Text Box 36"/>
            <p:cNvSpPr txBox="1">
              <a:spLocks noChangeArrowheads="1"/>
            </p:cNvSpPr>
            <p:nvPr/>
          </p:nvSpPr>
          <p:spPr bwMode="auto">
            <a:xfrm>
              <a:off x="6019800" y="6019800"/>
              <a:ext cx="1143000" cy="376238"/>
            </a:xfrm>
            <a:prstGeom prst="rect">
              <a:avLst/>
            </a:prstGeom>
            <a:solidFill>
              <a:srgbClr val="FF99CC"/>
            </a:solidFill>
            <a:ln w="9525">
              <a:solidFill>
                <a:schemeClr val="tx1"/>
              </a:solidFill>
              <a:miter lim="800000"/>
              <a:headEnd/>
              <a:tailEnd/>
            </a:ln>
          </p:spPr>
          <p:txBody>
            <a:bodyPr>
              <a:spAutoFit/>
            </a:bodyPr>
            <a:lstStyle/>
            <a:p>
              <a:pPr>
                <a:spcBef>
                  <a:spcPct val="50000"/>
                </a:spcBef>
              </a:pPr>
              <a:r>
                <a:rPr lang="en-US">
                  <a:latin typeface="Calibri" pitchFamily="34" charset="0"/>
                </a:rPr>
                <a:t>Nexrad</a:t>
              </a:r>
            </a:p>
          </p:txBody>
        </p:sp>
        <p:sp>
          <p:nvSpPr>
            <p:cNvPr id="33840" name="Text Box 37"/>
            <p:cNvSpPr txBox="1">
              <a:spLocks noChangeArrowheads="1"/>
            </p:cNvSpPr>
            <p:nvPr/>
          </p:nvSpPr>
          <p:spPr bwMode="auto">
            <a:xfrm>
              <a:off x="7924800" y="6172200"/>
              <a:ext cx="914400" cy="376238"/>
            </a:xfrm>
            <a:prstGeom prst="rect">
              <a:avLst/>
            </a:prstGeom>
            <a:solidFill>
              <a:srgbClr val="FF99CC"/>
            </a:solidFill>
            <a:ln w="9525">
              <a:solidFill>
                <a:schemeClr val="tx1"/>
              </a:solidFill>
              <a:miter lim="800000"/>
              <a:headEnd/>
              <a:tailEnd/>
            </a:ln>
          </p:spPr>
          <p:txBody>
            <a:bodyPr>
              <a:spAutoFit/>
            </a:bodyPr>
            <a:lstStyle/>
            <a:p>
              <a:pPr>
                <a:spcBef>
                  <a:spcPct val="50000"/>
                </a:spcBef>
              </a:pPr>
              <a:r>
                <a:rPr lang="en-US">
                  <a:latin typeface="Calibri" pitchFamily="34" charset="0"/>
                </a:rPr>
                <a:t>DMSP</a:t>
              </a:r>
            </a:p>
          </p:txBody>
        </p:sp>
        <p:sp>
          <p:nvSpPr>
            <p:cNvPr id="33841" name="Line 38"/>
            <p:cNvSpPr>
              <a:spLocks noChangeShapeType="1"/>
            </p:cNvSpPr>
            <p:nvPr/>
          </p:nvSpPr>
          <p:spPr bwMode="auto">
            <a:xfrm flipH="1" flipV="1">
              <a:off x="6019800" y="5715000"/>
              <a:ext cx="1295400" cy="0"/>
            </a:xfrm>
            <a:prstGeom prst="line">
              <a:avLst/>
            </a:prstGeom>
            <a:noFill/>
            <a:ln w="9525">
              <a:solidFill>
                <a:schemeClr val="tx1"/>
              </a:solidFill>
              <a:round/>
              <a:headEnd/>
              <a:tailEnd type="triangle" w="med" len="med"/>
            </a:ln>
          </p:spPr>
          <p:txBody>
            <a:bodyPr/>
            <a:lstStyle/>
            <a:p>
              <a:endParaRPr lang="en-US"/>
            </a:p>
          </p:txBody>
        </p:sp>
      </p:grpSp>
      <p:sp>
        <p:nvSpPr>
          <p:cNvPr id="33804" name="Text Box 39"/>
          <p:cNvSpPr txBox="1">
            <a:spLocks noChangeArrowheads="1"/>
          </p:cNvSpPr>
          <p:nvPr/>
        </p:nvSpPr>
        <p:spPr bwMode="auto">
          <a:xfrm>
            <a:off x="2819400" y="2667000"/>
            <a:ext cx="2362200" cy="376238"/>
          </a:xfrm>
          <a:prstGeom prst="rect">
            <a:avLst/>
          </a:prstGeom>
          <a:solidFill>
            <a:schemeClr val="accent1"/>
          </a:solidFill>
          <a:ln w="9525">
            <a:solidFill>
              <a:schemeClr val="tx1"/>
            </a:solidFill>
            <a:miter lim="800000"/>
            <a:headEnd/>
            <a:tailEnd/>
          </a:ln>
        </p:spPr>
        <p:txBody>
          <a:bodyPr>
            <a:spAutoFit/>
          </a:bodyPr>
          <a:lstStyle/>
          <a:p>
            <a:pPr>
              <a:spcBef>
                <a:spcPct val="50000"/>
              </a:spcBef>
            </a:pPr>
            <a:r>
              <a:rPr lang="en-US">
                <a:latin typeface="Calibri" pitchFamily="34" charset="0"/>
              </a:rPr>
              <a:t>CoordSystem Builder</a:t>
            </a:r>
          </a:p>
        </p:txBody>
      </p:sp>
      <p:sp>
        <p:nvSpPr>
          <p:cNvPr id="33805" name="Text Box 40"/>
          <p:cNvSpPr txBox="1">
            <a:spLocks noChangeArrowheads="1"/>
          </p:cNvSpPr>
          <p:nvPr/>
        </p:nvSpPr>
        <p:spPr bwMode="auto">
          <a:xfrm>
            <a:off x="533400" y="1371600"/>
            <a:ext cx="3200400" cy="376238"/>
          </a:xfrm>
          <a:prstGeom prst="rect">
            <a:avLst/>
          </a:prstGeom>
          <a:solidFill>
            <a:schemeClr val="accent1"/>
          </a:solidFill>
          <a:ln w="9525">
            <a:solidFill>
              <a:schemeClr val="tx1"/>
            </a:solidFill>
            <a:miter lim="800000"/>
            <a:headEnd/>
            <a:tailEnd/>
          </a:ln>
        </p:spPr>
        <p:txBody>
          <a:bodyPr>
            <a:spAutoFit/>
          </a:bodyPr>
          <a:lstStyle/>
          <a:p>
            <a:pPr>
              <a:spcBef>
                <a:spcPct val="50000"/>
              </a:spcBef>
            </a:pPr>
            <a:r>
              <a:rPr lang="en-US">
                <a:latin typeface="Calibri" pitchFamily="34" charset="0"/>
              </a:rPr>
              <a:t>Datatype Adapter</a:t>
            </a:r>
          </a:p>
        </p:txBody>
      </p:sp>
      <p:sp>
        <p:nvSpPr>
          <p:cNvPr id="33806" name="Line 41"/>
          <p:cNvSpPr>
            <a:spLocks noChangeShapeType="1"/>
          </p:cNvSpPr>
          <p:nvPr/>
        </p:nvSpPr>
        <p:spPr bwMode="auto">
          <a:xfrm flipH="1">
            <a:off x="5562600" y="2438400"/>
            <a:ext cx="0" cy="838200"/>
          </a:xfrm>
          <a:prstGeom prst="line">
            <a:avLst/>
          </a:prstGeom>
          <a:noFill/>
          <a:ln w="9525">
            <a:solidFill>
              <a:schemeClr val="tx1"/>
            </a:solidFill>
            <a:round/>
            <a:headEnd/>
            <a:tailEnd type="triangle" w="med" len="med"/>
          </a:ln>
        </p:spPr>
        <p:txBody>
          <a:bodyPr/>
          <a:lstStyle/>
          <a:p>
            <a:endParaRPr lang="en-US"/>
          </a:p>
        </p:txBody>
      </p:sp>
      <p:sp>
        <p:nvSpPr>
          <p:cNvPr id="33807" name="Line 42"/>
          <p:cNvSpPr>
            <a:spLocks noChangeShapeType="1"/>
          </p:cNvSpPr>
          <p:nvPr/>
        </p:nvSpPr>
        <p:spPr bwMode="auto">
          <a:xfrm>
            <a:off x="1981200" y="1143000"/>
            <a:ext cx="0" cy="228600"/>
          </a:xfrm>
          <a:prstGeom prst="line">
            <a:avLst/>
          </a:prstGeom>
          <a:noFill/>
          <a:ln w="9525">
            <a:solidFill>
              <a:schemeClr val="tx1"/>
            </a:solidFill>
            <a:round/>
            <a:headEnd/>
            <a:tailEnd type="triangle" w="med" len="med"/>
          </a:ln>
        </p:spPr>
        <p:txBody>
          <a:bodyPr/>
          <a:lstStyle/>
          <a:p>
            <a:endParaRPr lang="en-US"/>
          </a:p>
        </p:txBody>
      </p:sp>
      <p:sp>
        <p:nvSpPr>
          <p:cNvPr id="33808" name="Line 43"/>
          <p:cNvSpPr>
            <a:spLocks noChangeShapeType="1"/>
          </p:cNvSpPr>
          <p:nvPr/>
        </p:nvSpPr>
        <p:spPr bwMode="auto">
          <a:xfrm>
            <a:off x="1981200" y="1752600"/>
            <a:ext cx="0" cy="304800"/>
          </a:xfrm>
          <a:prstGeom prst="line">
            <a:avLst/>
          </a:prstGeom>
          <a:noFill/>
          <a:ln w="9525">
            <a:solidFill>
              <a:schemeClr val="tx1"/>
            </a:solidFill>
            <a:round/>
            <a:headEnd/>
            <a:tailEnd type="triangle" w="med" len="med"/>
          </a:ln>
        </p:spPr>
        <p:txBody>
          <a:bodyPr/>
          <a:lstStyle/>
          <a:p>
            <a:endParaRPr lang="en-US"/>
          </a:p>
        </p:txBody>
      </p:sp>
      <p:sp>
        <p:nvSpPr>
          <p:cNvPr id="176172" name="Document"/>
          <p:cNvSpPr>
            <a:spLocks noEditPoints="1" noChangeArrowheads="1"/>
          </p:cNvSpPr>
          <p:nvPr/>
        </p:nvSpPr>
        <p:spPr bwMode="auto">
          <a:xfrm>
            <a:off x="228600" y="1981200"/>
            <a:ext cx="981075" cy="90487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p>
            <a:pPr fontAlgn="auto">
              <a:spcBef>
                <a:spcPts val="0"/>
              </a:spcBef>
              <a:spcAft>
                <a:spcPts val="0"/>
              </a:spcAft>
              <a:defRPr/>
            </a:pPr>
            <a:r>
              <a:rPr lang="en-US">
                <a:latin typeface="+mn-lt"/>
              </a:rPr>
              <a:t>NcML</a:t>
            </a:r>
          </a:p>
        </p:txBody>
      </p:sp>
      <p:sp>
        <p:nvSpPr>
          <p:cNvPr id="33810" name="Line 45"/>
          <p:cNvSpPr>
            <a:spLocks noChangeShapeType="1"/>
          </p:cNvSpPr>
          <p:nvPr/>
        </p:nvSpPr>
        <p:spPr bwMode="auto">
          <a:xfrm flipH="1">
            <a:off x="1143000" y="2438400"/>
            <a:ext cx="1295400" cy="0"/>
          </a:xfrm>
          <a:prstGeom prst="line">
            <a:avLst/>
          </a:prstGeom>
          <a:noFill/>
          <a:ln w="9525">
            <a:solidFill>
              <a:schemeClr val="tx1"/>
            </a:solidFill>
            <a:round/>
            <a:headEnd/>
            <a:tailEnd type="triangle" w="med" len="med"/>
          </a:ln>
        </p:spPr>
        <p:txBody>
          <a:bodyPr/>
          <a:lstStyle/>
          <a:p>
            <a:endParaRPr lang="en-US"/>
          </a:p>
        </p:txBody>
      </p:sp>
      <p:grpSp>
        <p:nvGrpSpPr>
          <p:cNvPr id="50" name="Group 49"/>
          <p:cNvGrpSpPr/>
          <p:nvPr/>
        </p:nvGrpSpPr>
        <p:grpSpPr>
          <a:xfrm>
            <a:off x="0" y="685800"/>
            <a:ext cx="8991600" cy="6096000"/>
            <a:chOff x="0" y="685800"/>
            <a:chExt cx="8991600" cy="6096000"/>
          </a:xfrm>
        </p:grpSpPr>
        <p:grpSp>
          <p:nvGrpSpPr>
            <p:cNvPr id="4" name="Group 49"/>
            <p:cNvGrpSpPr>
              <a:grpSpLocks/>
            </p:cNvGrpSpPr>
            <p:nvPr/>
          </p:nvGrpSpPr>
          <p:grpSpPr bwMode="auto">
            <a:xfrm>
              <a:off x="0" y="685800"/>
              <a:ext cx="5257800" cy="2507695"/>
              <a:chOff x="2209800" y="3124200"/>
              <a:chExt cx="6934200" cy="3754755"/>
            </a:xfrm>
          </p:grpSpPr>
          <p:sp>
            <p:nvSpPr>
              <p:cNvPr id="2" name="Rectangle 47"/>
              <p:cNvSpPr/>
              <p:nvPr/>
            </p:nvSpPr>
            <p:spPr>
              <a:xfrm>
                <a:off x="2209800" y="3124200"/>
                <a:ext cx="6934200" cy="3734194"/>
              </a:xfrm>
              <a:prstGeom prst="rect">
                <a:avLst/>
              </a:prstGeom>
              <a:solidFill>
                <a:schemeClr val="accent1">
                  <a:alpha val="27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3818" name="TextBox 48"/>
              <p:cNvSpPr txBox="1">
                <a:spLocks noChangeArrowheads="1"/>
              </p:cNvSpPr>
              <p:nvPr/>
            </p:nvSpPr>
            <p:spPr bwMode="auto">
              <a:xfrm>
                <a:off x="2438010" y="6325957"/>
                <a:ext cx="3047610" cy="552998"/>
              </a:xfrm>
              <a:prstGeom prst="rect">
                <a:avLst/>
              </a:prstGeom>
              <a:noFill/>
              <a:ln w="9525">
                <a:noFill/>
                <a:miter lim="800000"/>
                <a:headEnd/>
                <a:tailEnd/>
              </a:ln>
            </p:spPr>
            <p:txBody>
              <a:bodyPr wrap="none">
                <a:spAutoFit/>
              </a:bodyPr>
              <a:lstStyle/>
              <a:p>
                <a:r>
                  <a:rPr lang="en-US" dirty="0" err="1" smtClean="0">
                    <a:solidFill>
                      <a:schemeClr val="tx2"/>
                    </a:solidFill>
                    <a:latin typeface="Calibri" pitchFamily="34" charset="0"/>
                  </a:rPr>
                  <a:t>Georeferencing</a:t>
                </a:r>
                <a:r>
                  <a:rPr lang="en-US" dirty="0" smtClean="0">
                    <a:solidFill>
                      <a:schemeClr val="tx2"/>
                    </a:solidFill>
                    <a:latin typeface="Calibri" pitchFamily="34" charset="0"/>
                  </a:rPr>
                  <a:t> Access</a:t>
                </a:r>
                <a:endParaRPr lang="en-US" dirty="0">
                  <a:solidFill>
                    <a:schemeClr val="tx2"/>
                  </a:solidFill>
                  <a:latin typeface="Calibri" pitchFamily="34" charset="0"/>
                </a:endParaRPr>
              </a:p>
            </p:txBody>
          </p:sp>
        </p:grpSp>
        <p:grpSp>
          <p:nvGrpSpPr>
            <p:cNvPr id="6" name="Group 49"/>
            <p:cNvGrpSpPr>
              <a:grpSpLocks/>
            </p:cNvGrpSpPr>
            <p:nvPr/>
          </p:nvGrpSpPr>
          <p:grpSpPr bwMode="auto">
            <a:xfrm>
              <a:off x="2133600" y="3200400"/>
              <a:ext cx="6858000" cy="3581400"/>
              <a:chOff x="2209800" y="3124200"/>
              <a:chExt cx="6934200" cy="3733800"/>
            </a:xfrm>
          </p:grpSpPr>
          <p:sp>
            <p:nvSpPr>
              <p:cNvPr id="48" name="Rectangle 47"/>
              <p:cNvSpPr/>
              <p:nvPr/>
            </p:nvSpPr>
            <p:spPr>
              <a:xfrm>
                <a:off x="2209800" y="3124200"/>
                <a:ext cx="6934200" cy="3733800"/>
              </a:xfrm>
              <a:prstGeom prst="rect">
                <a:avLst/>
              </a:prstGeom>
              <a:solidFill>
                <a:schemeClr val="accent1">
                  <a:alpha val="27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3816" name="TextBox 48"/>
              <p:cNvSpPr txBox="1">
                <a:spLocks noChangeArrowheads="1"/>
              </p:cNvSpPr>
              <p:nvPr/>
            </p:nvSpPr>
            <p:spPr bwMode="auto">
              <a:xfrm>
                <a:off x="2437730" y="6325073"/>
                <a:ext cx="2279297" cy="382317"/>
              </a:xfrm>
              <a:prstGeom prst="rect">
                <a:avLst/>
              </a:prstGeom>
              <a:noFill/>
              <a:ln w="9525">
                <a:noFill/>
                <a:miter lim="800000"/>
                <a:headEnd/>
                <a:tailEnd/>
              </a:ln>
            </p:spPr>
            <p:txBody>
              <a:bodyPr wrap="none">
                <a:spAutoFit/>
              </a:bodyPr>
              <a:lstStyle/>
              <a:p>
                <a:r>
                  <a:rPr lang="en-US">
                    <a:solidFill>
                      <a:schemeClr val="tx2"/>
                    </a:solidFill>
                    <a:latin typeface="Calibri" pitchFamily="34" charset="0"/>
                  </a:rPr>
                  <a:t>Index Space Access</a:t>
                </a:r>
              </a:p>
            </p:txBody>
          </p:sp>
        </p:grpSp>
      </p:grpSp>
      <p:sp>
        <p:nvSpPr>
          <p:cNvPr id="5" name="Document"/>
          <p:cNvSpPr>
            <a:spLocks noEditPoints="1" noChangeArrowheads="1"/>
          </p:cNvSpPr>
          <p:nvPr/>
        </p:nvSpPr>
        <p:spPr bwMode="auto">
          <a:xfrm>
            <a:off x="2590800" y="5105400"/>
            <a:ext cx="981075" cy="90487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p>
            <a:pPr fontAlgn="auto">
              <a:spcBef>
                <a:spcPts val="0"/>
              </a:spcBef>
              <a:spcAft>
                <a:spcPts val="0"/>
              </a:spcAft>
              <a:defRPr/>
            </a:pPr>
            <a:r>
              <a:rPr lang="en-US">
                <a:latin typeface="+mn-lt"/>
              </a:rPr>
              <a:t>NcML</a:t>
            </a:r>
          </a:p>
        </p:txBody>
      </p:sp>
      <p:sp>
        <p:nvSpPr>
          <p:cNvPr id="33814" name="Line 55"/>
          <p:cNvSpPr>
            <a:spLocks noChangeShapeType="1"/>
          </p:cNvSpPr>
          <p:nvPr/>
        </p:nvSpPr>
        <p:spPr bwMode="auto">
          <a:xfrm>
            <a:off x="3276600" y="3657600"/>
            <a:ext cx="0" cy="14478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ox(in)">
                                      <p:cBhvr>
                                        <p:cTn id="7"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Contents</a:t>
            </a:r>
            <a:endParaRPr lang="en-US" dirty="0"/>
          </a:p>
        </p:txBody>
      </p:sp>
      <p:sp>
        <p:nvSpPr>
          <p:cNvPr id="3" name="Content Placeholder 2"/>
          <p:cNvSpPr>
            <a:spLocks noGrp="1"/>
          </p:cNvSpPr>
          <p:nvPr>
            <p:ph idx="1"/>
          </p:nvPr>
        </p:nvSpPr>
        <p:spPr/>
        <p:txBody>
          <a:bodyPr/>
          <a:lstStyle/>
          <a:p>
            <a:r>
              <a:rPr lang="en-US" dirty="0" smtClean="0"/>
              <a:t>Data Models / Shared Dimensions</a:t>
            </a:r>
          </a:p>
          <a:p>
            <a:r>
              <a:rPr lang="en-US" dirty="0" smtClean="0"/>
              <a:t>Coordinate Systems</a:t>
            </a:r>
          </a:p>
          <a:p>
            <a:r>
              <a:rPr lang="en-US" dirty="0" smtClean="0"/>
              <a:t>Feature Types</a:t>
            </a:r>
          </a:p>
          <a:p>
            <a:r>
              <a:rPr lang="en-US" dirty="0" err="1" smtClean="0"/>
              <a:t>NetCDF</a:t>
            </a:r>
            <a:r>
              <a:rPr lang="en-US" dirty="0" smtClean="0"/>
              <a:t> Markup Language (</a:t>
            </a:r>
            <a:r>
              <a:rPr lang="en-US" dirty="0" err="1" smtClean="0"/>
              <a:t>NcML</a:t>
            </a:r>
            <a:r>
              <a:rPr lang="en-US" dirty="0" smtClean="0"/>
              <a:t>)</a:t>
            </a:r>
          </a:p>
          <a:p>
            <a:r>
              <a:rPr lang="en-US" dirty="0" smtClean="0"/>
              <a:t>THREDDS Data Server (TDS)</a:t>
            </a:r>
          </a:p>
          <a:p>
            <a:pPr>
              <a:buNone/>
            </a:pP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smtClean="0"/>
              <a:t>Coordinate System UML</a:t>
            </a:r>
          </a:p>
        </p:txBody>
      </p:sp>
      <p:pic>
        <p:nvPicPr>
          <p:cNvPr id="34819" name="Picture 2"/>
          <p:cNvPicPr>
            <a:picLocks noGrp="1" noChangeAspect="1" noChangeArrowheads="1"/>
          </p:cNvPicPr>
          <p:nvPr>
            <p:ph idx="1"/>
          </p:nvPr>
        </p:nvPicPr>
        <p:blipFill>
          <a:blip r:embed="rId3" cstate="print"/>
          <a:srcRect/>
          <a:stretch>
            <a:fillRect/>
          </a:stretch>
        </p:blipFill>
        <p:spPr>
          <a:xfrm>
            <a:off x="386120" y="1524000"/>
            <a:ext cx="8587582" cy="4800599"/>
          </a:xfr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normAutofit fontScale="90000"/>
          </a:bodyPr>
          <a:lstStyle/>
          <a:p>
            <a:pPr eaLnBrk="1" hangingPunct="1"/>
            <a:r>
              <a:rPr lang="en-US" smtClean="0"/>
              <a:t>Netcdf-Java Library parses these Conventions</a:t>
            </a:r>
          </a:p>
        </p:txBody>
      </p:sp>
      <p:sp>
        <p:nvSpPr>
          <p:cNvPr id="35843" name="Content Placeholder 2"/>
          <p:cNvSpPr>
            <a:spLocks noGrp="1"/>
          </p:cNvSpPr>
          <p:nvPr>
            <p:ph idx="1"/>
          </p:nvPr>
        </p:nvSpPr>
        <p:spPr/>
        <p:txBody>
          <a:bodyPr/>
          <a:lstStyle/>
          <a:p>
            <a:pPr eaLnBrk="1" hangingPunct="1"/>
            <a:r>
              <a:rPr lang="en-US" smtClean="0"/>
              <a:t>CF Conventions (preferred)</a:t>
            </a:r>
          </a:p>
          <a:p>
            <a:pPr eaLnBrk="1" hangingPunct="1"/>
            <a:r>
              <a:rPr lang="en-US" sz="2800" smtClean="0"/>
              <a:t>COARDS, NCAR-CSM, ATD-Radar, Zebra, GEIF, IRIDL, NUWG, AWIPS, WRF, M3IO, IFPS, ADAS/ARPS,  MADIS, Epic, RAF-Nimbus, NSSL National Reflectivity Mosaic, FslWindProfiler, Modis Satellite, Avhrr Satellite, Cosmic, ….</a:t>
            </a:r>
          </a:p>
          <a:p>
            <a:pPr eaLnBrk="1" hangingPunct="1"/>
            <a:r>
              <a:rPr lang="en-US" sz="2800" smtClean="0"/>
              <a:t>Write your own </a:t>
            </a:r>
            <a:r>
              <a:rPr lang="en-US" sz="2800" i="1" smtClean="0"/>
              <a:t>CoordSysBuilder </a:t>
            </a:r>
            <a:r>
              <a:rPr lang="en-US" sz="2800" smtClean="0"/>
              <a:t>Java class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p:cNvSpPr>
          <p:nvPr>
            <p:ph type="title" idx="4294967295"/>
          </p:nvPr>
        </p:nvSpPr>
        <p:spPr/>
        <p:txBody>
          <a:bodyPr/>
          <a:lstStyle/>
          <a:p>
            <a:pPr eaLnBrk="1" hangingPunct="1"/>
            <a:r>
              <a:rPr lang="en-US" smtClean="0"/>
              <a:t>Projections (CF)</a:t>
            </a:r>
          </a:p>
        </p:txBody>
      </p:sp>
      <p:sp>
        <p:nvSpPr>
          <p:cNvPr id="36867" name="Rectangle 3"/>
          <p:cNvSpPr>
            <a:spLocks noGrp="1"/>
          </p:cNvSpPr>
          <p:nvPr>
            <p:ph type="body" idx="4294967295"/>
          </p:nvPr>
        </p:nvSpPr>
        <p:spPr/>
        <p:txBody>
          <a:bodyPr/>
          <a:lstStyle/>
          <a:p>
            <a:pPr eaLnBrk="1" hangingPunct="1">
              <a:lnSpc>
                <a:spcPct val="90000"/>
              </a:lnSpc>
            </a:pPr>
            <a:r>
              <a:rPr lang="en-US" sz="2400" smtClean="0"/>
              <a:t>albers_conical_equal_area</a:t>
            </a:r>
          </a:p>
          <a:p>
            <a:pPr eaLnBrk="1" hangingPunct="1">
              <a:lnSpc>
                <a:spcPct val="90000"/>
              </a:lnSpc>
            </a:pPr>
            <a:r>
              <a:rPr lang="en-US" sz="2400" smtClean="0"/>
              <a:t>lambert_azimuthal_equal_area</a:t>
            </a:r>
          </a:p>
          <a:p>
            <a:pPr eaLnBrk="1" hangingPunct="1">
              <a:lnSpc>
                <a:spcPct val="90000"/>
              </a:lnSpc>
            </a:pPr>
            <a:r>
              <a:rPr lang="en-US" sz="2400" smtClean="0"/>
              <a:t>lambert_conformal_conic</a:t>
            </a:r>
          </a:p>
          <a:p>
            <a:pPr eaLnBrk="1" hangingPunct="1">
              <a:lnSpc>
                <a:spcPct val="90000"/>
              </a:lnSpc>
            </a:pPr>
            <a:r>
              <a:rPr lang="en-US" sz="2400" smtClean="0"/>
              <a:t>mcidas_area</a:t>
            </a:r>
          </a:p>
          <a:p>
            <a:pPr eaLnBrk="1" hangingPunct="1">
              <a:lnSpc>
                <a:spcPct val="90000"/>
              </a:lnSpc>
            </a:pPr>
            <a:r>
              <a:rPr lang="en-US" sz="2400" smtClean="0"/>
              <a:t>mercator</a:t>
            </a:r>
          </a:p>
          <a:p>
            <a:pPr eaLnBrk="1" hangingPunct="1">
              <a:lnSpc>
                <a:spcPct val="90000"/>
              </a:lnSpc>
            </a:pPr>
            <a:r>
              <a:rPr lang="en-US" sz="2400" smtClean="0"/>
              <a:t>orthographic</a:t>
            </a:r>
          </a:p>
          <a:p>
            <a:pPr eaLnBrk="1" hangingPunct="1">
              <a:lnSpc>
                <a:spcPct val="90000"/>
              </a:lnSpc>
            </a:pPr>
            <a:r>
              <a:rPr lang="en-US" sz="2400" smtClean="0"/>
              <a:t>rotated_pole </a:t>
            </a:r>
          </a:p>
          <a:p>
            <a:pPr eaLnBrk="1" hangingPunct="1">
              <a:lnSpc>
                <a:spcPct val="90000"/>
              </a:lnSpc>
            </a:pPr>
            <a:r>
              <a:rPr lang="en-US" sz="2400" smtClean="0"/>
              <a:t>stereographic (including polar)</a:t>
            </a:r>
          </a:p>
          <a:p>
            <a:pPr eaLnBrk="1" hangingPunct="1">
              <a:lnSpc>
                <a:spcPct val="90000"/>
              </a:lnSpc>
            </a:pPr>
            <a:r>
              <a:rPr lang="en-US" sz="2400" smtClean="0"/>
              <a:t>transverse_mercator</a:t>
            </a:r>
          </a:p>
          <a:p>
            <a:pPr eaLnBrk="1" hangingPunct="1">
              <a:lnSpc>
                <a:spcPct val="90000"/>
              </a:lnSpc>
            </a:pPr>
            <a:r>
              <a:rPr lang="en-US" sz="2400" smtClean="0"/>
              <a:t>UTM (ellipsoidal)</a:t>
            </a:r>
          </a:p>
          <a:p>
            <a:pPr eaLnBrk="1" hangingPunct="1">
              <a:lnSpc>
                <a:spcPct val="90000"/>
              </a:lnSpc>
            </a:pPr>
            <a:r>
              <a:rPr lang="en-US" sz="2400" smtClean="0"/>
              <a:t>vertical_perspective</a:t>
            </a:r>
          </a:p>
          <a:p>
            <a:pPr eaLnBrk="1" hangingPunct="1">
              <a:lnSpc>
                <a:spcPct val="90000"/>
              </a:lnSpc>
            </a:pPr>
            <a:endParaRPr lang="en-US" sz="2400" smtClean="0"/>
          </a:p>
          <a:p>
            <a:pPr eaLnBrk="1" hangingPunct="1">
              <a:lnSpc>
                <a:spcPct val="90000"/>
              </a:lnSpc>
            </a:pPr>
            <a:endParaRPr lang="en-US" sz="2400" b="1" smtClean="0"/>
          </a:p>
          <a:p>
            <a:pPr eaLnBrk="1" hangingPunct="1">
              <a:lnSpc>
                <a:spcPct val="90000"/>
              </a:lnSpc>
            </a:pPr>
            <a:endParaRPr lang="en-US" sz="2400" b="1" smtClean="0"/>
          </a:p>
          <a:p>
            <a:pPr eaLnBrk="1" hangingPunct="1">
              <a:lnSpc>
                <a:spcPct val="90000"/>
              </a:lnSpc>
            </a:pPr>
            <a:endParaRPr lang="en-US" sz="240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p:cNvSpPr>
          <p:nvPr>
            <p:ph type="title" idx="4294967295"/>
          </p:nvPr>
        </p:nvSpPr>
        <p:spPr/>
        <p:txBody>
          <a:bodyPr/>
          <a:lstStyle/>
          <a:p>
            <a:pPr eaLnBrk="1" hangingPunct="1"/>
            <a:r>
              <a:rPr lang="en-US" smtClean="0"/>
              <a:t>Vertical Transforms (CF)</a:t>
            </a:r>
          </a:p>
        </p:txBody>
      </p:sp>
      <p:sp>
        <p:nvSpPr>
          <p:cNvPr id="37891" name="Rectangle 3"/>
          <p:cNvSpPr>
            <a:spLocks noGrp="1"/>
          </p:cNvSpPr>
          <p:nvPr>
            <p:ph type="body" idx="4294967295"/>
          </p:nvPr>
        </p:nvSpPr>
        <p:spPr/>
        <p:txBody>
          <a:bodyPr/>
          <a:lstStyle/>
          <a:p>
            <a:pPr eaLnBrk="1" hangingPunct="1"/>
            <a:r>
              <a:rPr lang="en-US" smtClean="0"/>
              <a:t>atmosphere_sigma</a:t>
            </a:r>
          </a:p>
          <a:p>
            <a:pPr eaLnBrk="1" hangingPunct="1"/>
            <a:r>
              <a:rPr lang="en-US" smtClean="0"/>
              <a:t>atmosphere_hybrid_sigma_pressure</a:t>
            </a:r>
          </a:p>
          <a:p>
            <a:pPr eaLnBrk="1" hangingPunct="1"/>
            <a:r>
              <a:rPr lang="en-US" smtClean="0"/>
              <a:t>atmosphere_hybrid_height</a:t>
            </a:r>
          </a:p>
          <a:p>
            <a:pPr eaLnBrk="1" hangingPunct="1"/>
            <a:r>
              <a:rPr lang="en-US" smtClean="0"/>
              <a:t>ocean_s</a:t>
            </a:r>
          </a:p>
          <a:p>
            <a:pPr eaLnBrk="1" hangingPunct="1"/>
            <a:r>
              <a:rPr lang="en-US" smtClean="0"/>
              <a:t>ocean_sigma</a:t>
            </a:r>
          </a:p>
          <a:p>
            <a:pPr eaLnBrk="1" hangingPunct="1"/>
            <a:r>
              <a:rPr lang="en-US" smtClean="0"/>
              <a:t>existing3DField</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ncdc.noaa.gov/oa/wct/mediarss/pl_images/hurricane_katrina_radar_full_extent.png"/>
          <p:cNvPicPr>
            <a:picLocks noChangeAspect="1" noChangeArrowheads="1"/>
          </p:cNvPicPr>
          <p:nvPr/>
        </p:nvPicPr>
        <p:blipFill>
          <a:blip r:embed="rId2" cstate="print"/>
          <a:srcRect/>
          <a:stretch>
            <a:fillRect/>
          </a:stretch>
        </p:blipFill>
        <p:spPr bwMode="auto">
          <a:xfrm>
            <a:off x="0" y="-685800"/>
            <a:ext cx="12496800" cy="7398930"/>
          </a:xfrm>
          <a:prstGeom prst="rect">
            <a:avLst/>
          </a:prstGeom>
          <a:noFill/>
        </p:spPr>
      </p:pic>
      <p:sp>
        <p:nvSpPr>
          <p:cNvPr id="5" name="TextBox 4"/>
          <p:cNvSpPr txBox="1"/>
          <p:nvPr/>
        </p:nvSpPr>
        <p:spPr>
          <a:xfrm>
            <a:off x="152400" y="5562600"/>
            <a:ext cx="3605667" cy="369332"/>
          </a:xfrm>
          <a:prstGeom prst="rect">
            <a:avLst/>
          </a:prstGeom>
          <a:noFill/>
        </p:spPr>
        <p:txBody>
          <a:bodyPr wrap="none" rtlCol="0">
            <a:spAutoFit/>
          </a:bodyPr>
          <a:lstStyle/>
          <a:p>
            <a:r>
              <a:rPr lang="en-US" dirty="0">
                <a:hlinkClick r:id="rId3"/>
              </a:rPr>
              <a:t>NOAA's Weather and Climate Toolkit</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p:cNvSpPr>
          <p:nvPr>
            <p:ph type="title" idx="4294967295"/>
          </p:nvPr>
        </p:nvSpPr>
        <p:spPr>
          <a:xfrm>
            <a:off x="755650" y="188913"/>
            <a:ext cx="6192838" cy="954087"/>
          </a:xfrm>
        </p:spPr>
        <p:txBody>
          <a:bodyPr/>
          <a:lstStyle/>
          <a:p>
            <a:pPr eaLnBrk="1" hangingPunct="1"/>
            <a:r>
              <a:rPr lang="en-GB" sz="4000" smtClean="0"/>
              <a:t>WMS Clients</a:t>
            </a:r>
            <a:endParaRPr lang="en-US" sz="4000" smtClean="0"/>
          </a:p>
        </p:txBody>
      </p:sp>
      <p:grpSp>
        <p:nvGrpSpPr>
          <p:cNvPr id="2" name="Group 3"/>
          <p:cNvGrpSpPr>
            <a:grpSpLocks/>
          </p:cNvGrpSpPr>
          <p:nvPr/>
        </p:nvGrpSpPr>
        <p:grpSpPr bwMode="auto">
          <a:xfrm>
            <a:off x="381000" y="1295400"/>
            <a:ext cx="6607175" cy="3565525"/>
            <a:chOff x="240" y="816"/>
            <a:chExt cx="4162" cy="2246"/>
          </a:xfrm>
        </p:grpSpPr>
        <p:pic>
          <p:nvPicPr>
            <p:cNvPr id="49163" name="Picture 4"/>
            <p:cNvPicPr>
              <a:picLocks noChangeAspect="1" noChangeArrowheads="1"/>
            </p:cNvPicPr>
            <p:nvPr/>
          </p:nvPicPr>
          <p:blipFill>
            <a:blip r:embed="rId3" cstate="print"/>
            <a:srcRect/>
            <a:stretch>
              <a:fillRect/>
            </a:stretch>
          </p:blipFill>
          <p:spPr bwMode="auto">
            <a:xfrm>
              <a:off x="240" y="816"/>
              <a:ext cx="2832" cy="2246"/>
            </a:xfrm>
            <a:prstGeom prst="rect">
              <a:avLst/>
            </a:prstGeom>
            <a:noFill/>
            <a:ln w="9525">
              <a:noFill/>
              <a:miter lim="800000"/>
              <a:headEnd/>
              <a:tailEnd/>
            </a:ln>
          </p:spPr>
        </p:pic>
        <p:sp>
          <p:nvSpPr>
            <p:cNvPr id="49164" name="Text Box 5"/>
            <p:cNvSpPr txBox="1">
              <a:spLocks noChangeArrowheads="1"/>
            </p:cNvSpPr>
            <p:nvPr/>
          </p:nvSpPr>
          <p:spPr bwMode="auto">
            <a:xfrm>
              <a:off x="3110" y="887"/>
              <a:ext cx="1292" cy="231"/>
            </a:xfrm>
            <a:prstGeom prst="rect">
              <a:avLst/>
            </a:prstGeom>
            <a:noFill/>
            <a:ln w="9525">
              <a:noFill/>
              <a:miter lim="800000"/>
              <a:headEnd/>
              <a:tailEnd/>
            </a:ln>
          </p:spPr>
          <p:txBody>
            <a:bodyPr wrap="none">
              <a:spAutoFit/>
            </a:bodyPr>
            <a:lstStyle/>
            <a:p>
              <a:pPr eaLnBrk="0" hangingPunct="0"/>
              <a:r>
                <a:rPr lang="en-GB"/>
                <a:t>NASA World Wind</a:t>
              </a:r>
              <a:endParaRPr lang="en-US"/>
            </a:p>
          </p:txBody>
        </p:sp>
      </p:grpSp>
      <p:grpSp>
        <p:nvGrpSpPr>
          <p:cNvPr id="3" name="Group 6"/>
          <p:cNvGrpSpPr>
            <a:grpSpLocks/>
          </p:cNvGrpSpPr>
          <p:nvPr/>
        </p:nvGrpSpPr>
        <p:grpSpPr bwMode="auto">
          <a:xfrm>
            <a:off x="1295400" y="2057400"/>
            <a:ext cx="6035675" cy="3508375"/>
            <a:chOff x="576" y="1200"/>
            <a:chExt cx="3802" cy="2210"/>
          </a:xfrm>
        </p:grpSpPr>
        <p:pic>
          <p:nvPicPr>
            <p:cNvPr id="49161" name="Picture 7"/>
            <p:cNvPicPr>
              <a:picLocks noChangeAspect="1" noChangeArrowheads="1"/>
            </p:cNvPicPr>
            <p:nvPr/>
          </p:nvPicPr>
          <p:blipFill>
            <a:blip r:embed="rId4" cstate="print"/>
            <a:srcRect/>
            <a:stretch>
              <a:fillRect/>
            </a:stretch>
          </p:blipFill>
          <p:spPr bwMode="auto">
            <a:xfrm>
              <a:off x="576" y="1200"/>
              <a:ext cx="2832" cy="2210"/>
            </a:xfrm>
            <a:prstGeom prst="rect">
              <a:avLst/>
            </a:prstGeom>
            <a:noFill/>
            <a:ln w="9525">
              <a:noFill/>
              <a:miter lim="800000"/>
              <a:headEnd/>
              <a:tailEnd/>
            </a:ln>
          </p:spPr>
        </p:pic>
        <p:sp>
          <p:nvSpPr>
            <p:cNvPr id="49162" name="Text Box 8"/>
            <p:cNvSpPr txBox="1">
              <a:spLocks noChangeArrowheads="1"/>
            </p:cNvSpPr>
            <p:nvPr/>
          </p:nvSpPr>
          <p:spPr bwMode="auto">
            <a:xfrm>
              <a:off x="3446" y="1257"/>
              <a:ext cx="932" cy="231"/>
            </a:xfrm>
            <a:prstGeom prst="rect">
              <a:avLst/>
            </a:prstGeom>
            <a:noFill/>
            <a:ln w="9525">
              <a:noFill/>
              <a:miter lim="800000"/>
              <a:headEnd/>
              <a:tailEnd/>
            </a:ln>
          </p:spPr>
          <p:txBody>
            <a:bodyPr wrap="none">
              <a:spAutoFit/>
            </a:bodyPr>
            <a:lstStyle/>
            <a:p>
              <a:pPr eaLnBrk="0" hangingPunct="0"/>
              <a:r>
                <a:rPr lang="en-GB"/>
                <a:t>Cadcorp SIS</a:t>
              </a:r>
              <a:endParaRPr lang="en-US"/>
            </a:p>
          </p:txBody>
        </p:sp>
      </p:grpSp>
      <p:grpSp>
        <p:nvGrpSpPr>
          <p:cNvPr id="4" name="Group 9"/>
          <p:cNvGrpSpPr>
            <a:grpSpLocks/>
          </p:cNvGrpSpPr>
          <p:nvPr/>
        </p:nvGrpSpPr>
        <p:grpSpPr bwMode="auto">
          <a:xfrm>
            <a:off x="2590800" y="2971800"/>
            <a:ext cx="6086475" cy="3300413"/>
            <a:chOff x="1584" y="1728"/>
            <a:chExt cx="3834" cy="2079"/>
          </a:xfrm>
        </p:grpSpPr>
        <p:pic>
          <p:nvPicPr>
            <p:cNvPr id="49159" name="Picture 10"/>
            <p:cNvPicPr>
              <a:picLocks noChangeAspect="1" noChangeArrowheads="1"/>
            </p:cNvPicPr>
            <p:nvPr/>
          </p:nvPicPr>
          <p:blipFill>
            <a:blip r:embed="rId5" cstate="print"/>
            <a:srcRect/>
            <a:stretch>
              <a:fillRect/>
            </a:stretch>
          </p:blipFill>
          <p:spPr bwMode="auto">
            <a:xfrm>
              <a:off x="1584" y="1728"/>
              <a:ext cx="2832" cy="2079"/>
            </a:xfrm>
            <a:prstGeom prst="rect">
              <a:avLst/>
            </a:prstGeom>
            <a:noFill/>
            <a:ln w="9525">
              <a:noFill/>
              <a:miter lim="800000"/>
              <a:headEnd/>
              <a:tailEnd/>
            </a:ln>
          </p:spPr>
        </p:pic>
        <p:sp>
          <p:nvSpPr>
            <p:cNvPr id="49160" name="Text Box 11"/>
            <p:cNvSpPr txBox="1">
              <a:spLocks noChangeArrowheads="1"/>
            </p:cNvSpPr>
            <p:nvPr/>
          </p:nvSpPr>
          <p:spPr bwMode="auto">
            <a:xfrm>
              <a:off x="4454" y="1751"/>
              <a:ext cx="964" cy="231"/>
            </a:xfrm>
            <a:prstGeom prst="rect">
              <a:avLst/>
            </a:prstGeom>
            <a:noFill/>
            <a:ln w="9525">
              <a:noFill/>
              <a:miter lim="800000"/>
              <a:headEnd/>
              <a:tailEnd/>
            </a:ln>
          </p:spPr>
          <p:txBody>
            <a:bodyPr wrap="none">
              <a:spAutoFit/>
            </a:bodyPr>
            <a:lstStyle/>
            <a:p>
              <a:pPr eaLnBrk="0" hangingPunct="0"/>
              <a:r>
                <a:rPr lang="en-GB"/>
                <a:t>Google Earth</a:t>
              </a:r>
              <a:endParaRPr lang="en-US"/>
            </a:p>
          </p:txBody>
        </p:sp>
      </p:grpSp>
      <p:sp>
        <p:nvSpPr>
          <p:cNvPr id="49158" name="Text Box 12"/>
          <p:cNvSpPr txBox="1">
            <a:spLocks noChangeArrowheads="1"/>
          </p:cNvSpPr>
          <p:nvPr/>
        </p:nvSpPr>
        <p:spPr bwMode="auto">
          <a:xfrm>
            <a:off x="7308850" y="4221163"/>
            <a:ext cx="1511300" cy="1314450"/>
          </a:xfrm>
          <a:prstGeom prst="rect">
            <a:avLst/>
          </a:prstGeom>
          <a:noFill/>
          <a:ln w="9525" algn="ctr">
            <a:noFill/>
            <a:miter lim="800000"/>
            <a:headEnd/>
            <a:tailEnd/>
          </a:ln>
        </p:spPr>
        <p:txBody>
          <a:bodyPr>
            <a:spAutoFit/>
          </a:bodyPr>
          <a:lstStyle/>
          <a:p>
            <a:pPr>
              <a:spcBef>
                <a:spcPct val="50000"/>
              </a:spcBef>
            </a:pPr>
            <a:r>
              <a:rPr lang="cy-GB" sz="1600">
                <a:latin typeface="Rdg Vesta" pitchFamily="2" charset="0"/>
              </a:rPr>
              <a:t>3rd-party clients can’t use the custom WMS extensions</a:t>
            </a:r>
            <a:endParaRPr lang="en-US" sz="1600">
              <a:latin typeface="Rdg Vesta" pitchFamily="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5" name="Text Box 5"/>
          <p:cNvSpPr txBox="1">
            <a:spLocks noChangeArrowheads="1"/>
          </p:cNvSpPr>
          <p:nvPr/>
        </p:nvSpPr>
        <p:spPr bwMode="auto">
          <a:xfrm>
            <a:off x="-228600" y="152400"/>
            <a:ext cx="6324600" cy="523220"/>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ctr">
              <a:spcBef>
                <a:spcPct val="50000"/>
              </a:spcBef>
            </a:pPr>
            <a:r>
              <a:rPr lang="en-US" sz="2800" b="1" i="1" dirty="0" err="1" smtClean="0">
                <a:solidFill>
                  <a:srgbClr val="003366"/>
                </a:solidFill>
                <a:latin typeface="Arial" charset="0"/>
                <a:cs typeface="Arial" charset="0"/>
              </a:rPr>
              <a:t>Unidata’s</a:t>
            </a:r>
            <a:r>
              <a:rPr lang="en-US" sz="2800" b="1" i="1" dirty="0" smtClean="0">
                <a:solidFill>
                  <a:srgbClr val="003366"/>
                </a:solidFill>
                <a:latin typeface="Arial" charset="0"/>
                <a:cs typeface="Arial" charset="0"/>
              </a:rPr>
              <a:t> Integrated Data Viewer</a:t>
            </a:r>
            <a:endParaRPr lang="en-US" sz="2800" b="1" i="1" dirty="0">
              <a:solidFill>
                <a:srgbClr val="003366"/>
              </a:solidFill>
              <a:latin typeface="Arial" charset="0"/>
              <a:cs typeface="Arial" charset="0"/>
            </a:endParaRPr>
          </a:p>
        </p:txBody>
      </p:sp>
      <p:pic>
        <p:nvPicPr>
          <p:cNvPr id="92168" name="Picture 8" descr="chinagrid"/>
          <p:cNvPicPr>
            <a:picLocks noChangeAspect="1" noChangeArrowheads="1" noCrop="1"/>
          </p:cNvPicPr>
          <p:nvPr/>
        </p:nvPicPr>
        <p:blipFill>
          <a:blip r:embed="rId3" cstate="print"/>
          <a:srcRect/>
          <a:stretch>
            <a:fillRect/>
          </a:stretch>
        </p:blipFill>
        <p:spPr bwMode="auto">
          <a:xfrm>
            <a:off x="4343400" y="3810000"/>
            <a:ext cx="4495800" cy="2863850"/>
          </a:xfrm>
          <a:prstGeom prst="rect">
            <a:avLst/>
          </a:prstGeom>
          <a:noFill/>
          <a:ln w="9525">
            <a:noFill/>
            <a:miter lim="800000"/>
            <a:headEnd/>
            <a:tailEnd/>
          </a:ln>
        </p:spPr>
      </p:pic>
      <p:pic>
        <p:nvPicPr>
          <p:cNvPr id="92169" name="Picture 9" descr="radar-ani"/>
          <p:cNvPicPr>
            <a:picLocks noChangeAspect="1" noChangeArrowheads="1" noCrop="1"/>
          </p:cNvPicPr>
          <p:nvPr/>
        </p:nvPicPr>
        <p:blipFill>
          <a:blip r:embed="rId4" cstate="print"/>
          <a:srcRect/>
          <a:stretch>
            <a:fillRect/>
          </a:stretch>
        </p:blipFill>
        <p:spPr bwMode="auto">
          <a:xfrm>
            <a:off x="304800" y="990600"/>
            <a:ext cx="3873286" cy="2835275"/>
          </a:xfrm>
          <a:prstGeom prst="rect">
            <a:avLst/>
          </a:prstGeom>
          <a:noFill/>
          <a:ln w="9525">
            <a:noFill/>
            <a:miter lim="800000"/>
            <a:headEnd/>
            <a:tailEnd/>
          </a:ln>
        </p:spPr>
      </p:pic>
      <p:pic>
        <p:nvPicPr>
          <p:cNvPr id="92170" name="Picture 10" descr="fy2-2"/>
          <p:cNvPicPr>
            <a:picLocks noChangeAspect="1" noChangeArrowheads="1" noCrop="1"/>
          </p:cNvPicPr>
          <p:nvPr/>
        </p:nvPicPr>
        <p:blipFill>
          <a:blip r:embed="rId5" cstate="print"/>
          <a:srcRect/>
          <a:stretch>
            <a:fillRect/>
          </a:stretch>
        </p:blipFill>
        <p:spPr bwMode="auto">
          <a:xfrm>
            <a:off x="152400" y="3962400"/>
            <a:ext cx="3886200" cy="2647950"/>
          </a:xfrm>
          <a:prstGeom prst="rect">
            <a:avLst/>
          </a:prstGeom>
          <a:noFill/>
        </p:spPr>
      </p:pic>
      <p:pic>
        <p:nvPicPr>
          <p:cNvPr id="3074" name="Picture 2" descr="http://www.unidata.ucar.edu/software/idv/gallery/icestorm.jpg"/>
          <p:cNvPicPr>
            <a:picLocks noChangeAspect="1" noChangeArrowheads="1"/>
          </p:cNvPicPr>
          <p:nvPr/>
        </p:nvPicPr>
        <p:blipFill>
          <a:blip r:embed="rId6" cstate="print"/>
          <a:srcRect/>
          <a:stretch>
            <a:fillRect/>
          </a:stretch>
        </p:blipFill>
        <p:spPr bwMode="auto">
          <a:xfrm>
            <a:off x="5257800" y="621484"/>
            <a:ext cx="3533775" cy="3112316"/>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533400" y="1219200"/>
            <a:ext cx="4876800" cy="3678238"/>
          </a:xfrm>
          <a:prstGeom prst="rect">
            <a:avLst/>
          </a:prstGeom>
          <a:solidFill>
            <a:srgbClr val="CC99FF"/>
          </a:solidFill>
          <a:ln w="9525">
            <a:solidFill>
              <a:schemeClr val="tx1"/>
            </a:solidFill>
            <a:miter lim="800000"/>
            <a:headEnd/>
            <a:tailEnd/>
          </a:ln>
        </p:spPr>
        <p:txBody>
          <a:bodyPr>
            <a:spAutoFit/>
          </a:bodyPr>
          <a:lstStyle/>
          <a:p>
            <a:pPr>
              <a:spcBef>
                <a:spcPct val="50000"/>
              </a:spcBef>
            </a:pPr>
            <a:r>
              <a:rPr lang="en-US">
                <a:cs typeface="Arial" charset="0"/>
              </a:rPr>
              <a:t>Servlet Container</a:t>
            </a:r>
          </a:p>
          <a:p>
            <a:pPr>
              <a:spcBef>
                <a:spcPct val="50000"/>
              </a:spcBef>
            </a:pPr>
            <a:endParaRPr lang="en-US">
              <a:cs typeface="Arial" charset="0"/>
            </a:endParaRPr>
          </a:p>
          <a:p>
            <a:pPr>
              <a:spcBef>
                <a:spcPct val="50000"/>
              </a:spcBef>
            </a:pPr>
            <a:endParaRPr lang="en-US">
              <a:cs typeface="Arial" charset="0"/>
            </a:endParaRPr>
          </a:p>
          <a:p>
            <a:pPr>
              <a:spcBef>
                <a:spcPct val="50000"/>
              </a:spcBef>
            </a:pPr>
            <a:endParaRPr lang="en-US">
              <a:cs typeface="Arial" charset="0"/>
            </a:endParaRPr>
          </a:p>
          <a:p>
            <a:pPr>
              <a:spcBef>
                <a:spcPct val="50000"/>
              </a:spcBef>
            </a:pPr>
            <a:endParaRPr lang="en-US">
              <a:cs typeface="Arial" charset="0"/>
            </a:endParaRPr>
          </a:p>
          <a:p>
            <a:pPr>
              <a:spcBef>
                <a:spcPct val="50000"/>
              </a:spcBef>
            </a:pPr>
            <a:endParaRPr lang="en-US">
              <a:cs typeface="Arial" charset="0"/>
            </a:endParaRPr>
          </a:p>
          <a:p>
            <a:pPr>
              <a:spcBef>
                <a:spcPct val="50000"/>
              </a:spcBef>
            </a:pPr>
            <a:endParaRPr lang="en-US">
              <a:cs typeface="Arial" charset="0"/>
            </a:endParaRPr>
          </a:p>
          <a:p>
            <a:pPr>
              <a:spcBef>
                <a:spcPct val="50000"/>
              </a:spcBef>
            </a:pPr>
            <a:endParaRPr lang="en-US">
              <a:cs typeface="Arial" charset="0"/>
            </a:endParaRPr>
          </a:p>
          <a:p>
            <a:pPr>
              <a:spcBef>
                <a:spcPct val="50000"/>
              </a:spcBef>
            </a:pPr>
            <a:endParaRPr lang="en-US">
              <a:cs typeface="Arial" charset="0"/>
            </a:endParaRPr>
          </a:p>
        </p:txBody>
      </p:sp>
      <p:sp>
        <p:nvSpPr>
          <p:cNvPr id="46083" name="Rectangle 3"/>
          <p:cNvSpPr>
            <a:spLocks noChangeArrowheads="1"/>
          </p:cNvSpPr>
          <p:nvPr/>
        </p:nvSpPr>
        <p:spPr bwMode="auto">
          <a:xfrm>
            <a:off x="304800" y="1143000"/>
            <a:ext cx="5410200" cy="5715000"/>
          </a:xfrm>
          <a:prstGeom prst="rect">
            <a:avLst/>
          </a:prstGeom>
          <a:noFill/>
          <a:ln w="9525">
            <a:solidFill>
              <a:schemeClr val="tx1"/>
            </a:solidFill>
            <a:miter lim="800000"/>
            <a:headEnd/>
            <a:tailEnd/>
          </a:ln>
        </p:spPr>
        <p:txBody>
          <a:bodyPr wrap="none" anchor="ctr"/>
          <a:lstStyle/>
          <a:p>
            <a:endParaRPr lang="en-US"/>
          </a:p>
        </p:txBody>
      </p:sp>
      <p:sp>
        <p:nvSpPr>
          <p:cNvPr id="46084" name="Rectangle 4"/>
          <p:cNvSpPr>
            <a:spLocks noGrp="1"/>
          </p:cNvSpPr>
          <p:nvPr>
            <p:ph type="title" idx="4294967295"/>
          </p:nvPr>
        </p:nvSpPr>
        <p:spPr>
          <a:xfrm>
            <a:off x="457200" y="152400"/>
            <a:ext cx="8229600" cy="1143000"/>
          </a:xfrm>
        </p:spPr>
        <p:txBody>
          <a:bodyPr/>
          <a:lstStyle/>
          <a:p>
            <a:pPr eaLnBrk="1" hangingPunct="1"/>
            <a:r>
              <a:rPr lang="en-US" sz="4000" smtClean="0"/>
              <a:t>THREDDS Data Server</a:t>
            </a:r>
          </a:p>
        </p:txBody>
      </p:sp>
      <p:sp>
        <p:nvSpPr>
          <p:cNvPr id="46085" name="AutoShape 5"/>
          <p:cNvSpPr>
            <a:spLocks noChangeArrowheads="1"/>
          </p:cNvSpPr>
          <p:nvPr/>
        </p:nvSpPr>
        <p:spPr bwMode="auto">
          <a:xfrm>
            <a:off x="685800" y="5638800"/>
            <a:ext cx="1828800" cy="1066800"/>
          </a:xfrm>
          <a:prstGeom prst="flowChartMagneticDisk">
            <a:avLst/>
          </a:prstGeom>
          <a:solidFill>
            <a:schemeClr val="accent1"/>
          </a:solidFill>
          <a:ln w="9525">
            <a:solidFill>
              <a:schemeClr val="tx1"/>
            </a:solidFill>
            <a:round/>
            <a:headEnd/>
            <a:tailEnd/>
          </a:ln>
        </p:spPr>
        <p:txBody>
          <a:bodyPr wrap="none" anchor="ctr"/>
          <a:lstStyle/>
          <a:p>
            <a:pPr algn="ctr"/>
            <a:r>
              <a:rPr lang="en-US">
                <a:cs typeface="Arial" charset="0"/>
              </a:rPr>
              <a:t>Datasets</a:t>
            </a:r>
          </a:p>
        </p:txBody>
      </p:sp>
      <p:cxnSp>
        <p:nvCxnSpPr>
          <p:cNvPr id="46086" name="AutoShape 6"/>
          <p:cNvCxnSpPr>
            <a:cxnSpLocks noChangeShapeType="1"/>
            <a:stCxn id="46089" idx="3"/>
            <a:endCxn id="46093" idx="2"/>
          </p:cNvCxnSpPr>
          <p:nvPr/>
        </p:nvCxnSpPr>
        <p:spPr bwMode="auto">
          <a:xfrm>
            <a:off x="6019800" y="1828800"/>
            <a:ext cx="762000" cy="800100"/>
          </a:xfrm>
          <a:prstGeom prst="straightConnector1">
            <a:avLst/>
          </a:prstGeom>
          <a:noFill/>
          <a:ln w="9525">
            <a:solidFill>
              <a:schemeClr val="tx1"/>
            </a:solidFill>
            <a:round/>
            <a:headEnd/>
            <a:tailEnd type="triangle" w="med" len="med"/>
          </a:ln>
        </p:spPr>
      </p:cxnSp>
      <p:cxnSp>
        <p:nvCxnSpPr>
          <p:cNvPr id="46087" name="AutoShape 7"/>
          <p:cNvCxnSpPr>
            <a:cxnSpLocks noChangeShapeType="1"/>
            <a:stCxn id="46102" idx="3"/>
            <a:endCxn id="46093" idx="2"/>
          </p:cNvCxnSpPr>
          <p:nvPr/>
        </p:nvCxnSpPr>
        <p:spPr bwMode="auto">
          <a:xfrm flipV="1">
            <a:off x="4876800" y="2628900"/>
            <a:ext cx="1905000" cy="180975"/>
          </a:xfrm>
          <a:prstGeom prst="straightConnector1">
            <a:avLst/>
          </a:prstGeom>
          <a:noFill/>
          <a:ln w="9525">
            <a:solidFill>
              <a:schemeClr val="tx1"/>
            </a:solidFill>
            <a:round/>
            <a:headEnd type="triangle" w="med" len="med"/>
            <a:tailEnd type="triangle" w="med" len="med"/>
          </a:ln>
        </p:spPr>
      </p:cxnSp>
      <p:cxnSp>
        <p:nvCxnSpPr>
          <p:cNvPr id="46088" name="AutoShape 8"/>
          <p:cNvCxnSpPr>
            <a:cxnSpLocks noChangeShapeType="1"/>
            <a:stCxn id="46092" idx="2"/>
            <a:endCxn id="46104" idx="0"/>
          </p:cNvCxnSpPr>
          <p:nvPr/>
        </p:nvCxnSpPr>
        <p:spPr bwMode="auto">
          <a:xfrm>
            <a:off x="2514600" y="4343400"/>
            <a:ext cx="685800" cy="685800"/>
          </a:xfrm>
          <a:prstGeom prst="straightConnector1">
            <a:avLst/>
          </a:prstGeom>
          <a:noFill/>
          <a:ln w="9525">
            <a:solidFill>
              <a:schemeClr val="tx1"/>
            </a:solidFill>
            <a:round/>
            <a:headEnd/>
            <a:tailEnd type="triangle" w="med" len="med"/>
          </a:ln>
        </p:spPr>
      </p:cxnSp>
      <p:sp>
        <p:nvSpPr>
          <p:cNvPr id="46089" name="AutoShape 9"/>
          <p:cNvSpPr>
            <a:spLocks noChangeArrowheads="1"/>
          </p:cNvSpPr>
          <p:nvPr/>
        </p:nvSpPr>
        <p:spPr bwMode="auto">
          <a:xfrm>
            <a:off x="3429000" y="1600200"/>
            <a:ext cx="2590800" cy="457200"/>
          </a:xfrm>
          <a:prstGeom prst="flowChartPredefinedProcess">
            <a:avLst/>
          </a:prstGeom>
          <a:solidFill>
            <a:srgbClr val="FFCC99"/>
          </a:solidFill>
          <a:ln w="9525">
            <a:solidFill>
              <a:schemeClr val="tx1"/>
            </a:solidFill>
            <a:miter lim="800000"/>
            <a:headEnd/>
            <a:tailEnd/>
          </a:ln>
        </p:spPr>
        <p:txBody>
          <a:bodyPr wrap="none" anchor="ctr"/>
          <a:lstStyle/>
          <a:p>
            <a:pPr algn="ctr"/>
            <a:r>
              <a:rPr lang="en-US" sz="2400">
                <a:cs typeface="Arial" charset="0"/>
              </a:rPr>
              <a:t>catalog.xml</a:t>
            </a:r>
          </a:p>
        </p:txBody>
      </p:sp>
      <p:sp>
        <p:nvSpPr>
          <p:cNvPr id="46090" name="Text Box 10"/>
          <p:cNvSpPr txBox="1">
            <a:spLocks noChangeArrowheads="1"/>
          </p:cNvSpPr>
          <p:nvPr/>
        </p:nvSpPr>
        <p:spPr bwMode="auto">
          <a:xfrm>
            <a:off x="2514600" y="6583363"/>
            <a:ext cx="2057400" cy="274637"/>
          </a:xfrm>
          <a:prstGeom prst="rect">
            <a:avLst/>
          </a:prstGeom>
          <a:noFill/>
          <a:ln w="9525">
            <a:noFill/>
            <a:miter lim="800000"/>
            <a:headEnd/>
            <a:tailEnd/>
          </a:ln>
        </p:spPr>
        <p:txBody>
          <a:bodyPr>
            <a:spAutoFit/>
          </a:bodyPr>
          <a:lstStyle/>
          <a:p>
            <a:pPr>
              <a:spcBef>
                <a:spcPct val="50000"/>
              </a:spcBef>
            </a:pPr>
            <a:r>
              <a:rPr lang="en-US" sz="1200" b="1" i="1">
                <a:cs typeface="Arial" charset="0"/>
              </a:rPr>
              <a:t>motherlode.ucar.edu</a:t>
            </a:r>
          </a:p>
        </p:txBody>
      </p:sp>
      <p:sp>
        <p:nvSpPr>
          <p:cNvPr id="46091" name="Text Box 11"/>
          <p:cNvSpPr txBox="1">
            <a:spLocks noChangeArrowheads="1"/>
          </p:cNvSpPr>
          <p:nvPr/>
        </p:nvSpPr>
        <p:spPr bwMode="auto">
          <a:xfrm>
            <a:off x="1295400" y="2438400"/>
            <a:ext cx="2438400" cy="1320800"/>
          </a:xfrm>
          <a:prstGeom prst="rect">
            <a:avLst/>
          </a:prstGeom>
          <a:solidFill>
            <a:srgbClr val="FF99CC"/>
          </a:solidFill>
          <a:ln w="9525">
            <a:solidFill>
              <a:schemeClr val="tx1"/>
            </a:solidFill>
            <a:miter lim="800000"/>
            <a:headEnd/>
            <a:tailEnd/>
          </a:ln>
        </p:spPr>
        <p:txBody>
          <a:bodyPr>
            <a:spAutoFit/>
          </a:bodyPr>
          <a:lstStyle/>
          <a:p>
            <a:pPr>
              <a:spcBef>
                <a:spcPct val="50000"/>
              </a:spcBef>
            </a:pPr>
            <a:r>
              <a:rPr lang="en-US" sz="2000">
                <a:cs typeface="Arial" charset="0"/>
              </a:rPr>
              <a:t>THREDDS Server</a:t>
            </a:r>
          </a:p>
          <a:p>
            <a:pPr>
              <a:spcBef>
                <a:spcPct val="50000"/>
              </a:spcBef>
            </a:pPr>
            <a:endParaRPr lang="en-US" sz="2000">
              <a:cs typeface="Arial" charset="0"/>
            </a:endParaRPr>
          </a:p>
          <a:p>
            <a:pPr>
              <a:spcBef>
                <a:spcPct val="50000"/>
              </a:spcBef>
            </a:pPr>
            <a:endParaRPr lang="en-US" sz="2000">
              <a:cs typeface="Arial" charset="0"/>
            </a:endParaRPr>
          </a:p>
        </p:txBody>
      </p:sp>
      <p:sp>
        <p:nvSpPr>
          <p:cNvPr id="46092" name="AutoShape 12"/>
          <p:cNvSpPr>
            <a:spLocks noChangeArrowheads="1"/>
          </p:cNvSpPr>
          <p:nvPr/>
        </p:nvSpPr>
        <p:spPr bwMode="auto">
          <a:xfrm>
            <a:off x="1295400" y="3505200"/>
            <a:ext cx="2438400" cy="838200"/>
          </a:xfrm>
          <a:prstGeom prst="flowChartPredefinedProcess">
            <a:avLst/>
          </a:prstGeom>
          <a:solidFill>
            <a:srgbClr val="FF99CC"/>
          </a:solidFill>
          <a:ln w="9525">
            <a:solidFill>
              <a:schemeClr val="tx1"/>
            </a:solidFill>
            <a:miter lim="800000"/>
            <a:headEnd/>
            <a:tailEnd/>
          </a:ln>
        </p:spPr>
        <p:txBody>
          <a:bodyPr wrap="none" anchor="ctr"/>
          <a:lstStyle/>
          <a:p>
            <a:pPr algn="ctr"/>
            <a:r>
              <a:rPr lang="en-US" b="1">
                <a:cs typeface="Arial" charset="0"/>
              </a:rPr>
              <a:t>NetCDF-Java</a:t>
            </a:r>
          </a:p>
          <a:p>
            <a:pPr algn="ctr"/>
            <a:r>
              <a:rPr lang="en-US" b="1">
                <a:cs typeface="Arial" charset="0"/>
              </a:rPr>
              <a:t>library</a:t>
            </a:r>
          </a:p>
        </p:txBody>
      </p:sp>
      <p:sp>
        <p:nvSpPr>
          <p:cNvPr id="46093" name="Oval 13"/>
          <p:cNvSpPr>
            <a:spLocks noChangeArrowheads="1"/>
          </p:cNvSpPr>
          <p:nvPr/>
        </p:nvSpPr>
        <p:spPr bwMode="auto">
          <a:xfrm>
            <a:off x="6781800" y="2133600"/>
            <a:ext cx="2667000" cy="990600"/>
          </a:xfrm>
          <a:prstGeom prst="ellipse">
            <a:avLst/>
          </a:prstGeom>
          <a:solidFill>
            <a:srgbClr val="CCFFFF"/>
          </a:solidFill>
          <a:ln w="9525">
            <a:solidFill>
              <a:schemeClr val="tx1"/>
            </a:solidFill>
            <a:round/>
            <a:headEnd/>
            <a:tailEnd/>
          </a:ln>
        </p:spPr>
        <p:txBody>
          <a:bodyPr wrap="none" anchor="ctr"/>
          <a:lstStyle/>
          <a:p>
            <a:pPr algn="ctr"/>
            <a:r>
              <a:rPr lang="en-US">
                <a:cs typeface="Arial" charset="0"/>
              </a:rPr>
              <a:t>Remote Access</a:t>
            </a:r>
          </a:p>
          <a:p>
            <a:pPr algn="ctr"/>
            <a:r>
              <a:rPr lang="en-US">
                <a:cs typeface="Arial" charset="0"/>
              </a:rPr>
              <a:t>Client</a:t>
            </a:r>
          </a:p>
        </p:txBody>
      </p:sp>
      <p:cxnSp>
        <p:nvCxnSpPr>
          <p:cNvPr id="46094" name="AutoShape 14"/>
          <p:cNvCxnSpPr>
            <a:cxnSpLocks noChangeShapeType="1"/>
            <a:stCxn id="46091" idx="0"/>
            <a:endCxn id="46089" idx="2"/>
          </p:cNvCxnSpPr>
          <p:nvPr/>
        </p:nvCxnSpPr>
        <p:spPr bwMode="auto">
          <a:xfrm flipV="1">
            <a:off x="2514600" y="2057400"/>
            <a:ext cx="2209800" cy="381000"/>
          </a:xfrm>
          <a:prstGeom prst="straightConnector1">
            <a:avLst/>
          </a:prstGeom>
          <a:noFill/>
          <a:ln w="9525">
            <a:solidFill>
              <a:schemeClr val="tx1"/>
            </a:solidFill>
            <a:round/>
            <a:headEnd/>
            <a:tailEnd type="triangle" w="med" len="med"/>
          </a:ln>
        </p:spPr>
      </p:cxnSp>
      <p:sp>
        <p:nvSpPr>
          <p:cNvPr id="46095" name="AutoShape 15"/>
          <p:cNvSpPr>
            <a:spLocks noChangeArrowheads="1"/>
          </p:cNvSpPr>
          <p:nvPr/>
        </p:nvSpPr>
        <p:spPr bwMode="auto">
          <a:xfrm>
            <a:off x="2438400" y="6019800"/>
            <a:ext cx="5181600" cy="1066800"/>
          </a:xfrm>
          <a:prstGeom prst="lightningBolt">
            <a:avLst/>
          </a:prstGeom>
          <a:solidFill>
            <a:srgbClr val="FFFF99"/>
          </a:solidFill>
          <a:ln w="9525">
            <a:solidFill>
              <a:schemeClr val="tx1"/>
            </a:solidFill>
            <a:miter lim="800000"/>
            <a:headEnd/>
            <a:tailEnd/>
          </a:ln>
        </p:spPr>
        <p:txBody>
          <a:bodyPr wrap="none" anchor="ctr"/>
          <a:lstStyle/>
          <a:p>
            <a:pPr algn="ctr"/>
            <a:endParaRPr lang="en-US" b="1">
              <a:cs typeface="Arial" charset="0"/>
            </a:endParaRPr>
          </a:p>
        </p:txBody>
      </p:sp>
      <p:sp>
        <p:nvSpPr>
          <p:cNvPr id="46096" name="Text Box 16"/>
          <p:cNvSpPr txBox="1">
            <a:spLocks noChangeArrowheads="1"/>
          </p:cNvSpPr>
          <p:nvPr/>
        </p:nvSpPr>
        <p:spPr bwMode="auto">
          <a:xfrm>
            <a:off x="3962400" y="5715000"/>
            <a:ext cx="1730375" cy="366713"/>
          </a:xfrm>
          <a:prstGeom prst="rect">
            <a:avLst/>
          </a:prstGeom>
          <a:noFill/>
          <a:ln w="9525">
            <a:noFill/>
            <a:miter lim="800000"/>
            <a:headEnd/>
            <a:tailEnd/>
          </a:ln>
        </p:spPr>
        <p:txBody>
          <a:bodyPr>
            <a:spAutoFit/>
          </a:bodyPr>
          <a:lstStyle/>
          <a:p>
            <a:pPr>
              <a:spcBef>
                <a:spcPct val="50000"/>
              </a:spcBef>
            </a:pPr>
            <a:r>
              <a:rPr lang="en-US" b="1">
                <a:cs typeface="Arial" charset="0"/>
              </a:rPr>
              <a:t>IDD Data</a:t>
            </a:r>
          </a:p>
        </p:txBody>
      </p:sp>
      <p:sp>
        <p:nvSpPr>
          <p:cNvPr id="46097" name="Text Box 17"/>
          <p:cNvSpPr txBox="1">
            <a:spLocks noChangeArrowheads="1"/>
          </p:cNvSpPr>
          <p:nvPr/>
        </p:nvSpPr>
        <p:spPr bwMode="auto">
          <a:xfrm>
            <a:off x="3733800" y="2916238"/>
            <a:ext cx="1143000" cy="284162"/>
          </a:xfrm>
          <a:prstGeom prst="rect">
            <a:avLst/>
          </a:prstGeom>
          <a:solidFill>
            <a:srgbClr val="FF99CC"/>
          </a:solidFill>
          <a:ln w="9525">
            <a:solidFill>
              <a:schemeClr val="tx1"/>
            </a:solidFill>
            <a:miter lim="800000"/>
            <a:headEnd/>
            <a:tailEnd/>
          </a:ln>
        </p:spPr>
        <p:txBody>
          <a:bodyPr>
            <a:spAutoFit/>
          </a:bodyPr>
          <a:lstStyle/>
          <a:p>
            <a:pPr>
              <a:spcBef>
                <a:spcPct val="50000"/>
              </a:spcBef>
              <a:buFontTx/>
              <a:buChar char="•"/>
            </a:pPr>
            <a:r>
              <a:rPr lang="en-US" sz="1200" b="1">
                <a:cs typeface="Arial" charset="0"/>
              </a:rPr>
              <a:t>HTTPServer</a:t>
            </a:r>
          </a:p>
        </p:txBody>
      </p:sp>
      <p:sp>
        <p:nvSpPr>
          <p:cNvPr id="46098" name="Text Box 18"/>
          <p:cNvSpPr txBox="1">
            <a:spLocks noChangeArrowheads="1"/>
          </p:cNvSpPr>
          <p:nvPr/>
        </p:nvSpPr>
        <p:spPr bwMode="auto">
          <a:xfrm>
            <a:off x="3733800" y="3200400"/>
            <a:ext cx="1143000" cy="284163"/>
          </a:xfrm>
          <a:prstGeom prst="rect">
            <a:avLst/>
          </a:prstGeom>
          <a:solidFill>
            <a:srgbClr val="FF99CC"/>
          </a:solidFill>
          <a:ln w="9525">
            <a:solidFill>
              <a:schemeClr val="tx1"/>
            </a:solidFill>
            <a:miter lim="800000"/>
            <a:headEnd/>
            <a:tailEnd/>
          </a:ln>
        </p:spPr>
        <p:txBody>
          <a:bodyPr>
            <a:spAutoFit/>
          </a:bodyPr>
          <a:lstStyle/>
          <a:p>
            <a:pPr>
              <a:spcBef>
                <a:spcPct val="50000"/>
              </a:spcBef>
              <a:buFontTx/>
              <a:buChar char="•"/>
            </a:pPr>
            <a:r>
              <a:rPr lang="en-US" sz="1200" b="1">
                <a:cs typeface="Arial" charset="0"/>
              </a:rPr>
              <a:t>WMS</a:t>
            </a:r>
          </a:p>
        </p:txBody>
      </p:sp>
      <p:cxnSp>
        <p:nvCxnSpPr>
          <p:cNvPr id="46099" name="AutoShape 19"/>
          <p:cNvCxnSpPr>
            <a:cxnSpLocks noChangeShapeType="1"/>
            <a:stCxn id="46097" idx="3"/>
            <a:endCxn id="46093" idx="2"/>
          </p:cNvCxnSpPr>
          <p:nvPr/>
        </p:nvCxnSpPr>
        <p:spPr bwMode="auto">
          <a:xfrm flipV="1">
            <a:off x="4876800" y="2628900"/>
            <a:ext cx="1905000" cy="430213"/>
          </a:xfrm>
          <a:prstGeom prst="straightConnector1">
            <a:avLst/>
          </a:prstGeom>
          <a:noFill/>
          <a:ln w="9525">
            <a:solidFill>
              <a:schemeClr val="tx1"/>
            </a:solidFill>
            <a:round/>
            <a:headEnd type="triangle" w="med" len="med"/>
            <a:tailEnd type="triangle" w="med" len="med"/>
          </a:ln>
        </p:spPr>
      </p:cxnSp>
      <p:cxnSp>
        <p:nvCxnSpPr>
          <p:cNvPr id="46100" name="AutoShape 20"/>
          <p:cNvCxnSpPr>
            <a:cxnSpLocks noChangeShapeType="1"/>
            <a:stCxn id="46098" idx="3"/>
            <a:endCxn id="46093" idx="2"/>
          </p:cNvCxnSpPr>
          <p:nvPr/>
        </p:nvCxnSpPr>
        <p:spPr bwMode="auto">
          <a:xfrm flipV="1">
            <a:off x="4876800" y="2628900"/>
            <a:ext cx="1905000" cy="714375"/>
          </a:xfrm>
          <a:prstGeom prst="straightConnector1">
            <a:avLst/>
          </a:prstGeom>
          <a:noFill/>
          <a:ln w="9525">
            <a:solidFill>
              <a:schemeClr val="tx1"/>
            </a:solidFill>
            <a:round/>
            <a:headEnd type="triangle" w="med" len="med"/>
            <a:tailEnd type="triangle" w="med" len="med"/>
          </a:ln>
        </p:spPr>
      </p:cxnSp>
      <p:sp>
        <p:nvSpPr>
          <p:cNvPr id="46101" name="Text Box 21"/>
          <p:cNvSpPr txBox="1">
            <a:spLocks noChangeArrowheads="1"/>
          </p:cNvSpPr>
          <p:nvPr/>
        </p:nvSpPr>
        <p:spPr bwMode="auto">
          <a:xfrm>
            <a:off x="3733800" y="2438400"/>
            <a:ext cx="1143000" cy="284163"/>
          </a:xfrm>
          <a:prstGeom prst="rect">
            <a:avLst/>
          </a:prstGeom>
          <a:solidFill>
            <a:srgbClr val="FF99CC"/>
          </a:solidFill>
          <a:ln w="9525">
            <a:solidFill>
              <a:schemeClr val="tx1"/>
            </a:solidFill>
            <a:miter lim="800000"/>
            <a:headEnd/>
            <a:tailEnd/>
          </a:ln>
        </p:spPr>
        <p:txBody>
          <a:bodyPr>
            <a:spAutoFit/>
          </a:bodyPr>
          <a:lstStyle/>
          <a:p>
            <a:pPr>
              <a:spcBef>
                <a:spcPct val="50000"/>
              </a:spcBef>
              <a:buFontTx/>
              <a:buChar char="•"/>
            </a:pPr>
            <a:r>
              <a:rPr lang="en-US" sz="1200" b="1">
                <a:cs typeface="Arial" charset="0"/>
              </a:rPr>
              <a:t>WCS</a:t>
            </a:r>
          </a:p>
        </p:txBody>
      </p:sp>
      <p:sp>
        <p:nvSpPr>
          <p:cNvPr id="46102" name="Text Box 22"/>
          <p:cNvSpPr txBox="1">
            <a:spLocks noChangeArrowheads="1"/>
          </p:cNvSpPr>
          <p:nvPr/>
        </p:nvSpPr>
        <p:spPr bwMode="auto">
          <a:xfrm>
            <a:off x="3733800" y="2667000"/>
            <a:ext cx="1143000" cy="284163"/>
          </a:xfrm>
          <a:prstGeom prst="rect">
            <a:avLst/>
          </a:prstGeom>
          <a:solidFill>
            <a:srgbClr val="FF99CC"/>
          </a:solidFill>
          <a:ln w="9525">
            <a:solidFill>
              <a:schemeClr val="tx1"/>
            </a:solidFill>
            <a:miter lim="800000"/>
            <a:headEnd/>
            <a:tailEnd/>
          </a:ln>
        </p:spPr>
        <p:txBody>
          <a:bodyPr>
            <a:spAutoFit/>
          </a:bodyPr>
          <a:lstStyle/>
          <a:p>
            <a:pPr>
              <a:spcBef>
                <a:spcPct val="50000"/>
              </a:spcBef>
              <a:buFontTx/>
              <a:buChar char="•"/>
            </a:pPr>
            <a:r>
              <a:rPr lang="en-US" sz="1200" b="1">
                <a:cs typeface="Arial" charset="0"/>
              </a:rPr>
              <a:t>OPeNDAP</a:t>
            </a:r>
          </a:p>
        </p:txBody>
      </p:sp>
      <p:cxnSp>
        <p:nvCxnSpPr>
          <p:cNvPr id="46103" name="AutoShape 23"/>
          <p:cNvCxnSpPr>
            <a:cxnSpLocks noChangeShapeType="1"/>
            <a:stCxn id="46101" idx="3"/>
            <a:endCxn id="46093" idx="2"/>
          </p:cNvCxnSpPr>
          <p:nvPr/>
        </p:nvCxnSpPr>
        <p:spPr bwMode="auto">
          <a:xfrm>
            <a:off x="4876800" y="2581275"/>
            <a:ext cx="1905000" cy="47625"/>
          </a:xfrm>
          <a:prstGeom prst="straightConnector1">
            <a:avLst/>
          </a:prstGeom>
          <a:noFill/>
          <a:ln w="9525">
            <a:solidFill>
              <a:schemeClr val="tx1"/>
            </a:solidFill>
            <a:round/>
            <a:headEnd type="triangle" w="med" len="med"/>
            <a:tailEnd type="triangle" w="med" len="med"/>
          </a:ln>
        </p:spPr>
      </p:cxnSp>
      <p:sp>
        <p:nvSpPr>
          <p:cNvPr id="46104" name="AutoShape 24"/>
          <p:cNvSpPr>
            <a:spLocks noChangeArrowheads="1"/>
          </p:cNvSpPr>
          <p:nvPr/>
        </p:nvSpPr>
        <p:spPr bwMode="auto">
          <a:xfrm>
            <a:off x="1524000" y="5029200"/>
            <a:ext cx="3352800" cy="457200"/>
          </a:xfrm>
          <a:prstGeom prst="flowChartPredefinedProcess">
            <a:avLst/>
          </a:prstGeom>
          <a:solidFill>
            <a:srgbClr val="FFCC99"/>
          </a:solidFill>
          <a:ln w="9525">
            <a:solidFill>
              <a:schemeClr val="tx1"/>
            </a:solidFill>
            <a:miter lim="800000"/>
            <a:headEnd/>
            <a:tailEnd/>
          </a:ln>
        </p:spPr>
        <p:txBody>
          <a:bodyPr wrap="none" anchor="ctr"/>
          <a:lstStyle/>
          <a:p>
            <a:pPr algn="ctr"/>
            <a:r>
              <a:rPr lang="en-US" sz="2400">
                <a:cs typeface="Arial" charset="0"/>
              </a:rPr>
              <a:t>configCatalog.xml</a:t>
            </a:r>
          </a:p>
        </p:txBody>
      </p:sp>
      <p:cxnSp>
        <p:nvCxnSpPr>
          <p:cNvPr id="46105" name="AutoShape 25"/>
          <p:cNvCxnSpPr>
            <a:cxnSpLocks noChangeShapeType="1"/>
            <a:stCxn id="46092" idx="2"/>
            <a:endCxn id="46085" idx="1"/>
          </p:cNvCxnSpPr>
          <p:nvPr/>
        </p:nvCxnSpPr>
        <p:spPr bwMode="auto">
          <a:xfrm flipH="1">
            <a:off x="1600200" y="4343400"/>
            <a:ext cx="914400" cy="1295400"/>
          </a:xfrm>
          <a:prstGeom prst="straightConnector1">
            <a:avLst/>
          </a:prstGeom>
          <a:noFill/>
          <a:ln w="9525">
            <a:solidFill>
              <a:schemeClr val="tx1"/>
            </a:solidFill>
            <a:round/>
            <a:headEnd/>
            <a:tailEnd type="triangle" w="med" len="med"/>
          </a:ln>
        </p:spPr>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idx="4294967295"/>
          </p:nvPr>
        </p:nvSpPr>
        <p:spPr/>
        <p:txBody>
          <a:bodyPr/>
          <a:lstStyle/>
          <a:p>
            <a:pPr eaLnBrk="1" hangingPunct="1"/>
            <a:r>
              <a:rPr lang="en-US" smtClean="0"/>
              <a:t>THREDDS Data Server (TDS)</a:t>
            </a:r>
          </a:p>
        </p:txBody>
      </p:sp>
      <p:sp>
        <p:nvSpPr>
          <p:cNvPr id="47107" name="Rectangle 3"/>
          <p:cNvSpPr>
            <a:spLocks noGrp="1"/>
          </p:cNvSpPr>
          <p:nvPr>
            <p:ph type="body" idx="4294967295"/>
          </p:nvPr>
        </p:nvSpPr>
        <p:spPr/>
        <p:txBody>
          <a:bodyPr>
            <a:normAutofit/>
          </a:bodyPr>
          <a:lstStyle/>
          <a:p>
            <a:pPr eaLnBrk="1" hangingPunct="1"/>
            <a:r>
              <a:rPr lang="en-US" dirty="0" smtClean="0"/>
              <a:t>Web server for scientific data</a:t>
            </a:r>
          </a:p>
          <a:p>
            <a:pPr eaLnBrk="1" hangingPunct="1"/>
            <a:r>
              <a:rPr lang="en-US" dirty="0" smtClean="0"/>
              <a:t>Provides remote data access</a:t>
            </a:r>
          </a:p>
          <a:p>
            <a:pPr lvl="1"/>
            <a:r>
              <a:rPr lang="en-US" dirty="0" smtClean="0"/>
              <a:t>HTTP file transfer</a:t>
            </a:r>
          </a:p>
          <a:p>
            <a:pPr lvl="1" eaLnBrk="1" hangingPunct="1"/>
            <a:r>
              <a:rPr lang="en-US" dirty="0" err="1" smtClean="0"/>
              <a:t>OPeNDAP</a:t>
            </a:r>
            <a:r>
              <a:rPr lang="en-US" dirty="0" smtClean="0"/>
              <a:t> (index space </a:t>
            </a:r>
            <a:r>
              <a:rPr lang="en-US" dirty="0" err="1" smtClean="0"/>
              <a:t>subsetting</a:t>
            </a:r>
            <a:r>
              <a:rPr lang="en-US" dirty="0" smtClean="0"/>
              <a:t>)</a:t>
            </a:r>
          </a:p>
          <a:p>
            <a:pPr lvl="1"/>
            <a:r>
              <a:rPr lang="en-US" dirty="0" smtClean="0"/>
              <a:t>Open Geospatial Consortium (OGC) WMS and WCS (coordinate space </a:t>
            </a:r>
            <a:r>
              <a:rPr lang="en-US" dirty="0" err="1" smtClean="0"/>
              <a:t>subsetting</a:t>
            </a:r>
            <a:r>
              <a:rPr lang="en-US" dirty="0" smtClean="0"/>
              <a:t>)</a:t>
            </a:r>
          </a:p>
          <a:p>
            <a:pPr lvl="1" eaLnBrk="1" hangingPunct="1"/>
            <a:r>
              <a:rPr lang="en-US" dirty="0" smtClean="0"/>
              <a:t>Experimental </a:t>
            </a:r>
            <a:r>
              <a:rPr lang="en-US" dirty="0" smtClean="0"/>
              <a:t>data access </a:t>
            </a:r>
            <a:r>
              <a:rPr lang="en-US" dirty="0" smtClean="0"/>
              <a:t>protocols</a:t>
            </a:r>
          </a:p>
          <a:p>
            <a:pPr lvl="2"/>
            <a:r>
              <a:rPr lang="en-US" dirty="0" err="1" smtClean="0"/>
              <a:t>NetCDF</a:t>
            </a:r>
            <a:r>
              <a:rPr lang="en-US" dirty="0" smtClean="0"/>
              <a:t> Subset Service</a:t>
            </a:r>
          </a:p>
          <a:p>
            <a:pPr lvl="2"/>
            <a:r>
              <a:rPr lang="en-US" dirty="0" err="1" smtClean="0"/>
              <a:t>CdmRemote</a:t>
            </a:r>
            <a:r>
              <a:rPr lang="en-US" dirty="0" smtClean="0"/>
              <a:t> </a:t>
            </a:r>
            <a:endParaRPr lang="en-US"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p:cNvSpPr>
          <p:nvPr>
            <p:ph type="title" idx="4294967295"/>
          </p:nvPr>
        </p:nvSpPr>
        <p:spPr/>
        <p:txBody>
          <a:bodyPr/>
          <a:lstStyle/>
          <a:p>
            <a:pPr eaLnBrk="1" hangingPunct="1"/>
            <a:r>
              <a:rPr lang="en-GB" dirty="0" smtClean="0"/>
              <a:t>OGC Web </a:t>
            </a:r>
            <a:r>
              <a:rPr lang="en-GB" dirty="0" smtClean="0"/>
              <a:t>Map </a:t>
            </a:r>
            <a:r>
              <a:rPr lang="en-GB" dirty="0" smtClean="0"/>
              <a:t>Service</a:t>
            </a:r>
            <a:endParaRPr lang="en-US" dirty="0" smtClean="0"/>
          </a:p>
        </p:txBody>
      </p:sp>
      <p:sp>
        <p:nvSpPr>
          <p:cNvPr id="48131" name="Rectangle 3"/>
          <p:cNvSpPr>
            <a:spLocks noGrp="1"/>
          </p:cNvSpPr>
          <p:nvPr>
            <p:ph type="body" idx="4294967295"/>
          </p:nvPr>
        </p:nvSpPr>
        <p:spPr/>
        <p:txBody>
          <a:bodyPr/>
          <a:lstStyle/>
          <a:p>
            <a:r>
              <a:rPr lang="en-US" dirty="0" smtClean="0">
                <a:cs typeface="Arial" charset="0"/>
              </a:rPr>
              <a:t>WMS 1.3</a:t>
            </a:r>
          </a:p>
          <a:p>
            <a:pPr eaLnBrk="1" hangingPunct="1"/>
            <a:r>
              <a:rPr lang="en-GB" dirty="0" smtClean="0"/>
              <a:t>Jon </a:t>
            </a:r>
            <a:r>
              <a:rPr lang="en-GB" dirty="0" smtClean="0"/>
              <a:t>Blower’s (Reading, UK) </a:t>
            </a:r>
            <a:r>
              <a:rPr lang="en-GB" dirty="0" err="1" smtClean="0"/>
              <a:t>ncWMS</a:t>
            </a:r>
            <a:r>
              <a:rPr lang="en-GB" dirty="0" smtClean="0"/>
              <a:t> integrated with TDS</a:t>
            </a:r>
          </a:p>
          <a:p>
            <a:pPr eaLnBrk="1" hangingPunct="1"/>
            <a:r>
              <a:rPr lang="en-US" dirty="0" smtClean="0">
                <a:cs typeface="Arial" charset="0"/>
              </a:rPr>
              <a:t>Coordinate </a:t>
            </a:r>
            <a:r>
              <a:rPr lang="en-US" dirty="0" smtClean="0">
                <a:cs typeface="Arial" charset="0"/>
              </a:rPr>
              <a:t>Space</a:t>
            </a:r>
            <a:r>
              <a:rPr lang="en-GB" dirty="0" smtClean="0"/>
              <a:t> </a:t>
            </a:r>
            <a:r>
              <a:rPr lang="en-GB" dirty="0" err="1" smtClean="0"/>
              <a:t>subsetting</a:t>
            </a:r>
            <a:endParaRPr lang="en-GB" dirty="0" smtClean="0"/>
          </a:p>
          <a:p>
            <a:pPr eaLnBrk="1" hangingPunct="1"/>
            <a:r>
              <a:rPr lang="en-GB" dirty="0" smtClean="0"/>
              <a:t>Produces JPEG output</a:t>
            </a:r>
          </a:p>
          <a:p>
            <a:pPr eaLnBrk="1" hangingPunct="1"/>
            <a:r>
              <a:rPr lang="en-GB" dirty="0" smtClean="0"/>
              <a:t>Fast generation of images</a:t>
            </a:r>
          </a:p>
          <a:p>
            <a:pPr eaLnBrk="1" hangingPunct="1"/>
            <a:r>
              <a:rPr lang="en-GB" dirty="0" err="1" smtClean="0"/>
              <a:t>Reproject</a:t>
            </a:r>
            <a:r>
              <a:rPr lang="en-GB" dirty="0" smtClean="0"/>
              <a:t> images into large number of coordinate systems (uses </a:t>
            </a:r>
            <a:r>
              <a:rPr lang="en-GB" dirty="0" err="1" smtClean="0"/>
              <a:t>GeoToolkit</a:t>
            </a:r>
            <a:r>
              <a:rPr lang="en-GB" dirty="0" smtClean="0"/>
              <a:t>)</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7" descr="N1"/>
          <p:cNvPicPr>
            <a:picLocks noChangeAspect="1" noChangeArrowheads="1"/>
          </p:cNvPicPr>
          <p:nvPr/>
        </p:nvPicPr>
        <p:blipFill>
          <a:blip r:embed="rId3" cstate="print"/>
          <a:srcRect/>
          <a:stretch>
            <a:fillRect/>
          </a:stretch>
        </p:blipFill>
        <p:spPr bwMode="auto">
          <a:xfrm>
            <a:off x="2854325" y="3124200"/>
            <a:ext cx="5505450" cy="3870325"/>
          </a:xfrm>
          <a:prstGeom prst="rect">
            <a:avLst/>
          </a:prstGeom>
          <a:noFill/>
          <a:ln w="9525">
            <a:noFill/>
            <a:miter lim="800000"/>
            <a:headEnd/>
            <a:tailEnd/>
          </a:ln>
        </p:spPr>
      </p:pic>
      <p:sp>
        <p:nvSpPr>
          <p:cNvPr id="24579" name="Title 1"/>
          <p:cNvSpPr>
            <a:spLocks noGrp="1"/>
          </p:cNvSpPr>
          <p:nvPr>
            <p:ph type="title"/>
          </p:nvPr>
        </p:nvSpPr>
        <p:spPr/>
        <p:txBody>
          <a:bodyPr/>
          <a:lstStyle/>
          <a:p>
            <a:pPr eaLnBrk="1" hangingPunct="1"/>
            <a:r>
              <a:rPr lang="en-US" smtClean="0"/>
              <a:t>NetCDF-3 data model</a:t>
            </a:r>
          </a:p>
        </p:txBody>
      </p:sp>
      <p:sp>
        <p:nvSpPr>
          <p:cNvPr id="24580" name="Content Placeholder 2"/>
          <p:cNvSpPr>
            <a:spLocks noGrp="1"/>
          </p:cNvSpPr>
          <p:nvPr>
            <p:ph idx="1"/>
          </p:nvPr>
        </p:nvSpPr>
        <p:spPr/>
        <p:txBody>
          <a:bodyPr/>
          <a:lstStyle/>
          <a:p>
            <a:pPr eaLnBrk="1" hangingPunct="1"/>
            <a:r>
              <a:rPr lang="en-US" smtClean="0"/>
              <a:t>Multidimensional arrays of primitive values</a:t>
            </a:r>
          </a:p>
          <a:p>
            <a:pPr lvl="1" eaLnBrk="1" hangingPunct="1"/>
            <a:r>
              <a:rPr lang="en-US" smtClean="0"/>
              <a:t>byte, char, short, int, float, double</a:t>
            </a:r>
          </a:p>
          <a:p>
            <a:pPr eaLnBrk="1" hangingPunct="1"/>
            <a:r>
              <a:rPr lang="en-US" smtClean="0"/>
              <a:t>Key/value attributes</a:t>
            </a:r>
          </a:p>
          <a:p>
            <a:pPr eaLnBrk="1" hangingPunct="1"/>
            <a:r>
              <a:rPr lang="en-US" smtClean="0"/>
              <a:t>Shared dimensions</a:t>
            </a:r>
          </a:p>
          <a:p>
            <a:pPr eaLnBrk="1" hangingPunct="1"/>
            <a:r>
              <a:rPr lang="en-US" smtClean="0"/>
              <a:t>Fortran77</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p:cNvSpPr>
          <p:nvPr>
            <p:ph type="title" idx="4294967295"/>
          </p:nvPr>
        </p:nvSpPr>
        <p:spPr/>
        <p:txBody>
          <a:bodyPr/>
          <a:lstStyle/>
          <a:p>
            <a:pPr eaLnBrk="1" hangingPunct="1"/>
            <a:r>
              <a:rPr lang="en-US" dirty="0" smtClean="0"/>
              <a:t>OGC Web </a:t>
            </a:r>
            <a:r>
              <a:rPr lang="en-US" dirty="0" smtClean="0"/>
              <a:t>Coverage Service</a:t>
            </a:r>
          </a:p>
        </p:txBody>
      </p:sp>
      <p:sp>
        <p:nvSpPr>
          <p:cNvPr id="50179" name="Rectangle 3"/>
          <p:cNvSpPr>
            <a:spLocks noGrp="1"/>
          </p:cNvSpPr>
          <p:nvPr>
            <p:ph type="body" idx="4294967295"/>
          </p:nvPr>
        </p:nvSpPr>
        <p:spPr/>
        <p:txBody>
          <a:bodyPr>
            <a:normAutofit lnSpcReduction="10000"/>
          </a:bodyPr>
          <a:lstStyle/>
          <a:p>
            <a:pPr eaLnBrk="1" hangingPunct="1"/>
            <a:r>
              <a:rPr lang="en-US" dirty="0" smtClean="0">
                <a:cs typeface="Arial" charset="0"/>
              </a:rPr>
              <a:t>WCS 1.0</a:t>
            </a:r>
          </a:p>
          <a:p>
            <a:pPr eaLnBrk="1" hangingPunct="1"/>
            <a:r>
              <a:rPr lang="en-US" dirty="0" smtClean="0">
                <a:cs typeface="Arial" charset="0"/>
              </a:rPr>
              <a:t>Coordinate </a:t>
            </a:r>
            <a:r>
              <a:rPr lang="en-US" dirty="0" smtClean="0">
                <a:cs typeface="Arial" charset="0"/>
              </a:rPr>
              <a:t>Space</a:t>
            </a:r>
            <a:r>
              <a:rPr lang="en-GB" dirty="0" smtClean="0"/>
              <a:t> </a:t>
            </a:r>
            <a:r>
              <a:rPr lang="en-GB" dirty="0" err="1" smtClean="0"/>
              <a:t>subsetting</a:t>
            </a:r>
            <a:endParaRPr lang="en-GB" dirty="0" smtClean="0"/>
          </a:p>
          <a:p>
            <a:pPr eaLnBrk="1" hangingPunct="1"/>
            <a:r>
              <a:rPr lang="en-US" dirty="0" smtClean="0"/>
              <a:t>Returns data, not pictures</a:t>
            </a:r>
          </a:p>
          <a:p>
            <a:pPr lvl="1" eaLnBrk="1" hangingPunct="1"/>
            <a:r>
              <a:rPr lang="en-US" dirty="0" err="1" smtClean="0"/>
              <a:t>GeoTIFF</a:t>
            </a:r>
            <a:r>
              <a:rPr lang="en-US" dirty="0" smtClean="0"/>
              <a:t> floating point, grayscale</a:t>
            </a:r>
          </a:p>
          <a:p>
            <a:pPr lvl="1" eaLnBrk="1" hangingPunct="1"/>
            <a:r>
              <a:rPr lang="en-US" dirty="0" err="1" smtClean="0"/>
              <a:t>NetCDF</a:t>
            </a:r>
            <a:r>
              <a:rPr lang="en-US" dirty="0" smtClean="0"/>
              <a:t>-CF</a:t>
            </a:r>
          </a:p>
          <a:p>
            <a:pPr eaLnBrk="1" hangingPunct="1"/>
            <a:r>
              <a:rPr lang="en-US" dirty="0" smtClean="0"/>
              <a:t>No </a:t>
            </a:r>
            <a:r>
              <a:rPr lang="en-US" dirty="0" err="1" smtClean="0"/>
              <a:t>reprojections</a:t>
            </a:r>
            <a:r>
              <a:rPr lang="en-US" dirty="0" smtClean="0"/>
              <a:t>, </a:t>
            </a:r>
            <a:r>
              <a:rPr lang="en-US" dirty="0" err="1" smtClean="0"/>
              <a:t>resamplings</a:t>
            </a:r>
            <a:endParaRPr lang="en-US" dirty="0" smtClean="0"/>
          </a:p>
          <a:p>
            <a:pPr eaLnBrk="1" hangingPunct="1"/>
            <a:r>
              <a:rPr lang="en-US" dirty="0" smtClean="0"/>
              <a:t>Restricted to CDM files that have Grid coordinate system</a:t>
            </a:r>
          </a:p>
          <a:p>
            <a:pPr lvl="1" eaLnBrk="1" hangingPunct="1"/>
            <a:r>
              <a:rPr lang="en-US" dirty="0" smtClean="0"/>
              <a:t>evenly spaced </a:t>
            </a:r>
            <a:r>
              <a:rPr lang="en-US" dirty="0" err="1" smtClean="0"/>
              <a:t>x,y</a:t>
            </a:r>
            <a:endParaRPr lang="en-US" dirty="0" smtClean="0"/>
          </a:p>
          <a:p>
            <a:pPr eaLnBrk="1" hangingPunct="1">
              <a:buFont typeface="Arial" charset="0"/>
              <a:buNone/>
            </a:pPr>
            <a:endParaRPr lang="en-US"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p:cNvSpPr>
          <p:nvPr>
            <p:ph type="title" idx="4294967295"/>
          </p:nvPr>
        </p:nvSpPr>
        <p:spPr/>
        <p:txBody>
          <a:bodyPr/>
          <a:lstStyle/>
          <a:p>
            <a:pPr eaLnBrk="1" hangingPunct="1"/>
            <a:r>
              <a:rPr lang="en-US" sz="4000" smtClean="0"/>
              <a:t>NetCDF Markup Language (NcML)</a:t>
            </a:r>
          </a:p>
        </p:txBody>
      </p:sp>
      <p:sp>
        <p:nvSpPr>
          <p:cNvPr id="51203" name="Rectangle 3"/>
          <p:cNvSpPr>
            <a:spLocks noGrp="1"/>
          </p:cNvSpPr>
          <p:nvPr>
            <p:ph type="body" idx="4294967295"/>
          </p:nvPr>
        </p:nvSpPr>
        <p:spPr/>
        <p:txBody>
          <a:bodyPr/>
          <a:lstStyle/>
          <a:p>
            <a:pPr eaLnBrk="1" hangingPunct="1"/>
            <a:r>
              <a:rPr lang="en-US" dirty="0" smtClean="0"/>
              <a:t>Modify </a:t>
            </a:r>
            <a:r>
              <a:rPr lang="en-US" dirty="0" smtClean="0"/>
              <a:t>(“fix”) existing datasets without rewriting them</a:t>
            </a:r>
          </a:p>
          <a:p>
            <a:pPr eaLnBrk="1" hangingPunct="1"/>
            <a:r>
              <a:rPr lang="en-US" dirty="0" smtClean="0"/>
              <a:t>Often its possible to add missing coordinate information that allows </a:t>
            </a:r>
            <a:r>
              <a:rPr lang="en-US" dirty="0" err="1" smtClean="0"/>
              <a:t>georeferencing</a:t>
            </a:r>
            <a:r>
              <a:rPr lang="en-US" dirty="0" smtClean="0"/>
              <a:t> by standard tools</a:t>
            </a:r>
            <a:endParaRPr lang="en-US" dirty="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NetCDF</a:t>
            </a:r>
            <a:r>
              <a:rPr lang="en-US" dirty="0" smtClean="0"/>
              <a:t>-Java Summary</a:t>
            </a:r>
            <a:endParaRPr lang="en-US" dirty="0"/>
          </a:p>
        </p:txBody>
      </p:sp>
      <p:sp>
        <p:nvSpPr>
          <p:cNvPr id="3" name="Content Placeholder 2"/>
          <p:cNvSpPr>
            <a:spLocks noGrp="1"/>
          </p:cNvSpPr>
          <p:nvPr>
            <p:ph idx="1"/>
          </p:nvPr>
        </p:nvSpPr>
        <p:spPr/>
        <p:txBody>
          <a:bodyPr/>
          <a:lstStyle/>
          <a:p>
            <a:r>
              <a:rPr lang="en-US" dirty="0" err="1" smtClean="0"/>
              <a:t>NetCDF</a:t>
            </a:r>
            <a:r>
              <a:rPr lang="en-US" dirty="0" smtClean="0"/>
              <a:t>-Java Library is widely used, because:</a:t>
            </a:r>
          </a:p>
          <a:p>
            <a:pPr lvl="1"/>
            <a:r>
              <a:rPr lang="en-US" dirty="0" smtClean="0"/>
              <a:t>Handles multiple file formats, single API</a:t>
            </a:r>
          </a:p>
          <a:p>
            <a:pPr lvl="1"/>
            <a:r>
              <a:rPr lang="en-US" dirty="0" smtClean="0"/>
              <a:t>Grungy details of Coordinate System encodings</a:t>
            </a:r>
          </a:p>
          <a:p>
            <a:pPr lvl="2"/>
            <a:r>
              <a:rPr lang="en-US" dirty="0" smtClean="0"/>
              <a:t>So many standards to choose from!</a:t>
            </a:r>
          </a:p>
          <a:p>
            <a:pPr lvl="1"/>
            <a:r>
              <a:rPr lang="en-US" dirty="0" err="1" smtClean="0"/>
              <a:t>NcML</a:t>
            </a:r>
            <a:r>
              <a:rPr lang="en-US" dirty="0" smtClean="0"/>
              <a:t> allows dataset modification without rewrite</a:t>
            </a:r>
          </a:p>
          <a:p>
            <a:pPr lvl="1"/>
            <a:r>
              <a:rPr lang="en-US" dirty="0" err="1" smtClean="0"/>
              <a:t>NcML</a:t>
            </a:r>
            <a:r>
              <a:rPr lang="en-US" dirty="0" smtClean="0"/>
              <a:t> aggregation for virtual datasets</a:t>
            </a:r>
          </a:p>
          <a:p>
            <a:pPr lvl="1"/>
            <a:r>
              <a:rPr lang="en-US" dirty="0" smtClean="0"/>
              <a:t>Remote access is built in</a:t>
            </a:r>
          </a:p>
          <a:p>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Issues</a:t>
            </a:r>
            <a:endParaRPr lang="en-US" dirty="0"/>
          </a:p>
        </p:txBody>
      </p:sp>
      <p:sp>
        <p:nvSpPr>
          <p:cNvPr id="3" name="Content Placeholder 2"/>
          <p:cNvSpPr>
            <a:spLocks noGrp="1"/>
          </p:cNvSpPr>
          <p:nvPr>
            <p:ph idx="1"/>
          </p:nvPr>
        </p:nvSpPr>
        <p:spPr/>
        <p:txBody>
          <a:bodyPr>
            <a:normAutofit/>
          </a:bodyPr>
          <a:lstStyle/>
          <a:p>
            <a:r>
              <a:rPr lang="en-US" dirty="0" smtClean="0"/>
              <a:t>HDF5 != netCDF-4</a:t>
            </a:r>
          </a:p>
          <a:p>
            <a:pPr lvl="1"/>
            <a:r>
              <a:rPr lang="en-US" dirty="0" smtClean="0"/>
              <a:t>Should it</a:t>
            </a:r>
            <a:r>
              <a:rPr lang="en-US" dirty="0" smtClean="0"/>
              <a:t>?</a:t>
            </a:r>
          </a:p>
          <a:p>
            <a:r>
              <a:rPr lang="en-US" dirty="0" err="1" smtClean="0"/>
              <a:t>OPeNDAP</a:t>
            </a:r>
            <a:r>
              <a:rPr lang="en-US" dirty="0" smtClean="0"/>
              <a:t> hasn’t delivered DAP4</a:t>
            </a:r>
          </a:p>
          <a:p>
            <a:pPr lvl="1"/>
            <a:r>
              <a:rPr lang="en-US" dirty="0" smtClean="0"/>
              <a:t>Can’t transport NetCDF-4 </a:t>
            </a:r>
            <a:r>
              <a:rPr lang="en-US" dirty="0" err="1" smtClean="0"/>
              <a:t>extendd</a:t>
            </a:r>
            <a:r>
              <a:rPr lang="en-US" dirty="0" smtClean="0"/>
              <a:t> data model</a:t>
            </a:r>
            <a:endParaRPr lang="en-US" dirty="0" smtClean="0"/>
          </a:p>
          <a:p>
            <a:r>
              <a:rPr lang="en-US" dirty="0" smtClean="0"/>
              <a:t>Build libraries on top of data access libraries</a:t>
            </a:r>
          </a:p>
          <a:p>
            <a:pPr lvl="1"/>
            <a:r>
              <a:rPr lang="en-US" dirty="0" smtClean="0"/>
              <a:t>Coordinate systems: standardize?</a:t>
            </a:r>
          </a:p>
          <a:p>
            <a:pPr lvl="1"/>
            <a:r>
              <a:rPr lang="en-US" dirty="0" smtClean="0"/>
              <a:t>Feature Types : Grids, Swaths, Radial, Discrete Sampling, Unstructured Grids, </a:t>
            </a:r>
            <a:r>
              <a:rPr lang="en-US" dirty="0" err="1" smtClean="0"/>
              <a:t>Polylines</a:t>
            </a:r>
            <a:endParaRPr lang="en-US"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get this functionality into </a:t>
            </a:r>
            <a:br>
              <a:rPr lang="en-US" dirty="0" smtClean="0"/>
            </a:br>
            <a:r>
              <a:rPr lang="en-US" dirty="0" err="1" smtClean="0"/>
              <a:t>netCDF</a:t>
            </a:r>
            <a:r>
              <a:rPr lang="en-US" dirty="0" smtClean="0"/>
              <a:t> C library? </a:t>
            </a:r>
            <a:endParaRPr lang="en-US" dirty="0"/>
          </a:p>
        </p:txBody>
      </p:sp>
      <p:sp>
        <p:nvSpPr>
          <p:cNvPr id="3" name="Content Placeholder 2"/>
          <p:cNvSpPr>
            <a:spLocks noGrp="1"/>
          </p:cNvSpPr>
          <p:nvPr>
            <p:ph idx="1"/>
          </p:nvPr>
        </p:nvSpPr>
        <p:spPr/>
        <p:txBody>
          <a:bodyPr/>
          <a:lstStyle/>
          <a:p>
            <a:r>
              <a:rPr lang="en-US" dirty="0" smtClean="0"/>
              <a:t>Java has to run in its own process, cant be linked into C</a:t>
            </a:r>
          </a:p>
          <a:p>
            <a:r>
              <a:rPr lang="en-US" dirty="0" err="1" smtClean="0"/>
              <a:t>Reimplement</a:t>
            </a:r>
            <a:r>
              <a:rPr lang="en-US" dirty="0" smtClean="0"/>
              <a:t> CDM functionality in C library</a:t>
            </a:r>
          </a:p>
          <a:p>
            <a:pPr lvl="1"/>
            <a:r>
              <a:rPr lang="en-US" dirty="0" smtClean="0"/>
              <a:t>200K+ LOC</a:t>
            </a:r>
          </a:p>
          <a:p>
            <a:pPr lvl="1"/>
            <a:r>
              <a:rPr lang="en-US" dirty="0" smtClean="0"/>
              <a:t>OO, </a:t>
            </a:r>
            <a:r>
              <a:rPr lang="en-US" dirty="0" err="1" smtClean="0"/>
              <a:t>inheritence</a:t>
            </a:r>
            <a:endParaRPr lang="en-US" dirty="0" smtClean="0"/>
          </a:p>
          <a:p>
            <a:pPr lvl="1"/>
            <a:r>
              <a:rPr lang="en-US" dirty="0" smtClean="0"/>
              <a:t>OTOH, avoid blind alleys, 3</a:t>
            </a:r>
            <a:r>
              <a:rPr lang="en-US" baseline="30000" dirty="0" smtClean="0"/>
              <a:t>rd</a:t>
            </a:r>
            <a:r>
              <a:rPr lang="en-US" dirty="0" smtClean="0"/>
              <a:t> party libraries</a:t>
            </a:r>
          </a:p>
          <a:p>
            <a:r>
              <a:rPr lang="en-US" dirty="0" smtClean="0"/>
              <a:t>Leave Java in its own process, communicate across processes </a:t>
            </a:r>
          </a:p>
          <a:p>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val 13"/>
          <p:cNvSpPr>
            <a:spLocks noChangeArrowheads="1"/>
          </p:cNvSpPr>
          <p:nvPr/>
        </p:nvSpPr>
        <p:spPr bwMode="auto">
          <a:xfrm>
            <a:off x="7010400" y="1600200"/>
            <a:ext cx="1600200" cy="914400"/>
          </a:xfrm>
          <a:prstGeom prst="ellipse">
            <a:avLst/>
          </a:prstGeom>
          <a:solidFill>
            <a:srgbClr val="CCFFFF"/>
          </a:solidFill>
          <a:ln w="9525">
            <a:solidFill>
              <a:schemeClr val="tx1"/>
            </a:solidFill>
            <a:round/>
            <a:headEnd/>
            <a:tailEnd/>
          </a:ln>
        </p:spPr>
        <p:txBody>
          <a:bodyPr wrap="none" anchor="ctr"/>
          <a:lstStyle/>
          <a:p>
            <a:pPr algn="ctr"/>
            <a:r>
              <a:rPr lang="en-US" dirty="0" smtClean="0">
                <a:cs typeface="Arial" charset="0"/>
              </a:rPr>
              <a:t>Local </a:t>
            </a:r>
            <a:endParaRPr lang="en-US" dirty="0">
              <a:cs typeface="Arial" charset="0"/>
            </a:endParaRPr>
          </a:p>
          <a:p>
            <a:pPr algn="ctr"/>
            <a:r>
              <a:rPr lang="en-US" dirty="0">
                <a:cs typeface="Arial" charset="0"/>
              </a:rPr>
              <a:t>Client</a:t>
            </a:r>
          </a:p>
        </p:txBody>
      </p:sp>
      <p:sp>
        <p:nvSpPr>
          <p:cNvPr id="46083" name="Rectangle 3"/>
          <p:cNvSpPr>
            <a:spLocks noChangeArrowheads="1"/>
          </p:cNvSpPr>
          <p:nvPr/>
        </p:nvSpPr>
        <p:spPr bwMode="auto">
          <a:xfrm>
            <a:off x="304800" y="1143000"/>
            <a:ext cx="8229600" cy="4953000"/>
          </a:xfrm>
          <a:prstGeom prst="rect">
            <a:avLst/>
          </a:prstGeom>
          <a:noFill/>
          <a:ln w="9525">
            <a:solidFill>
              <a:schemeClr val="tx1"/>
            </a:solidFill>
            <a:miter lim="800000"/>
            <a:headEnd/>
            <a:tailEnd/>
          </a:ln>
        </p:spPr>
        <p:txBody>
          <a:bodyPr wrap="none" anchor="ctr"/>
          <a:lstStyle/>
          <a:p>
            <a:endParaRPr lang="en-US"/>
          </a:p>
        </p:txBody>
      </p:sp>
      <p:sp>
        <p:nvSpPr>
          <p:cNvPr id="46084" name="Rectangle 4"/>
          <p:cNvSpPr>
            <a:spLocks noGrp="1"/>
          </p:cNvSpPr>
          <p:nvPr>
            <p:ph type="title" idx="4294967295"/>
          </p:nvPr>
        </p:nvSpPr>
        <p:spPr>
          <a:xfrm>
            <a:off x="457200" y="152400"/>
            <a:ext cx="8229600" cy="1143000"/>
          </a:xfrm>
        </p:spPr>
        <p:txBody>
          <a:bodyPr/>
          <a:lstStyle/>
          <a:p>
            <a:pPr eaLnBrk="1" hangingPunct="1"/>
            <a:r>
              <a:rPr lang="en-US" sz="4000" dirty="0" err="1" smtClean="0"/>
              <a:t>CdmRemote</a:t>
            </a:r>
            <a:r>
              <a:rPr lang="en-US" sz="4000" dirty="0" smtClean="0"/>
              <a:t> Server</a:t>
            </a:r>
          </a:p>
        </p:txBody>
      </p:sp>
      <p:sp>
        <p:nvSpPr>
          <p:cNvPr id="46085" name="AutoShape 5"/>
          <p:cNvSpPr>
            <a:spLocks noChangeArrowheads="1"/>
          </p:cNvSpPr>
          <p:nvPr/>
        </p:nvSpPr>
        <p:spPr bwMode="auto">
          <a:xfrm>
            <a:off x="5410200" y="4953000"/>
            <a:ext cx="1828800" cy="1066800"/>
          </a:xfrm>
          <a:prstGeom prst="flowChartMagneticDisk">
            <a:avLst/>
          </a:prstGeom>
          <a:solidFill>
            <a:schemeClr val="accent1"/>
          </a:solidFill>
          <a:ln w="9525">
            <a:solidFill>
              <a:schemeClr val="tx1"/>
            </a:solidFill>
            <a:round/>
            <a:headEnd/>
            <a:tailEnd/>
          </a:ln>
        </p:spPr>
        <p:txBody>
          <a:bodyPr wrap="none" anchor="ctr"/>
          <a:lstStyle/>
          <a:p>
            <a:pPr algn="ctr"/>
            <a:r>
              <a:rPr lang="en-US" dirty="0" smtClean="0">
                <a:cs typeface="Arial" charset="0"/>
              </a:rPr>
              <a:t>Local File</a:t>
            </a:r>
          </a:p>
          <a:p>
            <a:pPr algn="ctr"/>
            <a:r>
              <a:rPr lang="en-US" dirty="0" smtClean="0">
                <a:cs typeface="Arial" charset="0"/>
              </a:rPr>
              <a:t>System</a:t>
            </a:r>
            <a:endParaRPr lang="en-US" dirty="0">
              <a:cs typeface="Arial" charset="0"/>
            </a:endParaRPr>
          </a:p>
        </p:txBody>
      </p:sp>
      <p:sp>
        <p:nvSpPr>
          <p:cNvPr id="46093" name="Oval 13"/>
          <p:cNvSpPr>
            <a:spLocks noChangeArrowheads="1"/>
          </p:cNvSpPr>
          <p:nvPr/>
        </p:nvSpPr>
        <p:spPr bwMode="auto">
          <a:xfrm>
            <a:off x="6019800" y="2514600"/>
            <a:ext cx="1600200" cy="914400"/>
          </a:xfrm>
          <a:prstGeom prst="ellipse">
            <a:avLst/>
          </a:prstGeom>
          <a:solidFill>
            <a:srgbClr val="CCFFFF"/>
          </a:solidFill>
          <a:ln w="9525">
            <a:solidFill>
              <a:schemeClr val="tx1"/>
            </a:solidFill>
            <a:round/>
            <a:headEnd/>
            <a:tailEnd/>
          </a:ln>
        </p:spPr>
        <p:txBody>
          <a:bodyPr wrap="none" anchor="ctr"/>
          <a:lstStyle/>
          <a:p>
            <a:pPr algn="ctr"/>
            <a:r>
              <a:rPr lang="en-US" dirty="0" smtClean="0">
                <a:cs typeface="Arial" charset="0"/>
              </a:rPr>
              <a:t>Local </a:t>
            </a:r>
            <a:endParaRPr lang="en-US" dirty="0">
              <a:cs typeface="Arial" charset="0"/>
            </a:endParaRPr>
          </a:p>
          <a:p>
            <a:pPr algn="ctr"/>
            <a:r>
              <a:rPr lang="en-US" dirty="0">
                <a:cs typeface="Arial" charset="0"/>
              </a:rPr>
              <a:t>Client</a:t>
            </a:r>
          </a:p>
        </p:txBody>
      </p:sp>
      <p:grpSp>
        <p:nvGrpSpPr>
          <p:cNvPr id="55" name="Group 54"/>
          <p:cNvGrpSpPr/>
          <p:nvPr/>
        </p:nvGrpSpPr>
        <p:grpSpPr>
          <a:xfrm>
            <a:off x="685800" y="1676400"/>
            <a:ext cx="3657600" cy="3352799"/>
            <a:chOff x="762000" y="1676400"/>
            <a:chExt cx="3581400" cy="2362199"/>
          </a:xfrm>
        </p:grpSpPr>
        <p:sp>
          <p:nvSpPr>
            <p:cNvPr id="46082" name="Text Box 2"/>
            <p:cNvSpPr txBox="1">
              <a:spLocks noChangeArrowheads="1"/>
            </p:cNvSpPr>
            <p:nvPr/>
          </p:nvSpPr>
          <p:spPr bwMode="auto">
            <a:xfrm>
              <a:off x="762000" y="1676400"/>
              <a:ext cx="3581400" cy="2362199"/>
            </a:xfrm>
            <a:prstGeom prst="rect">
              <a:avLst/>
            </a:prstGeom>
            <a:solidFill>
              <a:srgbClr val="CC99FF"/>
            </a:solidFill>
            <a:ln w="9525">
              <a:solidFill>
                <a:schemeClr val="tx1"/>
              </a:solidFill>
              <a:miter lim="800000"/>
              <a:headEnd/>
              <a:tailEnd/>
            </a:ln>
          </p:spPr>
          <p:txBody>
            <a:bodyPr wrap="square">
              <a:noAutofit/>
            </a:bodyPr>
            <a:lstStyle/>
            <a:p>
              <a:pPr>
                <a:spcBef>
                  <a:spcPct val="50000"/>
                </a:spcBef>
              </a:pPr>
              <a:r>
                <a:rPr lang="en-US" dirty="0" err="1" smtClean="0">
                  <a:cs typeface="Arial" charset="0"/>
                </a:rPr>
                <a:t>CdmRemote</a:t>
              </a:r>
              <a:endParaRPr lang="en-US" dirty="0">
                <a:cs typeface="Arial" charset="0"/>
              </a:endParaRPr>
            </a:p>
            <a:p>
              <a:pPr>
                <a:spcBef>
                  <a:spcPct val="50000"/>
                </a:spcBef>
              </a:pPr>
              <a:endParaRPr lang="en-US" dirty="0">
                <a:cs typeface="Arial" charset="0"/>
              </a:endParaRPr>
            </a:p>
            <a:p>
              <a:pPr>
                <a:spcBef>
                  <a:spcPct val="50000"/>
                </a:spcBef>
              </a:pPr>
              <a:endParaRPr lang="en-US" dirty="0">
                <a:cs typeface="Arial" charset="0"/>
              </a:endParaRPr>
            </a:p>
            <a:p>
              <a:pPr>
                <a:spcBef>
                  <a:spcPct val="50000"/>
                </a:spcBef>
              </a:pPr>
              <a:endParaRPr lang="en-US" dirty="0">
                <a:cs typeface="Arial" charset="0"/>
              </a:endParaRPr>
            </a:p>
            <a:p>
              <a:pPr>
                <a:spcBef>
                  <a:spcPct val="50000"/>
                </a:spcBef>
              </a:pPr>
              <a:endParaRPr lang="en-US" dirty="0">
                <a:cs typeface="Arial" charset="0"/>
              </a:endParaRPr>
            </a:p>
            <a:p>
              <a:pPr>
                <a:spcBef>
                  <a:spcPct val="50000"/>
                </a:spcBef>
              </a:pPr>
              <a:endParaRPr lang="en-US" dirty="0">
                <a:cs typeface="Arial" charset="0"/>
              </a:endParaRPr>
            </a:p>
            <a:p>
              <a:pPr>
                <a:spcBef>
                  <a:spcPct val="50000"/>
                </a:spcBef>
              </a:pPr>
              <a:endParaRPr lang="en-US" dirty="0">
                <a:cs typeface="Arial" charset="0"/>
              </a:endParaRPr>
            </a:p>
            <a:p>
              <a:pPr>
                <a:spcBef>
                  <a:spcPct val="50000"/>
                </a:spcBef>
              </a:pPr>
              <a:endParaRPr lang="en-US" dirty="0">
                <a:cs typeface="Arial" charset="0"/>
              </a:endParaRPr>
            </a:p>
            <a:p>
              <a:pPr>
                <a:spcBef>
                  <a:spcPct val="50000"/>
                </a:spcBef>
              </a:pPr>
              <a:endParaRPr lang="en-US" dirty="0">
                <a:cs typeface="Arial" charset="0"/>
              </a:endParaRPr>
            </a:p>
          </p:txBody>
        </p:sp>
        <p:sp>
          <p:nvSpPr>
            <p:cNvPr id="46092" name="AutoShape 12"/>
            <p:cNvSpPr>
              <a:spLocks noChangeArrowheads="1"/>
            </p:cNvSpPr>
            <p:nvPr/>
          </p:nvSpPr>
          <p:spPr bwMode="auto">
            <a:xfrm>
              <a:off x="1433513" y="2589068"/>
              <a:ext cx="2438400" cy="1127414"/>
            </a:xfrm>
            <a:prstGeom prst="flowChartPredefinedProcess">
              <a:avLst/>
            </a:prstGeom>
            <a:solidFill>
              <a:srgbClr val="FF99CC"/>
            </a:solidFill>
            <a:ln w="9525">
              <a:solidFill>
                <a:schemeClr val="tx1"/>
              </a:solidFill>
              <a:miter lim="800000"/>
              <a:headEnd/>
              <a:tailEnd/>
            </a:ln>
          </p:spPr>
          <p:txBody>
            <a:bodyPr wrap="none" anchor="ctr"/>
            <a:lstStyle/>
            <a:p>
              <a:pPr algn="ctr"/>
              <a:r>
                <a:rPr lang="en-US" b="1" dirty="0" err="1">
                  <a:cs typeface="Arial" charset="0"/>
                </a:rPr>
                <a:t>NetCDF</a:t>
              </a:r>
              <a:r>
                <a:rPr lang="en-US" b="1" dirty="0">
                  <a:cs typeface="Arial" charset="0"/>
                </a:rPr>
                <a:t>-Java</a:t>
              </a:r>
            </a:p>
            <a:p>
              <a:pPr algn="ctr"/>
              <a:r>
                <a:rPr lang="en-US" b="1" dirty="0" smtClean="0">
                  <a:cs typeface="Arial" charset="0"/>
                </a:rPr>
                <a:t>Library</a:t>
              </a:r>
            </a:p>
            <a:p>
              <a:pPr algn="ctr"/>
              <a:endParaRPr lang="en-US" b="1" dirty="0" smtClean="0">
                <a:cs typeface="Arial" charset="0"/>
              </a:endParaRPr>
            </a:p>
            <a:p>
              <a:pPr algn="ctr"/>
              <a:endParaRPr lang="en-US" b="1" dirty="0">
                <a:cs typeface="Arial" charset="0"/>
              </a:endParaRPr>
            </a:p>
          </p:txBody>
        </p:sp>
        <p:sp>
          <p:nvSpPr>
            <p:cNvPr id="46098" name="Text Box 18"/>
            <p:cNvSpPr txBox="1">
              <a:spLocks noChangeArrowheads="1"/>
            </p:cNvSpPr>
            <p:nvPr/>
          </p:nvSpPr>
          <p:spPr bwMode="auto">
            <a:xfrm>
              <a:off x="3149600" y="2052204"/>
              <a:ext cx="1143000" cy="553998"/>
            </a:xfrm>
            <a:prstGeom prst="rect">
              <a:avLst/>
            </a:prstGeom>
            <a:solidFill>
              <a:srgbClr val="FF99CC"/>
            </a:solidFill>
            <a:ln w="9525">
              <a:solidFill>
                <a:schemeClr val="tx1"/>
              </a:solidFill>
              <a:miter lim="800000"/>
              <a:headEnd/>
              <a:tailEnd/>
            </a:ln>
          </p:spPr>
          <p:txBody>
            <a:bodyPr>
              <a:spAutoFit/>
            </a:bodyPr>
            <a:lstStyle/>
            <a:p>
              <a:pPr>
                <a:spcBef>
                  <a:spcPct val="50000"/>
                </a:spcBef>
              </a:pPr>
              <a:r>
                <a:rPr lang="en-US" sz="1200" b="1" dirty="0" err="1" smtClean="0">
                  <a:cs typeface="Arial" charset="0"/>
                </a:rPr>
                <a:t>Cdmremote</a:t>
              </a:r>
              <a:endParaRPr lang="en-US" sz="1200" b="1" dirty="0">
                <a:cs typeface="Arial" charset="0"/>
              </a:endParaRPr>
            </a:p>
            <a:p>
              <a:pPr>
                <a:spcBef>
                  <a:spcPct val="50000"/>
                </a:spcBef>
              </a:pPr>
              <a:r>
                <a:rPr lang="en-US" sz="1200" b="1" dirty="0" smtClean="0">
                  <a:cs typeface="Arial" charset="0"/>
                </a:rPr>
                <a:t>protocol</a:t>
              </a:r>
              <a:endParaRPr lang="en-US" sz="1200" b="1" dirty="0">
                <a:cs typeface="Arial" charset="0"/>
              </a:endParaRPr>
            </a:p>
          </p:txBody>
        </p:sp>
      </p:grpSp>
      <p:cxnSp>
        <p:nvCxnSpPr>
          <p:cNvPr id="46099" name="AutoShape 19"/>
          <p:cNvCxnSpPr>
            <a:cxnSpLocks noChangeShapeType="1"/>
            <a:stCxn id="46098" idx="3"/>
            <a:endCxn id="46093" idx="2"/>
          </p:cNvCxnSpPr>
          <p:nvPr/>
        </p:nvCxnSpPr>
        <p:spPr bwMode="auto">
          <a:xfrm>
            <a:off x="4291519" y="2602960"/>
            <a:ext cx="1728281" cy="368840"/>
          </a:xfrm>
          <a:prstGeom prst="straightConnector1">
            <a:avLst/>
          </a:prstGeom>
          <a:noFill/>
          <a:ln w="9525">
            <a:solidFill>
              <a:schemeClr val="tx1"/>
            </a:solidFill>
            <a:round/>
            <a:headEnd type="triangle" w="med" len="med"/>
            <a:tailEnd type="triangle" w="med" len="med"/>
          </a:ln>
        </p:spPr>
      </p:cxnSp>
      <p:cxnSp>
        <p:nvCxnSpPr>
          <p:cNvPr id="46100" name="AutoShape 20"/>
          <p:cNvCxnSpPr>
            <a:cxnSpLocks noChangeShapeType="1"/>
            <a:stCxn id="46085" idx="1"/>
            <a:endCxn id="46093" idx="4"/>
          </p:cNvCxnSpPr>
          <p:nvPr/>
        </p:nvCxnSpPr>
        <p:spPr bwMode="auto">
          <a:xfrm rot="5400000" flipH="1" flipV="1">
            <a:off x="5810250" y="3943350"/>
            <a:ext cx="1524000" cy="495300"/>
          </a:xfrm>
          <a:prstGeom prst="straightConnector1">
            <a:avLst/>
          </a:prstGeom>
          <a:noFill/>
          <a:ln w="9525">
            <a:solidFill>
              <a:schemeClr val="tx1"/>
            </a:solidFill>
            <a:round/>
            <a:headEnd type="triangle" w="med" len="med"/>
            <a:tailEnd type="triangle" w="med" len="med"/>
          </a:ln>
        </p:spPr>
      </p:cxnSp>
      <p:cxnSp>
        <p:nvCxnSpPr>
          <p:cNvPr id="46105" name="AutoShape 25"/>
          <p:cNvCxnSpPr>
            <a:cxnSpLocks noChangeShapeType="1"/>
            <a:stCxn id="46092" idx="2"/>
            <a:endCxn id="46085" idx="2"/>
          </p:cNvCxnSpPr>
          <p:nvPr/>
        </p:nvCxnSpPr>
        <p:spPr bwMode="auto">
          <a:xfrm rot="16200000" flipH="1">
            <a:off x="3556270" y="3632470"/>
            <a:ext cx="914400" cy="2793459"/>
          </a:xfrm>
          <a:prstGeom prst="straightConnector1">
            <a:avLst/>
          </a:prstGeom>
          <a:noFill/>
          <a:ln w="9525">
            <a:solidFill>
              <a:schemeClr val="tx1"/>
            </a:solidFill>
            <a:round/>
            <a:headEnd/>
            <a:tailEnd type="triangle" w="med" len="med"/>
          </a:ln>
        </p:spPr>
      </p:cxnSp>
      <p:cxnSp>
        <p:nvCxnSpPr>
          <p:cNvPr id="38" name="AutoShape 19"/>
          <p:cNvCxnSpPr>
            <a:cxnSpLocks noChangeShapeType="1"/>
            <a:stCxn id="46098" idx="3"/>
            <a:endCxn id="35" idx="2"/>
          </p:cNvCxnSpPr>
          <p:nvPr/>
        </p:nvCxnSpPr>
        <p:spPr bwMode="auto">
          <a:xfrm flipV="1">
            <a:off x="4291519" y="2057400"/>
            <a:ext cx="2718881" cy="545560"/>
          </a:xfrm>
          <a:prstGeom prst="straightConnector1">
            <a:avLst/>
          </a:prstGeom>
          <a:noFill/>
          <a:ln w="9525">
            <a:solidFill>
              <a:schemeClr val="tx1"/>
            </a:solidFill>
            <a:round/>
            <a:headEnd type="triangle" w="med" len="med"/>
            <a:tailEnd type="triangle" w="med" len="med"/>
          </a:ln>
        </p:spPr>
      </p:cxnSp>
      <p:cxnSp>
        <p:nvCxnSpPr>
          <p:cNvPr id="42" name="AutoShape 20"/>
          <p:cNvCxnSpPr>
            <a:cxnSpLocks noChangeShapeType="1"/>
            <a:stCxn id="46085" idx="1"/>
            <a:endCxn id="35" idx="4"/>
          </p:cNvCxnSpPr>
          <p:nvPr/>
        </p:nvCxnSpPr>
        <p:spPr bwMode="auto">
          <a:xfrm rot="5400000" flipH="1" flipV="1">
            <a:off x="5848350" y="2990850"/>
            <a:ext cx="2438400" cy="1485900"/>
          </a:xfrm>
          <a:prstGeom prst="straightConnector1">
            <a:avLst/>
          </a:prstGeom>
          <a:noFill/>
          <a:ln w="9525">
            <a:solidFill>
              <a:schemeClr val="tx1"/>
            </a:solidFill>
            <a:round/>
            <a:headEnd type="triangle" w="med" len="med"/>
            <a:tailEnd type="triangle" w="med" len="med"/>
          </a:ln>
        </p:spPr>
      </p:cxnSp>
      <p:sp>
        <p:nvSpPr>
          <p:cNvPr id="51" name="TextBox 50"/>
          <p:cNvSpPr txBox="1"/>
          <p:nvPr/>
        </p:nvSpPr>
        <p:spPr>
          <a:xfrm>
            <a:off x="5562600" y="1828800"/>
            <a:ext cx="838200" cy="307777"/>
          </a:xfrm>
          <a:prstGeom prst="rect">
            <a:avLst/>
          </a:prstGeom>
          <a:noFill/>
        </p:spPr>
        <p:txBody>
          <a:bodyPr wrap="square" rtlCol="0">
            <a:spAutoFit/>
          </a:bodyPr>
          <a:lstStyle/>
          <a:p>
            <a:r>
              <a:rPr lang="en-US" sz="1400" dirty="0" smtClean="0"/>
              <a:t>socket</a:t>
            </a:r>
            <a:endParaRPr lang="en-US" sz="1400" dirty="0"/>
          </a:p>
        </p:txBody>
      </p:sp>
      <p:grpSp>
        <p:nvGrpSpPr>
          <p:cNvPr id="39" name="Group 38"/>
          <p:cNvGrpSpPr/>
          <p:nvPr/>
        </p:nvGrpSpPr>
        <p:grpSpPr>
          <a:xfrm>
            <a:off x="1371600" y="3810000"/>
            <a:ext cx="2444750" cy="1176010"/>
            <a:chOff x="1295400" y="4724400"/>
            <a:chExt cx="2444750" cy="1176010"/>
          </a:xfrm>
        </p:grpSpPr>
        <p:grpSp>
          <p:nvGrpSpPr>
            <p:cNvPr id="18" name="Group 17"/>
            <p:cNvGrpSpPr>
              <a:grpSpLocks/>
            </p:cNvGrpSpPr>
            <p:nvPr/>
          </p:nvGrpSpPr>
          <p:grpSpPr bwMode="auto">
            <a:xfrm>
              <a:off x="1828800" y="4724400"/>
              <a:ext cx="1371600" cy="304800"/>
              <a:chOff x="912" y="960"/>
              <a:chExt cx="3456" cy="15985"/>
            </a:xfrm>
          </p:grpSpPr>
          <p:sp>
            <p:nvSpPr>
              <p:cNvPr id="23" name="Text Box 3"/>
              <p:cNvSpPr txBox="1">
                <a:spLocks noChangeArrowheads="1"/>
              </p:cNvSpPr>
              <p:nvPr/>
            </p:nvSpPr>
            <p:spPr bwMode="auto">
              <a:xfrm>
                <a:off x="912" y="960"/>
                <a:ext cx="3456" cy="15985"/>
              </a:xfrm>
              <a:prstGeom prst="rect">
                <a:avLst/>
              </a:prstGeom>
              <a:solidFill>
                <a:srgbClr val="FFFF99"/>
              </a:solidFill>
              <a:ln w="9525">
                <a:solidFill>
                  <a:schemeClr val="tx1"/>
                </a:solidFill>
                <a:miter lim="800000"/>
                <a:headEnd/>
                <a:tailEnd/>
              </a:ln>
              <a:effectLst/>
            </p:spPr>
            <p:txBody>
              <a:bodyPr>
                <a:spAutoFit/>
              </a:bodyPr>
              <a:lstStyle/>
              <a:p>
                <a:pPr algn="ctr">
                  <a:spcBef>
                    <a:spcPct val="50000"/>
                  </a:spcBef>
                </a:pPr>
                <a:r>
                  <a:rPr lang="en-US" sz="1200" b="1" dirty="0"/>
                  <a:t>Scientific </a:t>
                </a:r>
                <a:r>
                  <a:rPr lang="en-US" sz="1200" b="1" dirty="0" smtClean="0"/>
                  <a:t>Features</a:t>
                </a:r>
                <a:endParaRPr lang="en-US" sz="1200" b="1" dirty="0"/>
              </a:p>
              <a:p>
                <a:pPr algn="ctr">
                  <a:spcBef>
                    <a:spcPct val="50000"/>
                  </a:spcBef>
                </a:pPr>
                <a:endParaRPr lang="en-US" sz="2000" b="1" dirty="0"/>
              </a:p>
              <a:p>
                <a:pPr algn="ctr">
                  <a:spcBef>
                    <a:spcPct val="50000"/>
                  </a:spcBef>
                </a:pPr>
                <a:endParaRPr lang="en-US" dirty="0"/>
              </a:p>
              <a:p>
                <a:pPr algn="ctr">
                  <a:spcBef>
                    <a:spcPct val="50000"/>
                  </a:spcBef>
                </a:pPr>
                <a:endParaRPr lang="en-US" dirty="0"/>
              </a:p>
            </p:txBody>
          </p:sp>
          <p:sp>
            <p:nvSpPr>
              <p:cNvPr id="24" name="Text Box 4"/>
              <p:cNvSpPr txBox="1">
                <a:spLocks noChangeArrowheads="1"/>
              </p:cNvSpPr>
              <p:nvPr/>
            </p:nvSpPr>
            <p:spPr bwMode="auto">
              <a:xfrm>
                <a:off x="2294" y="2415"/>
                <a:ext cx="453" cy="441"/>
              </a:xfrm>
              <a:prstGeom prst="rect">
                <a:avLst/>
              </a:prstGeom>
              <a:noFill/>
              <a:ln w="9525">
                <a:solidFill>
                  <a:schemeClr val="tx1"/>
                </a:solidFill>
                <a:miter lim="800000"/>
                <a:headEnd/>
                <a:tailEnd/>
              </a:ln>
              <a:effectLst/>
            </p:spPr>
            <p:txBody>
              <a:bodyPr>
                <a:spAutoFit/>
              </a:bodyPr>
              <a:lstStyle/>
              <a:p>
                <a:pPr>
                  <a:spcBef>
                    <a:spcPct val="50000"/>
                  </a:spcBef>
                </a:pPr>
                <a:endParaRPr lang="en-US" dirty="0"/>
              </a:p>
            </p:txBody>
          </p:sp>
          <p:sp>
            <p:nvSpPr>
              <p:cNvPr id="25" name="Text Box 5"/>
              <p:cNvSpPr txBox="1">
                <a:spLocks noChangeArrowheads="1"/>
              </p:cNvSpPr>
              <p:nvPr/>
            </p:nvSpPr>
            <p:spPr bwMode="auto">
              <a:xfrm>
                <a:off x="1104" y="1248"/>
                <a:ext cx="606" cy="441"/>
              </a:xfrm>
              <a:prstGeom prst="rect">
                <a:avLst/>
              </a:prstGeom>
              <a:noFill/>
              <a:ln w="9525">
                <a:solidFill>
                  <a:schemeClr val="tx1"/>
                </a:solidFill>
                <a:miter lim="800000"/>
                <a:headEnd/>
                <a:tailEnd/>
              </a:ln>
              <a:effectLst/>
            </p:spPr>
            <p:txBody>
              <a:bodyPr>
                <a:spAutoFit/>
              </a:bodyPr>
              <a:lstStyle/>
              <a:p>
                <a:pPr>
                  <a:spcBef>
                    <a:spcPct val="50000"/>
                  </a:spcBef>
                </a:pPr>
                <a:endParaRPr lang="en-US" dirty="0"/>
              </a:p>
            </p:txBody>
          </p:sp>
          <p:sp>
            <p:nvSpPr>
              <p:cNvPr id="26" name="Text Box 6"/>
              <p:cNvSpPr txBox="1">
                <a:spLocks noChangeArrowheads="1"/>
              </p:cNvSpPr>
              <p:nvPr/>
            </p:nvSpPr>
            <p:spPr bwMode="auto">
              <a:xfrm>
                <a:off x="1603" y="2124"/>
                <a:ext cx="576" cy="441"/>
              </a:xfrm>
              <a:prstGeom prst="rect">
                <a:avLst/>
              </a:prstGeom>
              <a:noFill/>
              <a:ln w="9525">
                <a:solidFill>
                  <a:schemeClr val="tx1"/>
                </a:solidFill>
                <a:miter lim="800000"/>
                <a:headEnd/>
                <a:tailEnd/>
              </a:ln>
              <a:effectLst/>
            </p:spPr>
            <p:txBody>
              <a:bodyPr>
                <a:spAutoFit/>
              </a:bodyPr>
              <a:lstStyle/>
              <a:p>
                <a:pPr>
                  <a:spcBef>
                    <a:spcPct val="50000"/>
                  </a:spcBef>
                </a:pPr>
                <a:endParaRPr lang="en-US" dirty="0"/>
              </a:p>
            </p:txBody>
          </p:sp>
          <p:sp>
            <p:nvSpPr>
              <p:cNvPr id="30" name="Text Box 10"/>
              <p:cNvSpPr txBox="1">
                <a:spLocks noChangeArrowheads="1"/>
              </p:cNvSpPr>
              <p:nvPr/>
            </p:nvSpPr>
            <p:spPr bwMode="auto">
              <a:xfrm>
                <a:off x="3446" y="2124"/>
                <a:ext cx="606" cy="441"/>
              </a:xfrm>
              <a:prstGeom prst="rect">
                <a:avLst/>
              </a:prstGeom>
              <a:noFill/>
              <a:ln w="9525">
                <a:solidFill>
                  <a:schemeClr val="tx1"/>
                </a:solidFill>
                <a:miter lim="800000"/>
                <a:headEnd/>
                <a:tailEnd/>
              </a:ln>
              <a:effectLst/>
            </p:spPr>
            <p:txBody>
              <a:bodyPr>
                <a:spAutoFit/>
              </a:bodyPr>
              <a:lstStyle/>
              <a:p>
                <a:pPr>
                  <a:spcBef>
                    <a:spcPct val="50000"/>
                  </a:spcBef>
                </a:pPr>
                <a:endParaRPr lang="en-US" dirty="0"/>
              </a:p>
            </p:txBody>
          </p:sp>
        </p:grpSp>
        <p:sp>
          <p:nvSpPr>
            <p:cNvPr id="19" name="Text Box 11"/>
            <p:cNvSpPr txBox="1">
              <a:spLocks noChangeArrowheads="1"/>
            </p:cNvSpPr>
            <p:nvPr/>
          </p:nvSpPr>
          <p:spPr bwMode="auto">
            <a:xfrm>
              <a:off x="1524000" y="5181600"/>
              <a:ext cx="1930400" cy="276999"/>
            </a:xfrm>
            <a:prstGeom prst="rect">
              <a:avLst/>
            </a:prstGeom>
            <a:solidFill>
              <a:srgbClr val="FFFF99"/>
            </a:solidFill>
            <a:ln w="9525">
              <a:solidFill>
                <a:schemeClr val="tx1"/>
              </a:solidFill>
              <a:miter lim="800000"/>
              <a:headEnd/>
              <a:tailEnd/>
            </a:ln>
            <a:effectLst/>
          </p:spPr>
          <p:txBody>
            <a:bodyPr wrap="square">
              <a:spAutoFit/>
            </a:bodyPr>
            <a:lstStyle/>
            <a:p>
              <a:pPr algn="ctr">
                <a:spcBef>
                  <a:spcPct val="50000"/>
                </a:spcBef>
              </a:pPr>
              <a:r>
                <a:rPr lang="en-US" sz="1200" b="1" dirty="0" smtClean="0"/>
                <a:t>Coordinate Systems</a:t>
              </a:r>
              <a:endParaRPr lang="en-US" sz="1200" b="1" dirty="0"/>
            </a:p>
          </p:txBody>
        </p:sp>
        <p:sp>
          <p:nvSpPr>
            <p:cNvPr id="20" name="Text Box 13"/>
            <p:cNvSpPr txBox="1">
              <a:spLocks noChangeArrowheads="1"/>
            </p:cNvSpPr>
            <p:nvPr/>
          </p:nvSpPr>
          <p:spPr bwMode="auto">
            <a:xfrm>
              <a:off x="1295400" y="5638800"/>
              <a:ext cx="2444750" cy="261610"/>
            </a:xfrm>
            <a:prstGeom prst="rect">
              <a:avLst/>
            </a:prstGeom>
            <a:solidFill>
              <a:srgbClr val="FFFF99"/>
            </a:solidFill>
            <a:ln w="9525">
              <a:solidFill>
                <a:schemeClr val="tx1"/>
              </a:solidFill>
              <a:miter lim="800000"/>
              <a:headEnd/>
              <a:tailEnd/>
            </a:ln>
            <a:effectLst/>
          </p:spPr>
          <p:txBody>
            <a:bodyPr wrap="square">
              <a:spAutoFit/>
            </a:bodyPr>
            <a:lstStyle/>
            <a:p>
              <a:pPr algn="ctr">
                <a:spcBef>
                  <a:spcPct val="50000"/>
                </a:spcBef>
              </a:pPr>
              <a:r>
                <a:rPr lang="en-US" sz="1100" b="1" dirty="0"/>
                <a:t>Data </a:t>
              </a:r>
              <a:r>
                <a:rPr lang="en-US" sz="1100" b="1" dirty="0" smtClean="0"/>
                <a:t>Access  </a:t>
              </a:r>
              <a:endParaRPr lang="en-US" sz="1100" b="1" dirty="0"/>
            </a:p>
          </p:txBody>
        </p:sp>
        <p:cxnSp>
          <p:nvCxnSpPr>
            <p:cNvPr id="21" name="AutoShape 14"/>
            <p:cNvCxnSpPr>
              <a:cxnSpLocks noChangeShapeType="1"/>
              <a:stCxn id="23" idx="2"/>
              <a:endCxn id="19" idx="0"/>
            </p:cNvCxnSpPr>
            <p:nvPr/>
          </p:nvCxnSpPr>
          <p:spPr bwMode="auto">
            <a:xfrm rot="5400000">
              <a:off x="2425700" y="5092700"/>
              <a:ext cx="152400" cy="25400"/>
            </a:xfrm>
            <a:prstGeom prst="straightConnector1">
              <a:avLst/>
            </a:prstGeom>
            <a:noFill/>
            <a:ln w="9525">
              <a:solidFill>
                <a:schemeClr val="tx1"/>
              </a:solidFill>
              <a:round/>
              <a:headEnd/>
              <a:tailEnd type="triangle" w="med" len="med"/>
            </a:ln>
            <a:effectLst/>
          </p:spPr>
        </p:cxnSp>
        <p:cxnSp>
          <p:nvCxnSpPr>
            <p:cNvPr id="22" name="AutoShape 15"/>
            <p:cNvCxnSpPr>
              <a:cxnSpLocks noChangeShapeType="1"/>
              <a:stCxn id="19" idx="2"/>
              <a:endCxn id="20" idx="0"/>
            </p:cNvCxnSpPr>
            <p:nvPr/>
          </p:nvCxnSpPr>
          <p:spPr bwMode="auto">
            <a:xfrm rot="16200000" flipH="1">
              <a:off x="2413387" y="5534411"/>
              <a:ext cx="180201" cy="28575"/>
            </a:xfrm>
            <a:prstGeom prst="straightConnector1">
              <a:avLst/>
            </a:prstGeom>
            <a:noFill/>
            <a:ln w="9525">
              <a:solidFill>
                <a:schemeClr val="tx1"/>
              </a:solidFill>
              <a:round/>
              <a:headEnd/>
              <a:tailEnd type="triangle" w="med" len="med"/>
            </a:ln>
            <a:effectLst/>
          </p:spPr>
        </p:cxn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Possibility: </a:t>
            </a:r>
            <a:r>
              <a:rPr lang="en-US" dirty="0" err="1" smtClean="0"/>
              <a:t>CdmRemote</a:t>
            </a:r>
            <a:endParaRPr lang="en-US" dirty="0"/>
          </a:p>
        </p:txBody>
      </p:sp>
      <p:sp>
        <p:nvSpPr>
          <p:cNvPr id="3" name="Content Placeholder 2"/>
          <p:cNvSpPr>
            <a:spLocks noGrp="1"/>
          </p:cNvSpPr>
          <p:nvPr>
            <p:ph idx="1"/>
          </p:nvPr>
        </p:nvSpPr>
        <p:spPr/>
        <p:txBody>
          <a:bodyPr>
            <a:normAutofit/>
          </a:bodyPr>
          <a:lstStyle/>
          <a:p>
            <a:r>
              <a:rPr lang="en-US" sz="2000" dirty="0" smtClean="0"/>
              <a:t>Lightweight server for CDM datasets</a:t>
            </a:r>
          </a:p>
          <a:p>
            <a:pPr lvl="1"/>
            <a:r>
              <a:rPr lang="en-US" sz="2000" dirty="0" smtClean="0"/>
              <a:t>Zero configuration</a:t>
            </a:r>
          </a:p>
          <a:p>
            <a:pPr lvl="1"/>
            <a:r>
              <a:rPr lang="en-US" sz="2000" dirty="0" smtClean="0"/>
              <a:t>Local </a:t>
            </a:r>
            <a:r>
              <a:rPr lang="en-US" sz="2000" dirty="0" err="1" smtClean="0"/>
              <a:t>filesystem</a:t>
            </a:r>
            <a:endParaRPr lang="en-US" sz="2000" dirty="0" smtClean="0"/>
          </a:p>
          <a:p>
            <a:pPr lvl="1"/>
            <a:r>
              <a:rPr lang="en-US" sz="2000" dirty="0" smtClean="0"/>
              <a:t>Cache expensive objects</a:t>
            </a:r>
          </a:p>
          <a:p>
            <a:r>
              <a:rPr lang="en-US" sz="2000" dirty="0" smtClean="0"/>
              <a:t>Uses </a:t>
            </a:r>
            <a:r>
              <a:rPr lang="en-US" sz="2000" dirty="0" err="1" smtClean="0"/>
              <a:t>ncstream</a:t>
            </a:r>
            <a:r>
              <a:rPr lang="en-US" sz="2000" dirty="0" smtClean="0"/>
              <a:t> for on-the-wire protocol, probably over HTTP</a:t>
            </a:r>
          </a:p>
          <a:p>
            <a:r>
              <a:rPr lang="en-US" sz="2000" dirty="0" smtClean="0"/>
              <a:t>Java and C clients</a:t>
            </a:r>
          </a:p>
          <a:p>
            <a:pPr lvl="1"/>
            <a:r>
              <a:rPr lang="en-US" sz="2000" dirty="0" smtClean="0"/>
              <a:t>Allow non-Java applications access to CDM stack</a:t>
            </a:r>
          </a:p>
          <a:p>
            <a:pPr lvl="1"/>
            <a:r>
              <a:rPr lang="en-US" sz="2000" dirty="0" smtClean="0"/>
              <a:t>Coordinate space queries</a:t>
            </a:r>
          </a:p>
          <a:p>
            <a:pPr lvl="1"/>
            <a:r>
              <a:rPr lang="en-US" sz="2000" dirty="0" smtClean="0"/>
              <a:t>Virtual datasets</a:t>
            </a:r>
          </a:p>
          <a:p>
            <a:pPr lvl="1"/>
            <a:r>
              <a:rPr lang="en-US" sz="2000" dirty="0" smtClean="0"/>
              <a:t>Feature Types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Possibility: </a:t>
            </a:r>
            <a:r>
              <a:rPr lang="en-US" dirty="0" err="1" smtClean="0"/>
              <a:t>ncstream</a:t>
            </a:r>
            <a:endParaRPr lang="en-US" dirty="0"/>
          </a:p>
        </p:txBody>
      </p:sp>
      <p:sp>
        <p:nvSpPr>
          <p:cNvPr id="3" name="Content Placeholder 2"/>
          <p:cNvSpPr>
            <a:spLocks noGrp="1"/>
          </p:cNvSpPr>
          <p:nvPr>
            <p:ph idx="1"/>
          </p:nvPr>
        </p:nvSpPr>
        <p:spPr/>
        <p:txBody>
          <a:bodyPr/>
          <a:lstStyle/>
          <a:p>
            <a:r>
              <a:rPr lang="en-US" dirty="0" smtClean="0"/>
              <a:t>Write-optimized </a:t>
            </a:r>
            <a:r>
              <a:rPr lang="en-US" dirty="0"/>
              <a:t>encoding of CDM </a:t>
            </a:r>
            <a:r>
              <a:rPr lang="en-US" dirty="0" smtClean="0"/>
              <a:t>datasets</a:t>
            </a:r>
          </a:p>
          <a:p>
            <a:pPr lvl="1"/>
            <a:r>
              <a:rPr lang="en-US" dirty="0"/>
              <a:t>a</a:t>
            </a:r>
            <a:r>
              <a:rPr lang="en-US" dirty="0" smtClean="0"/>
              <a:t>ppend only</a:t>
            </a:r>
          </a:p>
          <a:p>
            <a:r>
              <a:rPr lang="en-US" dirty="0" smtClean="0"/>
              <a:t>S</a:t>
            </a:r>
            <a:r>
              <a:rPr lang="en-US" dirty="0" smtClean="0"/>
              <a:t>treaming </a:t>
            </a:r>
            <a:r>
              <a:rPr lang="en-US" dirty="0" smtClean="0"/>
              <a:t>data across network</a:t>
            </a:r>
          </a:p>
          <a:p>
            <a:r>
              <a:rPr lang="en-US" dirty="0" smtClean="0"/>
              <a:t>Binary encoding </a:t>
            </a:r>
            <a:r>
              <a:rPr lang="en-US" dirty="0"/>
              <a:t>using </a:t>
            </a:r>
            <a:r>
              <a:rPr lang="en-US" dirty="0" smtClean="0"/>
              <a:t>Google's</a:t>
            </a:r>
            <a:r>
              <a:rPr lang="en-US" dirty="0"/>
              <a:t> </a:t>
            </a:r>
            <a:r>
              <a:rPr lang="en-US" dirty="0" err="1">
                <a:hlinkClick r:id="rId2"/>
              </a:rPr>
              <a:t>Protobuf</a:t>
            </a:r>
            <a:r>
              <a:rPr lang="en-US" dirty="0"/>
              <a:t> </a:t>
            </a:r>
            <a:endParaRPr lang="en-US" dirty="0" smtClean="0"/>
          </a:p>
          <a:p>
            <a:pPr lvl="1"/>
            <a:r>
              <a:rPr lang="en-US" dirty="0" smtClean="0"/>
              <a:t>Efficient, extensible</a:t>
            </a:r>
          </a:p>
          <a:p>
            <a:r>
              <a:rPr lang="en-US" dirty="0" err="1" smtClean="0"/>
              <a:t>Ncstream</a:t>
            </a:r>
            <a:r>
              <a:rPr lang="en-US" dirty="0" smtClean="0"/>
              <a:t> </a:t>
            </a:r>
            <a:r>
              <a:rPr lang="en-US" dirty="0" smtClean="0">
                <a:sym typeface="Wingdings" pitchFamily="2" charset="2"/>
              </a:rPr>
              <a:t>&lt;--&gt; NetCDF4</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We should build higher level abstractions on top of existing data access libraries</a:t>
            </a:r>
          </a:p>
          <a:p>
            <a:r>
              <a:rPr lang="en-US" dirty="0" smtClean="0"/>
              <a:t>Standardize semantic conventions for coordinate systems, discovery metadata, etc.</a:t>
            </a:r>
          </a:p>
          <a:p>
            <a:r>
              <a:rPr lang="en-US" dirty="0" smtClean="0"/>
              <a:t>Deal with very large collections of scientific data files</a:t>
            </a:r>
          </a:p>
          <a:p>
            <a:r>
              <a:rPr lang="en-US" dirty="0" smtClean="0"/>
              <a:t>Keep pushing common tasks into libraries, let scientists do science</a:t>
            </a:r>
          </a:p>
          <a:p>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2.jpg"/>
          <p:cNvPicPr>
            <a:picLocks noGrp="1" noChangeAspect="1"/>
          </p:cNvPicPr>
          <p:nvPr>
            <p:ph idx="1"/>
          </p:nvPr>
        </p:nvPicPr>
        <p:blipFill>
          <a:blip r:embed="rId2" cstate="print">
            <a:lum bright="20000" contrast="10000"/>
          </a:blip>
          <a:srcRect/>
          <a:stretch>
            <a:fillRect/>
          </a:stretch>
        </p:blipFill>
        <p:spPr>
          <a:xfrm>
            <a:off x="0" y="0"/>
            <a:ext cx="9144000" cy="7160964"/>
          </a:xfrm>
        </p:spPr>
      </p:pic>
      <p:sp>
        <p:nvSpPr>
          <p:cNvPr id="2" name="Title 1"/>
          <p:cNvSpPr>
            <a:spLocks noGrp="1"/>
          </p:cNvSpPr>
          <p:nvPr>
            <p:ph type="title"/>
          </p:nvPr>
        </p:nvSpPr>
        <p:spPr>
          <a:xfrm>
            <a:off x="457200" y="274638"/>
            <a:ext cx="8229600" cy="792162"/>
          </a:xfrm>
        </p:spPr>
        <p:txBody>
          <a:bodyPr/>
          <a:lstStyle/>
          <a:p>
            <a:r>
              <a:rPr lang="en-US" dirty="0" smtClean="0">
                <a:solidFill>
                  <a:schemeClr val="accent6">
                    <a:lumMod val="75000"/>
                  </a:schemeClr>
                </a:solidFill>
              </a:rPr>
              <a:t>Thank You</a:t>
            </a:r>
            <a:endParaRPr lang="en-US" dirty="0">
              <a:solidFill>
                <a:schemeClr val="accent6">
                  <a:lumMod val="75000"/>
                </a:scheme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normAutofit fontScale="90000"/>
          </a:bodyPr>
          <a:lstStyle/>
          <a:p>
            <a:pPr eaLnBrk="1" hangingPunct="1"/>
            <a:r>
              <a:rPr lang="en-US" dirty="0" smtClean="0"/>
              <a:t>NetCDF-4 Data Model</a:t>
            </a:r>
            <a:br>
              <a:rPr lang="en-US" dirty="0" smtClean="0"/>
            </a:br>
            <a:r>
              <a:rPr lang="en-US" dirty="0" smtClean="0"/>
              <a:t>based on HDF5</a:t>
            </a:r>
          </a:p>
        </p:txBody>
      </p:sp>
      <p:pic>
        <p:nvPicPr>
          <p:cNvPr id="25603" name="Picture 2"/>
          <p:cNvPicPr>
            <a:picLocks noChangeAspect="1" noChangeArrowheads="1"/>
          </p:cNvPicPr>
          <p:nvPr/>
        </p:nvPicPr>
        <p:blipFill>
          <a:blip r:embed="rId3" cstate="print"/>
          <a:srcRect/>
          <a:stretch>
            <a:fillRect/>
          </a:stretch>
        </p:blipFill>
        <p:spPr bwMode="auto">
          <a:xfrm>
            <a:off x="838200" y="1371600"/>
            <a:ext cx="720090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304800" y="1447800"/>
            <a:ext cx="7010400" cy="5181600"/>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 name="Group 20"/>
          <p:cNvGrpSpPr>
            <a:grpSpLocks/>
          </p:cNvGrpSpPr>
          <p:nvPr/>
        </p:nvGrpSpPr>
        <p:grpSpPr bwMode="auto">
          <a:xfrm>
            <a:off x="1447800" y="1600200"/>
            <a:ext cx="5486400" cy="4572000"/>
            <a:chOff x="4343400" y="1828800"/>
            <a:chExt cx="5486400" cy="4572000"/>
          </a:xfrm>
        </p:grpSpPr>
        <p:sp>
          <p:nvSpPr>
            <p:cNvPr id="4" name="Oval 3"/>
            <p:cNvSpPr/>
            <p:nvPr/>
          </p:nvSpPr>
          <p:spPr>
            <a:xfrm>
              <a:off x="4343400" y="1828800"/>
              <a:ext cx="5486400" cy="4572000"/>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002060"/>
                </a:solidFill>
              </a:endParaRPr>
            </a:p>
          </p:txBody>
        </p:sp>
        <p:sp>
          <p:nvSpPr>
            <p:cNvPr id="26642" name="TextBox 9"/>
            <p:cNvSpPr txBox="1">
              <a:spLocks noChangeArrowheads="1"/>
            </p:cNvSpPr>
            <p:nvPr/>
          </p:nvSpPr>
          <p:spPr bwMode="auto">
            <a:xfrm>
              <a:off x="5257800" y="5334000"/>
              <a:ext cx="1973554" cy="369332"/>
            </a:xfrm>
            <a:prstGeom prst="rect">
              <a:avLst/>
            </a:prstGeom>
            <a:noFill/>
            <a:ln w="9525">
              <a:noFill/>
              <a:miter lim="800000"/>
              <a:headEnd/>
              <a:tailEnd/>
            </a:ln>
          </p:spPr>
          <p:txBody>
            <a:bodyPr wrap="none">
              <a:spAutoFit/>
            </a:bodyPr>
            <a:lstStyle/>
            <a:p>
              <a:r>
                <a:rPr lang="en-US">
                  <a:latin typeface="Calibri" pitchFamily="34" charset="0"/>
                </a:rPr>
                <a:t>NetCDF (extended)</a:t>
              </a:r>
            </a:p>
          </p:txBody>
        </p:sp>
      </p:grpSp>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err="1" smtClean="0"/>
              <a:t>NetCDF</a:t>
            </a:r>
            <a:r>
              <a:rPr lang="en-US" dirty="0" smtClean="0"/>
              <a:t>, HDF5, </a:t>
            </a:r>
            <a:r>
              <a:rPr lang="en-US" dirty="0" err="1" smtClean="0"/>
              <a:t>OPeNDAP</a:t>
            </a:r>
            <a:r>
              <a:rPr lang="en-US" dirty="0" smtClean="0"/>
              <a:t> </a:t>
            </a:r>
            <a:br>
              <a:rPr lang="en-US" dirty="0" smtClean="0"/>
            </a:br>
            <a:r>
              <a:rPr lang="en-US" dirty="0" smtClean="0"/>
              <a:t>Data Models</a:t>
            </a:r>
          </a:p>
        </p:txBody>
      </p:sp>
      <p:sp>
        <p:nvSpPr>
          <p:cNvPr id="5" name="Oval 4"/>
          <p:cNvSpPr/>
          <p:nvPr/>
        </p:nvSpPr>
        <p:spPr>
          <a:xfrm>
            <a:off x="2743200" y="1905000"/>
            <a:ext cx="4038600" cy="3276600"/>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7" name="Group 18"/>
          <p:cNvGrpSpPr>
            <a:grpSpLocks/>
          </p:cNvGrpSpPr>
          <p:nvPr/>
        </p:nvGrpSpPr>
        <p:grpSpPr bwMode="auto">
          <a:xfrm>
            <a:off x="3962400" y="2133600"/>
            <a:ext cx="2514600" cy="1981200"/>
            <a:chOff x="3962400" y="2133600"/>
            <a:chExt cx="2514600" cy="1981200"/>
          </a:xfrm>
        </p:grpSpPr>
        <p:sp>
          <p:nvSpPr>
            <p:cNvPr id="6" name="Oval 5"/>
            <p:cNvSpPr/>
            <p:nvPr/>
          </p:nvSpPr>
          <p:spPr>
            <a:xfrm>
              <a:off x="3962400" y="2133600"/>
              <a:ext cx="2514600" cy="198120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640" name="TextBox 6"/>
            <p:cNvSpPr txBox="1">
              <a:spLocks noChangeArrowheads="1"/>
            </p:cNvSpPr>
            <p:nvPr/>
          </p:nvSpPr>
          <p:spPr bwMode="auto">
            <a:xfrm>
              <a:off x="4191000" y="3124200"/>
              <a:ext cx="1682255" cy="369332"/>
            </a:xfrm>
            <a:prstGeom prst="rect">
              <a:avLst/>
            </a:prstGeom>
            <a:noFill/>
            <a:ln w="9525">
              <a:noFill/>
              <a:miter lim="800000"/>
              <a:headEnd/>
              <a:tailEnd/>
            </a:ln>
          </p:spPr>
          <p:txBody>
            <a:bodyPr wrap="none">
              <a:spAutoFit/>
            </a:bodyPr>
            <a:lstStyle/>
            <a:p>
              <a:r>
                <a:rPr lang="en-US">
                  <a:latin typeface="Calibri" pitchFamily="34" charset="0"/>
                </a:rPr>
                <a:t>NetCDF (classic)</a:t>
              </a:r>
            </a:p>
          </p:txBody>
        </p:sp>
      </p:grpSp>
      <p:sp>
        <p:nvSpPr>
          <p:cNvPr id="26631" name="TextBox 8"/>
          <p:cNvSpPr txBox="1">
            <a:spLocks noChangeArrowheads="1"/>
          </p:cNvSpPr>
          <p:nvPr/>
        </p:nvSpPr>
        <p:spPr bwMode="auto">
          <a:xfrm>
            <a:off x="3352800" y="4191000"/>
            <a:ext cx="1106488" cy="369888"/>
          </a:xfrm>
          <a:prstGeom prst="rect">
            <a:avLst/>
          </a:prstGeom>
          <a:noFill/>
          <a:ln w="9525">
            <a:noFill/>
            <a:miter lim="800000"/>
            <a:headEnd/>
            <a:tailEnd/>
          </a:ln>
        </p:spPr>
        <p:txBody>
          <a:bodyPr wrap="none">
            <a:spAutoFit/>
          </a:bodyPr>
          <a:lstStyle/>
          <a:p>
            <a:r>
              <a:rPr lang="en-US">
                <a:latin typeface="Calibri" pitchFamily="34" charset="0"/>
              </a:rPr>
              <a:t>OPeNDAP</a:t>
            </a:r>
          </a:p>
        </p:txBody>
      </p:sp>
      <p:sp>
        <p:nvSpPr>
          <p:cNvPr id="26632" name="TextBox 10"/>
          <p:cNvSpPr txBox="1">
            <a:spLocks noChangeArrowheads="1"/>
          </p:cNvSpPr>
          <p:nvPr/>
        </p:nvSpPr>
        <p:spPr bwMode="auto">
          <a:xfrm>
            <a:off x="1219200" y="5410200"/>
            <a:ext cx="693738" cy="369888"/>
          </a:xfrm>
          <a:prstGeom prst="rect">
            <a:avLst/>
          </a:prstGeom>
          <a:noFill/>
          <a:ln w="9525">
            <a:noFill/>
            <a:miter lim="800000"/>
            <a:headEnd/>
            <a:tailEnd/>
          </a:ln>
        </p:spPr>
        <p:txBody>
          <a:bodyPr wrap="none">
            <a:spAutoFit/>
          </a:bodyPr>
          <a:lstStyle/>
          <a:p>
            <a:r>
              <a:rPr lang="en-US">
                <a:latin typeface="Calibri" pitchFamily="34" charset="0"/>
              </a:rPr>
              <a:t>HDF5</a:t>
            </a:r>
          </a:p>
        </p:txBody>
      </p:sp>
      <p:grpSp>
        <p:nvGrpSpPr>
          <p:cNvPr id="9" name="Group 17"/>
          <p:cNvGrpSpPr>
            <a:grpSpLocks/>
          </p:cNvGrpSpPr>
          <p:nvPr/>
        </p:nvGrpSpPr>
        <p:grpSpPr bwMode="auto">
          <a:xfrm>
            <a:off x="3962400" y="1295400"/>
            <a:ext cx="4152900" cy="2971800"/>
            <a:chOff x="7067662" y="-152400"/>
            <a:chExt cx="4152675" cy="2971800"/>
          </a:xfrm>
        </p:grpSpPr>
        <p:grpSp>
          <p:nvGrpSpPr>
            <p:cNvPr id="10" name="Group 15"/>
            <p:cNvGrpSpPr>
              <a:grpSpLocks/>
            </p:cNvGrpSpPr>
            <p:nvPr/>
          </p:nvGrpSpPr>
          <p:grpSpPr bwMode="auto">
            <a:xfrm>
              <a:off x="7067662" y="-152400"/>
              <a:ext cx="4152675" cy="2971800"/>
              <a:chOff x="3962400" y="1295400"/>
              <a:chExt cx="4152675" cy="2971800"/>
            </a:xfrm>
          </p:grpSpPr>
          <p:sp>
            <p:nvSpPr>
              <p:cNvPr id="12" name="Oval 11"/>
              <p:cNvSpPr/>
              <p:nvPr/>
            </p:nvSpPr>
            <p:spPr>
              <a:xfrm>
                <a:off x="3962400" y="1981200"/>
                <a:ext cx="3505010" cy="2286000"/>
              </a:xfrm>
              <a:prstGeom prst="ellipse">
                <a:avLst/>
              </a:prstGeom>
              <a:solidFill>
                <a:schemeClr val="accent2">
                  <a:lumMod val="20000"/>
                  <a:lumOff val="80000"/>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extBox 12"/>
              <p:cNvSpPr txBox="1"/>
              <p:nvPr/>
            </p:nvSpPr>
            <p:spPr>
              <a:xfrm>
                <a:off x="6857843" y="1295400"/>
                <a:ext cx="1257232" cy="646113"/>
              </a:xfrm>
              <a:prstGeom prst="rect">
                <a:avLst/>
              </a:prstGeom>
              <a:solidFill>
                <a:schemeClr val="accent2">
                  <a:lumMod val="20000"/>
                  <a:lumOff val="80000"/>
                </a:schemeClr>
              </a:solidFill>
              <a:ln>
                <a:solidFill>
                  <a:schemeClr val="accent1">
                    <a:shade val="50000"/>
                  </a:schemeClr>
                </a:solidFill>
              </a:ln>
            </p:spPr>
            <p:txBody>
              <a:bodyPr wrap="none">
                <a:spAutoFit/>
              </a:bodyPr>
              <a:lstStyle/>
              <a:p>
                <a:pPr fontAlgn="auto">
                  <a:spcBef>
                    <a:spcPts val="0"/>
                  </a:spcBef>
                  <a:spcAft>
                    <a:spcPts val="0"/>
                  </a:spcAft>
                  <a:defRPr/>
                </a:pPr>
                <a:r>
                  <a:rPr lang="en-US" dirty="0">
                    <a:latin typeface="+mn-lt"/>
                  </a:rPr>
                  <a:t>Shared</a:t>
                </a:r>
              </a:p>
              <a:p>
                <a:pPr fontAlgn="auto">
                  <a:spcBef>
                    <a:spcPts val="0"/>
                  </a:spcBef>
                  <a:spcAft>
                    <a:spcPts val="0"/>
                  </a:spcAft>
                  <a:defRPr/>
                </a:pPr>
                <a:r>
                  <a:rPr lang="en-US" dirty="0">
                    <a:latin typeface="+mn-lt"/>
                  </a:rPr>
                  <a:t>dimensions</a:t>
                </a:r>
              </a:p>
            </p:txBody>
          </p:sp>
          <p:cxnSp>
            <p:nvCxnSpPr>
              <p:cNvPr id="15" name="Straight Arrow Connector 14"/>
              <p:cNvCxnSpPr>
                <a:stCxn id="13" idx="2"/>
              </p:cNvCxnSpPr>
              <p:nvPr/>
            </p:nvCxnSpPr>
            <p:spPr>
              <a:xfrm rot="5400000">
                <a:off x="6923703" y="2028045"/>
                <a:ext cx="649287" cy="476224"/>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
          <p:nvSpPr>
            <p:cNvPr id="26635" name="TextBox 16"/>
            <p:cNvSpPr txBox="1">
              <a:spLocks noChangeArrowheads="1"/>
            </p:cNvSpPr>
            <p:nvPr/>
          </p:nvSpPr>
          <p:spPr bwMode="auto">
            <a:xfrm>
              <a:off x="7543800" y="1905000"/>
              <a:ext cx="1682255" cy="369332"/>
            </a:xfrm>
            <a:prstGeom prst="rect">
              <a:avLst/>
            </a:prstGeom>
            <a:noFill/>
            <a:ln w="9525">
              <a:noFill/>
              <a:miter lim="800000"/>
              <a:headEnd/>
              <a:tailEnd/>
            </a:ln>
          </p:spPr>
          <p:txBody>
            <a:bodyPr wrap="none">
              <a:spAutoFit/>
            </a:bodyPr>
            <a:lstStyle/>
            <a:p>
              <a:r>
                <a:rPr lang="en-US">
                  <a:latin typeface="Calibri" pitchFamily="34" charset="0"/>
                </a:rPr>
                <a:t>NetCDF (classic)</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dirty="0" smtClean="0"/>
              <a:t>Gridded Data</a:t>
            </a:r>
          </a:p>
        </p:txBody>
      </p:sp>
      <p:sp>
        <p:nvSpPr>
          <p:cNvPr id="27651" name="Text Box 3"/>
          <p:cNvSpPr txBox="1">
            <a:spLocks noChangeArrowheads="1"/>
          </p:cNvSpPr>
          <p:nvPr/>
        </p:nvSpPr>
        <p:spPr bwMode="auto">
          <a:xfrm>
            <a:off x="1219200" y="3124200"/>
            <a:ext cx="2597150" cy="1631950"/>
          </a:xfrm>
          <a:prstGeom prst="rect">
            <a:avLst/>
          </a:prstGeom>
          <a:noFill/>
          <a:ln w="9525">
            <a:noFill/>
            <a:miter lim="800000"/>
            <a:headEnd/>
            <a:tailEnd/>
          </a:ln>
        </p:spPr>
        <p:txBody>
          <a:bodyPr wrap="none">
            <a:spAutoFit/>
          </a:bodyPr>
          <a:lstStyle/>
          <a:p>
            <a:r>
              <a:rPr lang="en-US" sz="2000"/>
              <a:t>float gridData(t,z,y,x);</a:t>
            </a:r>
          </a:p>
          <a:p>
            <a:r>
              <a:rPr lang="en-US" sz="2000"/>
              <a:t>  float t(t);</a:t>
            </a:r>
          </a:p>
          <a:p>
            <a:r>
              <a:rPr lang="en-US" sz="2000"/>
              <a:t>  float y(y);</a:t>
            </a:r>
          </a:p>
          <a:p>
            <a:r>
              <a:rPr lang="en-US" sz="2000"/>
              <a:t>  float x(x);</a:t>
            </a:r>
          </a:p>
          <a:p>
            <a:r>
              <a:rPr lang="en-US" sz="2000"/>
              <a:t>  float z(z);</a:t>
            </a:r>
          </a:p>
        </p:txBody>
      </p:sp>
      <p:pic>
        <p:nvPicPr>
          <p:cNvPr id="27652" name="Picture 4" descr="arraySlice"/>
          <p:cNvPicPr>
            <a:picLocks noGrp="1" noChangeAspect="1" noChangeArrowheads="1"/>
          </p:cNvPicPr>
          <p:nvPr>
            <p:ph sz="half" idx="4294967295"/>
          </p:nvPr>
        </p:nvPicPr>
        <p:blipFill>
          <a:blip r:embed="rId3" cstate="print"/>
          <a:srcRect/>
          <a:stretch>
            <a:fillRect/>
          </a:stretch>
        </p:blipFill>
        <p:spPr>
          <a:xfrm>
            <a:off x="4800600" y="2971800"/>
            <a:ext cx="4343400" cy="2895600"/>
          </a:xfrm>
          <a:noFill/>
        </p:spPr>
      </p:pic>
      <p:sp>
        <p:nvSpPr>
          <p:cNvPr id="27653" name="Text Box 5"/>
          <p:cNvSpPr txBox="1">
            <a:spLocks noChangeArrowheads="1"/>
          </p:cNvSpPr>
          <p:nvPr/>
        </p:nvSpPr>
        <p:spPr bwMode="auto">
          <a:xfrm>
            <a:off x="822325" y="646113"/>
            <a:ext cx="184150" cy="366712"/>
          </a:xfrm>
          <a:prstGeom prst="rect">
            <a:avLst/>
          </a:prstGeom>
          <a:noFill/>
          <a:ln w="9525">
            <a:noFill/>
            <a:miter lim="800000"/>
            <a:headEnd/>
            <a:tailEnd/>
          </a:ln>
        </p:spPr>
        <p:txBody>
          <a:bodyPr wrap="none">
            <a:spAutoFit/>
          </a:bodyPr>
          <a:lstStyle/>
          <a:p>
            <a:endParaRPr lang="en-US"/>
          </a:p>
        </p:txBody>
      </p:sp>
      <p:sp>
        <p:nvSpPr>
          <p:cNvPr id="27654" name="Text Box 6"/>
          <p:cNvSpPr txBox="1">
            <a:spLocks noChangeArrowheads="1"/>
          </p:cNvSpPr>
          <p:nvPr/>
        </p:nvSpPr>
        <p:spPr bwMode="auto">
          <a:xfrm>
            <a:off x="838200" y="1400175"/>
            <a:ext cx="5181600" cy="1569660"/>
          </a:xfrm>
          <a:prstGeom prst="rect">
            <a:avLst/>
          </a:prstGeom>
          <a:noFill/>
          <a:ln w="9525">
            <a:noFill/>
            <a:miter lim="800000"/>
            <a:headEnd/>
            <a:tailEnd/>
          </a:ln>
        </p:spPr>
        <p:txBody>
          <a:bodyPr>
            <a:spAutoFit/>
          </a:bodyPr>
          <a:lstStyle/>
          <a:p>
            <a:pPr>
              <a:buFontTx/>
              <a:buChar char="•"/>
            </a:pPr>
            <a:r>
              <a:rPr lang="en-US" sz="2000" dirty="0"/>
              <a:t> </a:t>
            </a:r>
            <a:r>
              <a:rPr lang="en-US" sz="2400" dirty="0"/>
              <a:t>Cartesian coordinates</a:t>
            </a:r>
          </a:p>
          <a:p>
            <a:pPr>
              <a:buFontTx/>
              <a:buChar char="•"/>
            </a:pPr>
            <a:r>
              <a:rPr lang="en-US" sz="2400" dirty="0"/>
              <a:t> Data is 2,3,4D</a:t>
            </a:r>
          </a:p>
          <a:p>
            <a:pPr>
              <a:buFontTx/>
              <a:buChar char="•"/>
            </a:pPr>
            <a:r>
              <a:rPr lang="en-US" sz="2400" dirty="0"/>
              <a:t> All dimensions have 1D coordinate variables </a:t>
            </a:r>
          </a:p>
        </p:txBody>
      </p:sp>
      <p:sp>
        <p:nvSpPr>
          <p:cNvPr id="27655" name="Text Box 5"/>
          <p:cNvSpPr txBox="1">
            <a:spLocks noChangeArrowheads="1"/>
          </p:cNvSpPr>
          <p:nvPr/>
        </p:nvSpPr>
        <p:spPr bwMode="auto">
          <a:xfrm>
            <a:off x="228600" y="5257800"/>
            <a:ext cx="5010859" cy="1200329"/>
          </a:xfrm>
          <a:prstGeom prst="rect">
            <a:avLst/>
          </a:prstGeom>
          <a:noFill/>
          <a:ln w="9525">
            <a:noFill/>
            <a:miter lim="800000"/>
            <a:headEnd/>
            <a:tailEnd/>
          </a:ln>
        </p:spPr>
        <p:txBody>
          <a:bodyPr wrap="none">
            <a:spAutoFit/>
          </a:bodyPr>
          <a:lstStyle/>
          <a:p>
            <a:pPr>
              <a:buFontTx/>
              <a:buChar char="•"/>
            </a:pPr>
            <a:r>
              <a:rPr lang="en-US" sz="2400" dirty="0"/>
              <a:t> </a:t>
            </a:r>
            <a:r>
              <a:rPr lang="en-US" sz="2400" dirty="0" err="1"/>
              <a:t>netCDF</a:t>
            </a:r>
            <a:r>
              <a:rPr lang="en-US" sz="2400" dirty="0"/>
              <a:t>: coordinate variables</a:t>
            </a:r>
          </a:p>
          <a:p>
            <a:pPr>
              <a:buFontTx/>
              <a:buChar char="•"/>
            </a:pPr>
            <a:r>
              <a:rPr lang="en-US" sz="2400" dirty="0"/>
              <a:t> </a:t>
            </a:r>
            <a:r>
              <a:rPr lang="en-US" sz="2400" dirty="0" err="1"/>
              <a:t>OPeNDAP</a:t>
            </a:r>
            <a:r>
              <a:rPr lang="en-US" sz="2400" dirty="0"/>
              <a:t>: </a:t>
            </a:r>
            <a:r>
              <a:rPr lang="en-US" sz="2400" dirty="0" smtClean="0"/>
              <a:t>approx grid </a:t>
            </a:r>
            <a:r>
              <a:rPr lang="en-US" sz="2400" dirty="0"/>
              <a:t>map </a:t>
            </a:r>
            <a:r>
              <a:rPr lang="en-US" sz="2400" dirty="0" smtClean="0"/>
              <a:t>variables</a:t>
            </a:r>
            <a:endParaRPr lang="en-US" sz="2400" dirty="0"/>
          </a:p>
          <a:p>
            <a:pPr>
              <a:buFontTx/>
              <a:buChar char="•"/>
            </a:pPr>
            <a:r>
              <a:rPr lang="en-US" sz="2400" dirty="0"/>
              <a:t> HDF: dimension scales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smtClean="0"/>
              <a:t>Point Observation Data</a:t>
            </a:r>
          </a:p>
        </p:txBody>
      </p:sp>
      <p:pic>
        <p:nvPicPr>
          <p:cNvPr id="29699" name="Picture 3" descr="earthquake"/>
          <p:cNvPicPr>
            <a:picLocks noGrp="1" noChangeAspect="1" noChangeArrowheads="1"/>
          </p:cNvPicPr>
          <p:nvPr>
            <p:ph sz="half" idx="1"/>
          </p:nvPr>
        </p:nvPicPr>
        <p:blipFill>
          <a:blip r:embed="rId3" cstate="print"/>
          <a:srcRect/>
          <a:stretch>
            <a:fillRect/>
          </a:stretch>
        </p:blipFill>
        <p:spPr>
          <a:xfrm>
            <a:off x="5410200" y="1524000"/>
            <a:ext cx="3529013" cy="4525963"/>
          </a:xfrm>
          <a:noFill/>
        </p:spPr>
      </p:pic>
      <p:sp>
        <p:nvSpPr>
          <p:cNvPr id="29700" name="Text Box 5"/>
          <p:cNvSpPr txBox="1">
            <a:spLocks noChangeArrowheads="1"/>
          </p:cNvSpPr>
          <p:nvPr/>
        </p:nvSpPr>
        <p:spPr bwMode="auto">
          <a:xfrm>
            <a:off x="533400" y="1524000"/>
            <a:ext cx="4953000" cy="1552575"/>
          </a:xfrm>
          <a:prstGeom prst="rect">
            <a:avLst/>
          </a:prstGeom>
          <a:noFill/>
          <a:ln w="9525">
            <a:noFill/>
            <a:miter lim="800000"/>
            <a:headEnd/>
            <a:tailEnd/>
          </a:ln>
        </p:spPr>
        <p:txBody>
          <a:bodyPr>
            <a:spAutoFit/>
          </a:bodyPr>
          <a:lstStyle/>
          <a:p>
            <a:pPr>
              <a:buFontTx/>
              <a:buChar char="•"/>
            </a:pPr>
            <a:r>
              <a:rPr lang="en-US" sz="2000">
                <a:latin typeface="Calibri" pitchFamily="34" charset="0"/>
              </a:rPr>
              <a:t> </a:t>
            </a:r>
            <a:r>
              <a:rPr lang="en-US" sz="2400">
                <a:latin typeface="Calibri" pitchFamily="34" charset="0"/>
              </a:rPr>
              <a:t>Set of measurements at the same point in space and time = obs</a:t>
            </a:r>
          </a:p>
          <a:p>
            <a:pPr>
              <a:buFontTx/>
              <a:buChar char="•"/>
            </a:pPr>
            <a:r>
              <a:rPr lang="en-US" sz="2400">
                <a:latin typeface="Calibri" pitchFamily="34" charset="0"/>
              </a:rPr>
              <a:t> Collection of obs = dataset</a:t>
            </a:r>
          </a:p>
          <a:p>
            <a:pPr>
              <a:buFontTx/>
              <a:buChar char="•"/>
            </a:pPr>
            <a:r>
              <a:rPr lang="en-US" sz="2400">
                <a:latin typeface="Calibri" pitchFamily="34" charset="0"/>
              </a:rPr>
              <a:t> Sample dimension not connected</a:t>
            </a:r>
          </a:p>
        </p:txBody>
      </p:sp>
      <p:sp>
        <p:nvSpPr>
          <p:cNvPr id="29701" name="Text Box 6"/>
          <p:cNvSpPr txBox="1">
            <a:spLocks noChangeArrowheads="1"/>
          </p:cNvSpPr>
          <p:nvPr/>
        </p:nvSpPr>
        <p:spPr bwMode="auto">
          <a:xfrm>
            <a:off x="1219200" y="3276600"/>
            <a:ext cx="2705100" cy="2308225"/>
          </a:xfrm>
          <a:prstGeom prst="rect">
            <a:avLst/>
          </a:prstGeom>
          <a:noFill/>
          <a:ln w="9525">
            <a:noFill/>
            <a:miter lim="800000"/>
            <a:headEnd/>
            <a:tailEnd/>
          </a:ln>
        </p:spPr>
        <p:txBody>
          <a:bodyPr wrap="none">
            <a:spAutoFit/>
          </a:bodyPr>
          <a:lstStyle/>
          <a:p>
            <a:r>
              <a:rPr lang="en-US" sz="2400">
                <a:latin typeface="Calibri" pitchFamily="34" charset="0"/>
              </a:rPr>
              <a:t>float obs1(sample);</a:t>
            </a:r>
          </a:p>
          <a:p>
            <a:r>
              <a:rPr lang="en-US" sz="2400">
                <a:latin typeface="Calibri" pitchFamily="34" charset="0"/>
              </a:rPr>
              <a:t>float obs2(sample);</a:t>
            </a:r>
          </a:p>
          <a:p>
            <a:r>
              <a:rPr lang="en-US" sz="2400">
                <a:latin typeface="Calibri" pitchFamily="34" charset="0"/>
              </a:rPr>
              <a:t>  float lat(sample);</a:t>
            </a:r>
          </a:p>
          <a:p>
            <a:r>
              <a:rPr lang="en-US" sz="2400">
                <a:latin typeface="Calibri" pitchFamily="34" charset="0"/>
              </a:rPr>
              <a:t>  float lon(sample);</a:t>
            </a:r>
          </a:p>
          <a:p>
            <a:r>
              <a:rPr lang="en-US" sz="2400">
                <a:latin typeface="Calibri" pitchFamily="34" charset="0"/>
              </a:rPr>
              <a:t>  float z(sample);</a:t>
            </a:r>
          </a:p>
          <a:p>
            <a:r>
              <a:rPr lang="en-US" sz="2400">
                <a:latin typeface="Calibri" pitchFamily="34" charset="0"/>
              </a:rPr>
              <a:t>  float time(sample);</a:t>
            </a:r>
          </a:p>
        </p:txBody>
      </p:sp>
      <p:sp>
        <p:nvSpPr>
          <p:cNvPr id="6" name="Rectangle 5"/>
          <p:cNvSpPr/>
          <p:nvPr/>
        </p:nvSpPr>
        <p:spPr>
          <a:xfrm>
            <a:off x="457200" y="5638800"/>
            <a:ext cx="5181600" cy="923330"/>
          </a:xfrm>
          <a:prstGeom prst="rect">
            <a:avLst/>
          </a:prstGeom>
        </p:spPr>
        <p:txBody>
          <a:bodyPr wrap="square">
            <a:spAutoFit/>
          </a:bodyPr>
          <a:lstStyle/>
          <a:p>
            <a:pPr>
              <a:buFontTx/>
              <a:buChar char="•"/>
            </a:pPr>
            <a:r>
              <a:rPr lang="en-US" dirty="0" smtClean="0"/>
              <a:t> </a:t>
            </a:r>
            <a:r>
              <a:rPr lang="en-US" dirty="0" err="1" smtClean="0"/>
              <a:t>netCDF</a:t>
            </a:r>
            <a:r>
              <a:rPr lang="en-US" dirty="0" smtClean="0"/>
              <a:t>-CF: auxiliary coordinate variables</a:t>
            </a:r>
          </a:p>
          <a:p>
            <a:pPr>
              <a:buFontTx/>
              <a:buChar char="•"/>
            </a:pPr>
            <a:r>
              <a:rPr lang="en-US" dirty="0" smtClean="0"/>
              <a:t> </a:t>
            </a:r>
            <a:r>
              <a:rPr lang="en-US" dirty="0" err="1" smtClean="0"/>
              <a:t>OPeNDAP</a:t>
            </a:r>
            <a:r>
              <a:rPr lang="en-US" dirty="0" smtClean="0"/>
              <a:t>: </a:t>
            </a:r>
            <a:r>
              <a:rPr lang="en-US" strike="sngStrike" dirty="0" smtClean="0"/>
              <a:t>grid</a:t>
            </a:r>
            <a:r>
              <a:rPr lang="en-US" dirty="0" smtClean="0"/>
              <a:t> map variables (?)</a:t>
            </a:r>
          </a:p>
          <a:p>
            <a:pPr>
              <a:buFontTx/>
              <a:buChar char="•"/>
            </a:pPr>
            <a:r>
              <a:rPr lang="en-US" dirty="0" smtClean="0"/>
              <a:t> HDF: dimension -&gt; </a:t>
            </a:r>
            <a:r>
              <a:rPr lang="en-US" dirty="0"/>
              <a:t>d</a:t>
            </a:r>
            <a:r>
              <a:rPr lang="en-US" dirty="0" smtClean="0"/>
              <a:t>imension scales must be 1-N</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smtClean="0"/>
              <a:t>Swath</a:t>
            </a:r>
          </a:p>
        </p:txBody>
      </p:sp>
      <p:pic>
        <p:nvPicPr>
          <p:cNvPr id="28675" name="Picture 3" descr="polar_orbit5"/>
          <p:cNvPicPr>
            <a:picLocks noGrp="1" noChangeAspect="1" noChangeArrowheads="1"/>
          </p:cNvPicPr>
          <p:nvPr>
            <p:ph sz="half" idx="1"/>
          </p:nvPr>
        </p:nvPicPr>
        <p:blipFill>
          <a:blip r:embed="rId3" cstate="print"/>
          <a:srcRect/>
          <a:stretch>
            <a:fillRect/>
          </a:stretch>
        </p:blipFill>
        <p:spPr>
          <a:xfrm>
            <a:off x="5105400" y="4038600"/>
            <a:ext cx="4038600" cy="2022475"/>
          </a:xfrm>
          <a:noFill/>
        </p:spPr>
      </p:pic>
      <p:pic>
        <p:nvPicPr>
          <p:cNvPr id="28676" name="Picture 8" descr="swath"/>
          <p:cNvPicPr>
            <a:picLocks noGrp="1" noChangeAspect="1" noChangeArrowheads="1"/>
          </p:cNvPicPr>
          <p:nvPr>
            <p:ph sz="half" idx="2"/>
          </p:nvPr>
        </p:nvPicPr>
        <p:blipFill>
          <a:blip r:embed="rId4" cstate="print"/>
          <a:srcRect/>
          <a:stretch>
            <a:fillRect/>
          </a:stretch>
        </p:blipFill>
        <p:spPr>
          <a:xfrm>
            <a:off x="6553200" y="0"/>
            <a:ext cx="2513013" cy="2667000"/>
          </a:xfrm>
          <a:noFill/>
        </p:spPr>
      </p:pic>
      <p:sp>
        <p:nvSpPr>
          <p:cNvPr id="28677" name="Text Box 5"/>
          <p:cNvSpPr txBox="1">
            <a:spLocks noChangeArrowheads="1"/>
          </p:cNvSpPr>
          <p:nvPr/>
        </p:nvSpPr>
        <p:spPr bwMode="auto">
          <a:xfrm>
            <a:off x="609600" y="3352800"/>
            <a:ext cx="3927475" cy="1938338"/>
          </a:xfrm>
          <a:prstGeom prst="rect">
            <a:avLst/>
          </a:prstGeom>
          <a:noFill/>
          <a:ln w="9525">
            <a:noFill/>
            <a:miter lim="800000"/>
            <a:headEnd/>
            <a:tailEnd/>
          </a:ln>
        </p:spPr>
        <p:txBody>
          <a:bodyPr wrap="none">
            <a:spAutoFit/>
          </a:bodyPr>
          <a:lstStyle/>
          <a:p>
            <a:r>
              <a:rPr lang="en-US" sz="2400" dirty="0">
                <a:latin typeface="Calibri" pitchFamily="34" charset="0"/>
              </a:rPr>
              <a:t>float </a:t>
            </a:r>
            <a:r>
              <a:rPr lang="en-US" sz="2400" dirty="0" err="1">
                <a:latin typeface="Calibri" pitchFamily="34" charset="0"/>
              </a:rPr>
              <a:t>swathData</a:t>
            </a:r>
            <a:r>
              <a:rPr lang="en-US" sz="2400" dirty="0">
                <a:latin typeface="Calibri" pitchFamily="34" charset="0"/>
              </a:rPr>
              <a:t>( track, </a:t>
            </a:r>
            <a:r>
              <a:rPr lang="en-US" sz="2400" dirty="0" err="1">
                <a:latin typeface="Calibri" pitchFamily="34" charset="0"/>
              </a:rPr>
              <a:t>xtrack</a:t>
            </a:r>
            <a:r>
              <a:rPr lang="en-US" sz="2400" dirty="0">
                <a:latin typeface="Calibri" pitchFamily="34" charset="0"/>
              </a:rPr>
              <a:t>)</a:t>
            </a:r>
          </a:p>
          <a:p>
            <a:r>
              <a:rPr lang="en-US" sz="2400" dirty="0">
                <a:latin typeface="Calibri" pitchFamily="34" charset="0"/>
              </a:rPr>
              <a:t>  float lat(track, </a:t>
            </a:r>
            <a:r>
              <a:rPr lang="en-US" sz="2400" dirty="0" err="1">
                <a:latin typeface="Calibri" pitchFamily="34" charset="0"/>
              </a:rPr>
              <a:t>xtrack</a:t>
            </a:r>
            <a:r>
              <a:rPr lang="en-US" sz="2400" dirty="0">
                <a:latin typeface="Calibri" pitchFamily="34" charset="0"/>
              </a:rPr>
              <a:t>)</a:t>
            </a:r>
          </a:p>
          <a:p>
            <a:r>
              <a:rPr lang="en-US" sz="2400" dirty="0">
                <a:latin typeface="Calibri" pitchFamily="34" charset="0"/>
              </a:rPr>
              <a:t>  float </a:t>
            </a:r>
            <a:r>
              <a:rPr lang="en-US" sz="2400" dirty="0" err="1">
                <a:latin typeface="Calibri" pitchFamily="34" charset="0"/>
              </a:rPr>
              <a:t>lon</a:t>
            </a:r>
            <a:r>
              <a:rPr lang="en-US" sz="2400" dirty="0">
                <a:latin typeface="Calibri" pitchFamily="34" charset="0"/>
              </a:rPr>
              <a:t>(track, </a:t>
            </a:r>
            <a:r>
              <a:rPr lang="en-US" sz="2400" dirty="0" err="1">
                <a:latin typeface="Calibri" pitchFamily="34" charset="0"/>
              </a:rPr>
              <a:t>xtrack</a:t>
            </a:r>
            <a:r>
              <a:rPr lang="en-US" sz="2400" dirty="0">
                <a:latin typeface="Calibri" pitchFamily="34" charset="0"/>
              </a:rPr>
              <a:t>)  </a:t>
            </a:r>
          </a:p>
          <a:p>
            <a:r>
              <a:rPr lang="en-US" sz="2400" dirty="0">
                <a:latin typeface="Calibri" pitchFamily="34" charset="0"/>
              </a:rPr>
              <a:t>  float alt(track, </a:t>
            </a:r>
            <a:r>
              <a:rPr lang="en-US" sz="2400" dirty="0" err="1">
                <a:latin typeface="Calibri" pitchFamily="34" charset="0"/>
              </a:rPr>
              <a:t>xtrack</a:t>
            </a:r>
            <a:r>
              <a:rPr lang="en-US" sz="2400" dirty="0">
                <a:latin typeface="Calibri" pitchFamily="34" charset="0"/>
              </a:rPr>
              <a:t>)</a:t>
            </a:r>
          </a:p>
          <a:p>
            <a:r>
              <a:rPr lang="en-US" sz="2400" dirty="0">
                <a:latin typeface="Calibri" pitchFamily="34" charset="0"/>
              </a:rPr>
              <a:t>  float time(track)</a:t>
            </a:r>
          </a:p>
        </p:txBody>
      </p:sp>
      <p:sp>
        <p:nvSpPr>
          <p:cNvPr id="28678" name="Text Box 6"/>
          <p:cNvSpPr txBox="1">
            <a:spLocks noChangeArrowheads="1"/>
          </p:cNvSpPr>
          <p:nvPr/>
        </p:nvSpPr>
        <p:spPr bwMode="auto">
          <a:xfrm>
            <a:off x="990600" y="1552575"/>
            <a:ext cx="4206875" cy="1917700"/>
          </a:xfrm>
          <a:prstGeom prst="rect">
            <a:avLst/>
          </a:prstGeom>
          <a:noFill/>
          <a:ln w="9525">
            <a:noFill/>
            <a:miter lim="800000"/>
            <a:headEnd/>
            <a:tailEnd/>
          </a:ln>
        </p:spPr>
        <p:txBody>
          <a:bodyPr wrap="none">
            <a:spAutoFit/>
          </a:bodyPr>
          <a:lstStyle/>
          <a:p>
            <a:pPr>
              <a:buFontTx/>
              <a:buChar char="•"/>
            </a:pPr>
            <a:r>
              <a:rPr lang="en-US" sz="2000">
                <a:latin typeface="Calibri" pitchFamily="34" charset="0"/>
              </a:rPr>
              <a:t> </a:t>
            </a:r>
            <a:r>
              <a:rPr lang="en-US" sz="2400">
                <a:latin typeface="Calibri" pitchFamily="34" charset="0"/>
              </a:rPr>
              <a:t>two dimensional</a:t>
            </a:r>
          </a:p>
          <a:p>
            <a:pPr>
              <a:buFontTx/>
              <a:buChar char="•"/>
            </a:pPr>
            <a:r>
              <a:rPr lang="en-US" sz="2400">
                <a:latin typeface="Calibri" pitchFamily="34" charset="0"/>
              </a:rPr>
              <a:t> track and cross-track</a:t>
            </a:r>
          </a:p>
          <a:p>
            <a:pPr>
              <a:buFontTx/>
              <a:buChar char="•"/>
            </a:pPr>
            <a:r>
              <a:rPr lang="en-US" sz="2400">
                <a:latin typeface="Calibri" pitchFamily="34" charset="0"/>
              </a:rPr>
              <a:t> not separate time dimension</a:t>
            </a:r>
          </a:p>
          <a:p>
            <a:pPr>
              <a:buFontTx/>
              <a:buChar char="•"/>
            </a:pPr>
            <a:r>
              <a:rPr lang="en-US" sz="2400">
                <a:latin typeface="Calibri" pitchFamily="34" charset="0"/>
              </a:rPr>
              <a:t> aka </a:t>
            </a:r>
            <a:r>
              <a:rPr lang="en-US" sz="2400" i="1">
                <a:latin typeface="Calibri" pitchFamily="34" charset="0"/>
              </a:rPr>
              <a:t>curvilinear coordinates</a:t>
            </a:r>
          </a:p>
          <a:p>
            <a:pPr>
              <a:buFontTx/>
              <a:buChar char="•"/>
            </a:pPr>
            <a:endParaRPr lang="en-US" sz="2400">
              <a:latin typeface="Calibri" pitchFamily="34" charset="0"/>
            </a:endParaRPr>
          </a:p>
        </p:txBody>
      </p:sp>
      <p:sp>
        <p:nvSpPr>
          <p:cNvPr id="7" name="Rectangle 6"/>
          <p:cNvSpPr/>
          <p:nvPr/>
        </p:nvSpPr>
        <p:spPr>
          <a:xfrm>
            <a:off x="533400" y="5410200"/>
            <a:ext cx="4572000" cy="923330"/>
          </a:xfrm>
          <a:prstGeom prst="rect">
            <a:avLst/>
          </a:prstGeom>
        </p:spPr>
        <p:txBody>
          <a:bodyPr>
            <a:spAutoFit/>
          </a:bodyPr>
          <a:lstStyle/>
          <a:p>
            <a:pPr>
              <a:buFontTx/>
              <a:buChar char="•"/>
            </a:pPr>
            <a:r>
              <a:rPr lang="en-US" dirty="0" err="1" smtClean="0"/>
              <a:t>netCDF</a:t>
            </a:r>
            <a:r>
              <a:rPr lang="en-US" dirty="0" smtClean="0"/>
              <a:t>-CF: auxiliary coordinate variables</a:t>
            </a:r>
          </a:p>
          <a:p>
            <a:pPr>
              <a:buFontTx/>
              <a:buChar char="•"/>
            </a:pPr>
            <a:r>
              <a:rPr lang="en-US" dirty="0" smtClean="0"/>
              <a:t> </a:t>
            </a:r>
            <a:r>
              <a:rPr lang="en-US" dirty="0" err="1" smtClean="0"/>
              <a:t>OPeNDAP</a:t>
            </a:r>
            <a:r>
              <a:rPr lang="en-US" dirty="0" smtClean="0"/>
              <a:t>: not in DAP-2</a:t>
            </a:r>
          </a:p>
          <a:p>
            <a:pPr>
              <a:buFontTx/>
              <a:buChar char="•"/>
            </a:pPr>
            <a:r>
              <a:rPr lang="en-US" dirty="0" smtClean="0"/>
              <a:t> HDF: no</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dirty="0" smtClean="0"/>
              <a:t>Shared Dimensions Summary</a:t>
            </a:r>
          </a:p>
        </p:txBody>
      </p:sp>
      <p:sp>
        <p:nvSpPr>
          <p:cNvPr id="30723" name="Content Placeholder 2"/>
          <p:cNvSpPr>
            <a:spLocks noGrp="1"/>
          </p:cNvSpPr>
          <p:nvPr>
            <p:ph sz="half" idx="1"/>
          </p:nvPr>
        </p:nvSpPr>
        <p:spPr>
          <a:xfrm>
            <a:off x="457200" y="1371600"/>
            <a:ext cx="8153400" cy="5257800"/>
          </a:xfrm>
        </p:spPr>
        <p:txBody>
          <a:bodyPr>
            <a:normAutofit lnSpcReduction="10000"/>
          </a:bodyPr>
          <a:lstStyle/>
          <a:p>
            <a:pPr eaLnBrk="1" hangingPunct="1"/>
            <a:r>
              <a:rPr lang="en-US" sz="2400" dirty="0" err="1" smtClean="0"/>
              <a:t>netCDF</a:t>
            </a:r>
            <a:endParaRPr lang="en-US" sz="2400" dirty="0" smtClean="0"/>
          </a:p>
          <a:p>
            <a:pPr lvl="1" eaLnBrk="1" hangingPunct="1"/>
            <a:r>
              <a:rPr lang="en-US" sz="2000" dirty="0" smtClean="0"/>
              <a:t>Shared dimension plus conventions is general solution for coordinates</a:t>
            </a:r>
          </a:p>
          <a:p>
            <a:pPr lvl="1" eaLnBrk="1" hangingPunct="1"/>
            <a:r>
              <a:rPr lang="en-US" sz="2000" i="1" dirty="0" smtClean="0"/>
              <a:t>:coordinates = “lat </a:t>
            </a:r>
            <a:r>
              <a:rPr lang="en-US" sz="2000" i="1" dirty="0" err="1" smtClean="0"/>
              <a:t>lon</a:t>
            </a:r>
            <a:r>
              <a:rPr lang="en-US" sz="2000" i="1" dirty="0" smtClean="0"/>
              <a:t> alt time” </a:t>
            </a:r>
          </a:p>
          <a:p>
            <a:pPr eaLnBrk="1" hangingPunct="1"/>
            <a:r>
              <a:rPr lang="en-US" sz="2400" dirty="0" err="1" smtClean="0"/>
              <a:t>OPeNDAP</a:t>
            </a:r>
            <a:endParaRPr lang="en-US" sz="2400" dirty="0" smtClean="0"/>
          </a:p>
          <a:p>
            <a:pPr lvl="1" eaLnBrk="1" hangingPunct="1"/>
            <a:r>
              <a:rPr lang="en-US" sz="2000" dirty="0" smtClean="0"/>
              <a:t>No shared dimensions in current data model </a:t>
            </a:r>
          </a:p>
          <a:p>
            <a:pPr lvl="1" eaLnBrk="1" hangingPunct="1"/>
            <a:r>
              <a:rPr lang="en-US" sz="2000" dirty="0" smtClean="0"/>
              <a:t>Shared dimensions will be added to DAP-4 (still waiting)</a:t>
            </a:r>
          </a:p>
          <a:p>
            <a:pPr lvl="1"/>
            <a:r>
              <a:rPr lang="en-US" sz="2000" i="1" dirty="0" smtClean="0"/>
              <a:t>:coordinates = “lat </a:t>
            </a:r>
            <a:r>
              <a:rPr lang="en-US" sz="2000" i="1" dirty="0" err="1" smtClean="0"/>
              <a:t>lon</a:t>
            </a:r>
            <a:r>
              <a:rPr lang="en-US" sz="2000" i="1" dirty="0" smtClean="0"/>
              <a:t> alt time” </a:t>
            </a:r>
          </a:p>
          <a:p>
            <a:pPr eaLnBrk="1" hangingPunct="1"/>
            <a:r>
              <a:rPr lang="en-US" sz="2400" dirty="0" smtClean="0"/>
              <a:t>HDF5</a:t>
            </a:r>
          </a:p>
          <a:p>
            <a:pPr lvl="1" eaLnBrk="1" hangingPunct="1"/>
            <a:r>
              <a:rPr lang="en-US" sz="2000" dirty="0" smtClean="0"/>
              <a:t>No shared dimensions in current data model</a:t>
            </a:r>
          </a:p>
          <a:p>
            <a:pPr lvl="1" eaLnBrk="1" hangingPunct="1"/>
            <a:r>
              <a:rPr lang="en-US" sz="2000" dirty="0" smtClean="0"/>
              <a:t>HDF-EOS added shared dimensions in </a:t>
            </a:r>
            <a:r>
              <a:rPr lang="en-US" sz="2000" dirty="0" smtClean="0"/>
              <a:t>metadata (</a:t>
            </a:r>
            <a:r>
              <a:rPr lang="en-US" sz="2000" dirty="0" smtClean="0"/>
              <a:t>NPOESS took  them out)</a:t>
            </a:r>
            <a:endParaRPr lang="en-US" sz="2000" dirty="0" smtClean="0"/>
          </a:p>
          <a:p>
            <a:pPr lvl="1" eaLnBrk="1" hangingPunct="1"/>
            <a:r>
              <a:rPr lang="en-US" sz="2000" dirty="0" smtClean="0"/>
              <a:t>NetCDF-4 adds a workaround</a:t>
            </a:r>
          </a:p>
          <a:p>
            <a:pPr lvl="2" eaLnBrk="1" hangingPunct="1"/>
            <a:r>
              <a:rPr lang="en-US" sz="1800" dirty="0" smtClean="0"/>
              <a:t>NetCDF-4 not a subset of HDF-5</a:t>
            </a:r>
          </a:p>
          <a:p>
            <a:pPr lvl="1" eaLnBrk="1" hangingPunct="1"/>
            <a:r>
              <a:rPr lang="en-US" sz="2000" dirty="0" smtClean="0"/>
              <a:t>NetCDF-4 does not read all HDF-5 objects</a:t>
            </a:r>
          </a:p>
          <a:p>
            <a:pPr lvl="2" eaLnBrk="1" hangingPunct="1"/>
            <a:r>
              <a:rPr lang="en-US" sz="1800" dirty="0" smtClean="0"/>
              <a:t>HDF-5 not a subset of NetCDF-4</a:t>
            </a:r>
          </a:p>
          <a:p>
            <a:pPr lvl="2" eaLnBrk="1" hangingPunct="1"/>
            <a:endParaRPr lang="en-US" sz="1800" dirty="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3319</TotalTime>
  <Words>1630</Words>
  <Application>Microsoft Office PowerPoint</Application>
  <PresentationFormat>On-screen Show (4:3)</PresentationFormat>
  <Paragraphs>399</Paragraphs>
  <Slides>39</Slides>
  <Notes>26</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NetCDF-Java  Overview </vt:lpstr>
      <vt:lpstr>Contents</vt:lpstr>
      <vt:lpstr>NetCDF-3 data model</vt:lpstr>
      <vt:lpstr>NetCDF-4 Data Model based on HDF5</vt:lpstr>
      <vt:lpstr>NetCDF, HDF5, OPeNDAP  Data Models</vt:lpstr>
      <vt:lpstr>Gridded Data</vt:lpstr>
      <vt:lpstr>Point Observation Data</vt:lpstr>
      <vt:lpstr>Swath</vt:lpstr>
      <vt:lpstr>Shared Dimensions Summary</vt:lpstr>
      <vt:lpstr>Editorial</vt:lpstr>
      <vt:lpstr>Slide 11</vt:lpstr>
      <vt:lpstr>C</vt:lpstr>
      <vt:lpstr>Java</vt:lpstr>
      <vt:lpstr>“Index Space” Data Access</vt:lpstr>
      <vt:lpstr>“Coordinate Space” Access</vt:lpstr>
      <vt:lpstr>“Georeferenced” access</vt:lpstr>
      <vt:lpstr>TimeSeries “Feature Type”</vt:lpstr>
      <vt:lpstr>Grid “Feature Type”</vt:lpstr>
      <vt:lpstr>Slide 19</vt:lpstr>
      <vt:lpstr>Coordinate System UML</vt:lpstr>
      <vt:lpstr>Netcdf-Java Library parses these Conventions</vt:lpstr>
      <vt:lpstr>Projections (CF)</vt:lpstr>
      <vt:lpstr>Vertical Transforms (CF)</vt:lpstr>
      <vt:lpstr>Slide 24</vt:lpstr>
      <vt:lpstr>WMS Clients</vt:lpstr>
      <vt:lpstr>Slide 26</vt:lpstr>
      <vt:lpstr>THREDDS Data Server</vt:lpstr>
      <vt:lpstr>THREDDS Data Server (TDS)</vt:lpstr>
      <vt:lpstr>OGC Web Map Service</vt:lpstr>
      <vt:lpstr>OGC Web Coverage Service</vt:lpstr>
      <vt:lpstr>NetCDF Markup Language (NcML)</vt:lpstr>
      <vt:lpstr>NetCDF-Java Summary</vt:lpstr>
      <vt:lpstr>Issues</vt:lpstr>
      <vt:lpstr>How to get this functionality into  netCDF C library? </vt:lpstr>
      <vt:lpstr>CdmRemote Server</vt:lpstr>
      <vt:lpstr>Possibility: CdmRemote</vt:lpstr>
      <vt:lpstr>Possibility: ncstream</vt:lpstr>
      <vt:lpstr>Summary</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interoperability and/or netCDF-java for the HDF5 team</dc:title>
  <dc:creator>caron</dc:creator>
  <cp:lastModifiedBy>caron</cp:lastModifiedBy>
  <cp:revision>39</cp:revision>
  <dcterms:created xsi:type="dcterms:W3CDTF">2010-10-25T18:49:25Z</dcterms:created>
  <dcterms:modified xsi:type="dcterms:W3CDTF">2010-10-29T14:00:13Z</dcterms:modified>
</cp:coreProperties>
</file>