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5" autoAdjust="0"/>
    <p:restoredTop sz="86404" autoAdjust="0"/>
  </p:normalViewPr>
  <p:slideViewPr>
    <p:cSldViewPr snapToGrid="0" snapToObjects="1">
      <p:cViewPr varScale="1">
        <p:scale>
          <a:sx n="79" d="100"/>
          <a:sy n="79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7" Type="http://schemas.openxmlformats.org/officeDocument/2006/relationships/slide" Target="slides/slide7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6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FEFCFB-95B5-40AB-8729-C8F79D1D1932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90E6EB-6092-45DE-8105-D5C22B4C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B3DDE-410D-4F8F-A3A7-7E3797B5CD12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592BF-A965-49B7-83C7-57860503F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E758E-0892-4E61-893E-E01E8D1D6C49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6AD7C-80B2-46BE-9E91-AEF4A33FBE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8678B5-0B62-425A-9EBC-D9384A09B561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415E4-34F5-440F-9398-7464379807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51608-B8A5-43C5-AE85-FEC98919492D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DE751-C679-4805-8286-B799A32598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804ED-767C-40A8-8FA4-87E1FF5BA383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EC304-53BB-46B1-B7E5-829DEF3404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675DAF-1B5B-4113-A7B0-5383D507DF16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78436-F302-4568-AFCC-FEB1F7EF79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BB83AD-0C4A-4C74-932C-D2F72115137A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B8591-7A76-402E-9EB4-DCB236F60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E1B86E-3D62-4690-BAB0-8843E938EA76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F536-BBEC-4328-836B-28490C8C9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276F7874-CEBE-415D-88CA-2B241716FE3A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07E13-D488-44AF-9AE9-AFE9B54C5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9CCE009-C4BE-43B3-99C9-6211AC030FF6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2329C4-E9EA-44AF-AC5E-EFFDCFDAE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24AC27-FFC0-45E3-A34E-264AB749E75D}" type="datetime1">
              <a:rPr lang="en-US" smtClean="0"/>
              <a:pPr>
                <a:defRPr/>
              </a:pPr>
              <a:t>10/15/09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00B639-DAA9-4881-B1AB-F322F89D86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Musings on the </a:t>
            </a:r>
            <a:br>
              <a:rPr lang="en-US" dirty="0" smtClean="0"/>
            </a:br>
            <a:r>
              <a:rPr lang="en-US" dirty="0" smtClean="0"/>
              <a:t>Reproducibility of Unidata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Principles for Success in </a:t>
            </a:r>
            <a:r>
              <a:rPr lang="en-US" smtClean="0">
                <a:ea typeface="+mn-ea"/>
                <a:cs typeface="+mn-cs"/>
              </a:rPr>
              <a:t>Collaboration Experiments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High expertise dedicated to support</a:t>
            </a:r>
          </a:p>
          <a:p>
            <a:pPr lvl="1"/>
            <a:r>
              <a:rPr lang="en-US" dirty="0" smtClean="0"/>
              <a:t>Training workshops</a:t>
            </a:r>
          </a:p>
          <a:p>
            <a:pPr lvl="1"/>
            <a:r>
              <a:rPr lang="en-US" dirty="0" smtClean="0"/>
              <a:t>User meetings</a:t>
            </a:r>
          </a:p>
          <a:p>
            <a:r>
              <a:rPr lang="en-US" dirty="0" smtClean="0"/>
              <a:t>Is this the </a:t>
            </a:r>
            <a:r>
              <a:rPr lang="en-US" i="1" dirty="0" smtClean="0"/>
              <a:t>primary </a:t>
            </a:r>
            <a:r>
              <a:rPr lang="en-US" dirty="0" smtClean="0"/>
              <a:t>discipline?</a:t>
            </a:r>
          </a:p>
          <a:p>
            <a:pPr lvl="1"/>
            <a:r>
              <a:rPr lang="en-US" dirty="0" smtClean="0"/>
              <a:t>May be most important factor for users with the least computing experience (or heavy reliance on student operation)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Customer Relations</a:t>
            </a:r>
            <a:br>
              <a:rPr lang="en-US" dirty="0" smtClean="0"/>
            </a:br>
            <a:r>
              <a:rPr lang="en-US" sz="2800" dirty="0" smtClean="0"/>
              <a:t>(knowing customer needs intimately, as at IBM, e.g.)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Truly unique software (important abstractions)</a:t>
            </a:r>
          </a:p>
          <a:p>
            <a:pPr lvl="2"/>
            <a:r>
              <a:rPr lang="en-US" dirty="0" err="1" smtClean="0"/>
              <a:t>netCDF</a:t>
            </a:r>
            <a:endParaRPr lang="en-US" dirty="0" smtClean="0"/>
          </a:p>
          <a:p>
            <a:pPr lvl="2"/>
            <a:r>
              <a:rPr lang="en-US" dirty="0" smtClean="0"/>
              <a:t>IDD/LDM</a:t>
            </a:r>
          </a:p>
          <a:p>
            <a:pPr lvl="2"/>
            <a:r>
              <a:rPr lang="en-US" dirty="0" smtClean="0"/>
              <a:t>IDV, Bundles (on </a:t>
            </a:r>
            <a:r>
              <a:rPr lang="en-US" dirty="0" err="1" smtClean="0"/>
              <a:t>VisAD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RAMADA, THREDDS, LEAD</a:t>
            </a:r>
          </a:p>
          <a:p>
            <a:r>
              <a:rPr lang="en-US" dirty="0" smtClean="0"/>
              <a:t>Is this the </a:t>
            </a:r>
            <a:r>
              <a:rPr lang="en-US" i="1" dirty="0" smtClean="0"/>
              <a:t>primary </a:t>
            </a:r>
            <a:r>
              <a:rPr lang="en-US" dirty="0" smtClean="0"/>
              <a:t>discipline?</a:t>
            </a:r>
          </a:p>
          <a:p>
            <a:pPr lvl="1"/>
            <a:r>
              <a:rPr lang="en-US" dirty="0" smtClean="0"/>
              <a:t>May be most important factor for expanding into new communities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Innovation</a:t>
            </a:r>
            <a:br>
              <a:rPr lang="en-US" dirty="0" smtClean="0"/>
            </a:br>
            <a:r>
              <a:rPr lang="en-US" sz="2800" dirty="0" smtClean="0"/>
              <a:t>(leading-edge design, as at Apple, e.g.)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Unidata success clearly depends on</a:t>
            </a:r>
          </a:p>
          <a:p>
            <a:pPr lvl="1"/>
            <a:r>
              <a:rPr lang="en-US" dirty="0" smtClean="0"/>
              <a:t>Operational excellence</a:t>
            </a:r>
          </a:p>
          <a:p>
            <a:pPr lvl="1"/>
            <a:r>
              <a:rPr lang="en-US" dirty="0" smtClean="0"/>
              <a:t>Customer intimacy </a:t>
            </a:r>
          </a:p>
          <a:p>
            <a:r>
              <a:rPr lang="en-US" dirty="0" smtClean="0"/>
              <a:t>Unidata has evolved to be a design-centered organization, and the primary value discipline (defining Unidata’s future) is</a:t>
            </a:r>
          </a:p>
          <a:p>
            <a:pPr lvl="1"/>
            <a:r>
              <a:rPr lang="en-US" dirty="0" smtClean="0"/>
              <a:t>Product leadership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Subjective Opinion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WAG: Unidata’s product leadership will significantly affect scientific “publication” </a:t>
            </a:r>
            <a:br>
              <a:rPr lang="en-US" dirty="0" smtClean="0"/>
            </a:br>
            <a:r>
              <a:rPr lang="en-US" dirty="0" smtClean="0"/>
              <a:t>(as that notion evolves…)</a:t>
            </a:r>
          </a:p>
          <a:p>
            <a:pPr lvl="1"/>
            <a:r>
              <a:rPr lang="en-US" dirty="0" smtClean="0"/>
              <a:t>Data references will be common in bibliographies</a:t>
            </a:r>
          </a:p>
          <a:p>
            <a:pPr lvl="1"/>
            <a:r>
              <a:rPr lang="en-US" dirty="0" smtClean="0"/>
              <a:t>Increasingly complex ideas (requiring data and “bundles” to describe them) will take shape collaboratively in wiki- or blog-like contexts</a:t>
            </a:r>
          </a:p>
          <a:p>
            <a:pPr lvl="1"/>
            <a:r>
              <a:rPr lang="en-US" dirty="0" smtClean="0"/>
              <a:t>The speed of idea propagation will increase</a:t>
            </a:r>
          </a:p>
          <a:p>
            <a:pPr lvl="1"/>
            <a:r>
              <a:rPr lang="en-US" dirty="0" smtClean="0"/>
              <a:t>Libraries will become Unidata users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Subjectively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Unidata probably </a:t>
            </a:r>
            <a:r>
              <a:rPr lang="en-US" u="sng" dirty="0" smtClean="0"/>
              <a:t>is</a:t>
            </a:r>
            <a:r>
              <a:rPr lang="en-US" dirty="0" smtClean="0"/>
              <a:t> reproducible (in other fields, e.g.) with attention to </a:t>
            </a:r>
            <a:r>
              <a:rPr lang="en-US" i="1" dirty="0" smtClean="0"/>
              <a:t>principles</a:t>
            </a:r>
            <a:endParaRPr lang="en-US" dirty="0" smtClean="0"/>
          </a:p>
          <a:p>
            <a:r>
              <a:rPr lang="en-US" dirty="0" smtClean="0"/>
              <a:t>Key principles underlie Unidata because the individuals who shaped the program (many of them in this room) applied them instinctively</a:t>
            </a:r>
          </a:p>
          <a:p>
            <a:r>
              <a:rPr lang="en-US" dirty="0" smtClean="0"/>
              <a:t>Thanks for a fun ride!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Observations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NSF-funded efforts, Unidata has been an unusually </a:t>
            </a:r>
            <a:r>
              <a:rPr lang="en-US" u="sng" dirty="0" smtClean="0"/>
              <a:t>collaborative</a:t>
            </a:r>
            <a:r>
              <a:rPr lang="en-US" dirty="0" smtClean="0"/>
              <a:t> success story</a:t>
            </a:r>
          </a:p>
          <a:p>
            <a:r>
              <a:rPr lang="en-US" dirty="0" smtClean="0"/>
              <a:t>This success derives, at least in part, from the application of </a:t>
            </a:r>
            <a:r>
              <a:rPr lang="en-US" u="sng" dirty="0" smtClean="0"/>
              <a:t>principles </a:t>
            </a:r>
            <a:r>
              <a:rPr lang="en-US" dirty="0" smtClean="0"/>
              <a:t>that may be critical in other collaborative contexts.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Assertions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sense of community ownership</a:t>
            </a:r>
          </a:p>
          <a:p>
            <a:pPr lvl="1"/>
            <a:r>
              <a:rPr lang="en-US" dirty="0" smtClean="0"/>
              <a:t>Earliest plans thru latest “Strategic Outlook”</a:t>
            </a:r>
          </a:p>
          <a:p>
            <a:r>
              <a:rPr lang="en-US" dirty="0" smtClean="0"/>
              <a:t>Traits like those defining a “collaboratory”</a:t>
            </a:r>
          </a:p>
          <a:p>
            <a:pPr lvl="1"/>
            <a:r>
              <a:rPr lang="en-US" dirty="0" smtClean="0"/>
              <a:t>See Fulker, Bates, Jacobs in BAMS 1997</a:t>
            </a:r>
          </a:p>
          <a:p>
            <a:r>
              <a:rPr lang="en-US" dirty="0" smtClean="0"/>
              <a:t>Decentralized organization &amp; architecture</a:t>
            </a:r>
          </a:p>
          <a:p>
            <a:pPr lvl="1"/>
            <a:r>
              <a:rPr lang="en-US" dirty="0" smtClean="0"/>
              <a:t>Multiple data sources to multiple recipients </a:t>
            </a:r>
            <a:br>
              <a:rPr lang="en-US" dirty="0" smtClean="0"/>
            </a:br>
            <a:r>
              <a:rPr lang="en-US" i="1" dirty="0" smtClean="0"/>
              <a:t>with no data center</a:t>
            </a:r>
          </a:p>
          <a:p>
            <a:pPr lvl="1"/>
            <a:r>
              <a:rPr lang="en-US" dirty="0" smtClean="0"/>
              <a:t>Reliance on cooperating tool builders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Unidata as Collaboration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Jim Collins </a:t>
            </a:r>
            <a:r>
              <a:rPr lang="en-US" sz="2400" i="1" dirty="0" smtClean="0">
                <a:ea typeface="+mn-ea"/>
                <a:cs typeface="+mn-cs"/>
              </a:rPr>
              <a:t>Good to Great</a:t>
            </a:r>
            <a:r>
              <a:rPr lang="en-US" sz="2400" dirty="0" smtClean="0">
                <a:ea typeface="+mn-ea"/>
                <a:cs typeface="+mn-cs"/>
              </a:rPr>
              <a:t> (2001)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Disciplined thought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Disciplined action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Persistent core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Treacy</a:t>
            </a:r>
            <a:r>
              <a:rPr lang="en-US" dirty="0" smtClean="0">
                <a:ea typeface="+mn-ea"/>
                <a:cs typeface="+mn-cs"/>
              </a:rPr>
              <a:t> &amp; </a:t>
            </a:r>
            <a:r>
              <a:rPr lang="en-US" dirty="0" err="1" smtClean="0">
                <a:ea typeface="+mn-ea"/>
                <a:cs typeface="+mn-cs"/>
              </a:rPr>
              <a:t>Wiersema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sz="2400" i="1" dirty="0" smtClean="0">
                <a:ea typeface="+mn-ea"/>
                <a:cs typeface="+mn-cs"/>
              </a:rPr>
              <a:t>Harvard Business Review</a:t>
            </a:r>
            <a:r>
              <a:rPr lang="en-US" sz="2400" dirty="0" smtClean="0">
                <a:ea typeface="+mn-ea"/>
                <a:cs typeface="+mn-cs"/>
              </a:rPr>
              <a:t> (1993)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Primary alignment with 1 of 3 value disciplines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Operational Excellence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Customer Relations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Product Leadership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Principles Underlying Success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111" dirty="0" smtClean="0">
                <a:ea typeface="+mj-ea"/>
                <a:cs typeface="+mj-cs"/>
              </a:rPr>
              <a:t>especially pertinent to collaboration (my view)</a:t>
            </a:r>
            <a:endParaRPr lang="en-US" dirty="0" smtClean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Willingness to confront reality</a:t>
            </a:r>
          </a:p>
          <a:p>
            <a:r>
              <a:rPr lang="en-US" dirty="0" smtClean="0"/>
              <a:t>A simple, coherent strategic concept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Constant reminders (Policy &amp; Users Committees) about real customer needs &amp; fiscal constraints</a:t>
            </a:r>
          </a:p>
          <a:p>
            <a:pPr lvl="1"/>
            <a:r>
              <a:rPr lang="en-US" dirty="0" smtClean="0"/>
              <a:t>Program renewal via peer-reviewed proposals</a:t>
            </a:r>
          </a:p>
          <a:p>
            <a:pPr lvl="1"/>
            <a:r>
              <a:rPr lang="en-US" dirty="0" smtClean="0"/>
              <a:t>Strategic focus on building/providing </a:t>
            </a:r>
            <a:r>
              <a:rPr lang="en-US" i="1" dirty="0" smtClean="0"/>
              <a:t>tools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(catalysts, not completed reactions)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Collins – Disciplined Thought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2633607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Willingness to say “no”</a:t>
            </a:r>
          </a:p>
          <a:p>
            <a:r>
              <a:rPr lang="en-US" dirty="0" smtClean="0"/>
              <a:t>Clear assignment of responsibilities</a:t>
            </a:r>
          </a:p>
          <a:p>
            <a:r>
              <a:rPr lang="en-US" dirty="0" smtClean="0"/>
              <a:t>Advancement as a cumulative process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Simple governance model (under UCAR)</a:t>
            </a:r>
          </a:p>
          <a:p>
            <a:pPr lvl="1"/>
            <a:r>
              <a:rPr lang="en-US" dirty="0" smtClean="0"/>
              <a:t>NSF exerts (strong) leadership &amp; (patient) support</a:t>
            </a:r>
          </a:p>
          <a:p>
            <a:pPr lvl="1"/>
            <a:r>
              <a:rPr lang="en-US" dirty="0" smtClean="0"/>
              <a:t>Successfully conducting long-term development alongside (immediate) user support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Collins – Disciplined Action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100888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enduring purpose</a:t>
            </a:r>
          </a:p>
          <a:p>
            <a:r>
              <a:rPr lang="en-US" dirty="0" smtClean="0"/>
              <a:t>Immutable core values (as basis for advances)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Current strategy likely resonates with founders</a:t>
            </a:r>
          </a:p>
          <a:p>
            <a:pPr lvl="1"/>
            <a:r>
              <a:rPr lang="en-US" dirty="0" smtClean="0"/>
              <a:t>Remarkable core values, such as</a:t>
            </a:r>
          </a:p>
          <a:p>
            <a:pPr lvl="2"/>
            <a:r>
              <a:rPr lang="en-US" dirty="0" smtClean="0"/>
              <a:t>Continuous rebalancing of development vs. support</a:t>
            </a:r>
          </a:p>
          <a:p>
            <a:pPr lvl="2"/>
            <a:r>
              <a:rPr lang="en-US" dirty="0" smtClean="0"/>
              <a:t>Centrifugal force (distributed functionality…)</a:t>
            </a:r>
          </a:p>
          <a:p>
            <a:pPr lvl="2"/>
            <a:r>
              <a:rPr lang="en-US" dirty="0" smtClean="0"/>
              <a:t>Smart use of abstractions</a:t>
            </a:r>
          </a:p>
          <a:p>
            <a:pPr lvl="2"/>
            <a:endParaRPr lang="en-US" dirty="0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Collins – Persistent Core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2612615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Primary </a:t>
            </a:r>
            <a:r>
              <a:rPr lang="en-US" dirty="0" smtClean="0"/>
              <a:t>alignment with </a:t>
            </a:r>
            <a:r>
              <a:rPr lang="en-US" i="1" dirty="0" smtClean="0"/>
              <a:t>one </a:t>
            </a:r>
            <a:r>
              <a:rPr lang="en-US" dirty="0" smtClean="0"/>
              <a:t>of three value disciplines (</a:t>
            </a:r>
            <a:r>
              <a:rPr lang="en-US" i="1" dirty="0" smtClean="0"/>
              <a:t>while attending to the other two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Operational Excellence </a:t>
            </a:r>
            <a:r>
              <a:rPr lang="en-US" sz="2400" dirty="0" smtClean="0"/>
              <a:t>(Dell, e.g.)</a:t>
            </a:r>
            <a:endParaRPr lang="en-US" dirty="0" smtClean="0"/>
          </a:p>
          <a:p>
            <a:pPr lvl="1"/>
            <a:r>
              <a:rPr lang="en-US" dirty="0" smtClean="0"/>
              <a:t>Customer Relations </a:t>
            </a:r>
            <a:r>
              <a:rPr lang="en-US" sz="2400" dirty="0" smtClean="0"/>
              <a:t>(IBM, e.g.)</a:t>
            </a:r>
            <a:endParaRPr lang="en-US" dirty="0" smtClean="0"/>
          </a:p>
          <a:p>
            <a:pPr lvl="1"/>
            <a:r>
              <a:rPr lang="en-US" dirty="0" smtClean="0"/>
              <a:t>Product Leadership </a:t>
            </a:r>
            <a:r>
              <a:rPr lang="en-US" sz="2400" dirty="0" smtClean="0"/>
              <a:t>(Apple, e.g.)</a:t>
            </a:r>
            <a:endParaRPr lang="en-US" dirty="0" smtClean="0"/>
          </a:p>
          <a:p>
            <a:r>
              <a:rPr lang="en-US" dirty="0" smtClean="0"/>
              <a:t>Opinions may differ on which is primary for Unidata…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Treacy</a:t>
            </a:r>
            <a:r>
              <a:rPr lang="en-US" dirty="0" smtClean="0"/>
              <a:t> &amp; </a:t>
            </a:r>
            <a:r>
              <a:rPr lang="en-US" dirty="0" err="1" smtClean="0"/>
              <a:t>Wiersema</a:t>
            </a:r>
            <a:r>
              <a:rPr lang="en-US" dirty="0" smtClean="0"/>
              <a:t> –</a:t>
            </a:r>
            <a:r>
              <a:rPr lang="en-US" baseline="0" dirty="0" smtClean="0"/>
              <a:t> Alignment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Unidata manifestation</a:t>
            </a:r>
          </a:p>
          <a:p>
            <a:pPr lvl="1"/>
            <a:r>
              <a:rPr lang="en-US" dirty="0" smtClean="0"/>
              <a:t>Data access &amp; sharing via community-owned data relays (IDD) &amp; servers (THREDDS…)</a:t>
            </a:r>
          </a:p>
          <a:p>
            <a:pPr lvl="1"/>
            <a:r>
              <a:rPr lang="en-US" dirty="0" smtClean="0"/>
              <a:t>Data analysis &amp; visualization via free (mostly open-source) software</a:t>
            </a:r>
          </a:p>
          <a:p>
            <a:pPr lvl="1"/>
            <a:r>
              <a:rPr lang="en-US" dirty="0" smtClean="0"/>
              <a:t>Well established reliability record</a:t>
            </a:r>
          </a:p>
          <a:p>
            <a:r>
              <a:rPr lang="en-US" dirty="0" smtClean="0"/>
              <a:t>Is this the </a:t>
            </a:r>
            <a:r>
              <a:rPr lang="en-US" i="1" dirty="0" smtClean="0"/>
              <a:t>primary </a:t>
            </a:r>
            <a:r>
              <a:rPr lang="en-US" dirty="0" smtClean="0"/>
              <a:t>discipline?</a:t>
            </a:r>
          </a:p>
          <a:p>
            <a:pPr lvl="1"/>
            <a:r>
              <a:rPr lang="en-US" dirty="0" smtClean="0"/>
              <a:t>May be most important factor for users with small budgets but some computing experience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Excellence</a:t>
            </a:r>
            <a:br>
              <a:rPr lang="en-US" dirty="0" smtClean="0"/>
            </a:br>
            <a:r>
              <a:rPr lang="en-US" sz="2800" dirty="0" smtClean="0"/>
              <a:t>(price point, as at Dell, e.g.)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1189</TotalTime>
  <Words>711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Musings on the  Reproducibility of Unidata</vt:lpstr>
      <vt:lpstr>Two Assertions</vt:lpstr>
      <vt:lpstr>Unidata as Collaboration</vt:lpstr>
      <vt:lpstr>Principles Underlying Success especially pertinent to collaboration (my view)</vt:lpstr>
      <vt:lpstr>Collins – Disciplined Thought</vt:lpstr>
      <vt:lpstr>Collins – Disciplined Action</vt:lpstr>
      <vt:lpstr>Collins – Persistent Core</vt:lpstr>
      <vt:lpstr>Treacy &amp; Wiersema – Alignment</vt:lpstr>
      <vt:lpstr>Operational Excellence (price point, as at Dell, e.g.)</vt:lpstr>
      <vt:lpstr>Customer Relations (knowing customer needs intimately, as at IBM, e.g.)</vt:lpstr>
      <vt:lpstr>Product Innovation (leading-edge design, as at Apple, e.g.)</vt:lpstr>
      <vt:lpstr>A Subjective Opinion</vt:lpstr>
      <vt:lpstr>Even More Subjectively</vt:lpstr>
      <vt:lpstr>Concluding Observations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Fulker</dc:creator>
  <cp:lastModifiedBy>David Fulker</cp:lastModifiedBy>
  <cp:revision>5</cp:revision>
  <dcterms:created xsi:type="dcterms:W3CDTF">2009-10-15T20:01:22Z</dcterms:created>
  <dcterms:modified xsi:type="dcterms:W3CDTF">2009-10-15T21:02:39Z</dcterms:modified>
</cp:coreProperties>
</file>