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651" r:id="rId4"/>
    <p:sldMasterId id="2147483652" r:id="rId5"/>
  </p:sldMasterIdLst>
  <p:notesMasterIdLst>
    <p:notesMasterId r:id="rId11"/>
  </p:notesMasterIdLst>
  <p:sldIdLst>
    <p:sldId id="256" r:id="rId6"/>
    <p:sldId id="257" r:id="rId7"/>
    <p:sldId id="258" r:id="rId8"/>
    <p:sldId id="259" r:id="rId9"/>
    <p:sldId id="260" r:id="rId10"/>
  </p:sldIdLst>
  <p:sldSz cx="10080625" cy="7559675"/>
  <p:notesSz cx="7772400" cy="10058400"/>
  <p:defaultTextStyle>
    <a:defPPr>
      <a:defRPr lang="en-GB"/>
    </a:defPPr>
    <a:lvl1pPr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SimSun" charset="-122"/>
        <a:cs typeface="+mn-cs"/>
      </a:defRPr>
    </a:lvl1pPr>
    <a:lvl2pPr marL="742950" indent="-28575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SimSun" charset="-122"/>
        <a:cs typeface="+mn-cs"/>
      </a:defRPr>
    </a:lvl2pPr>
    <a:lvl3pPr marL="11430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SimSun" charset="-122"/>
        <a:cs typeface="+mn-cs"/>
      </a:defRPr>
    </a:lvl3pPr>
    <a:lvl4pPr marL="16002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SimSun" charset="-122"/>
        <a:cs typeface="+mn-cs"/>
      </a:defRPr>
    </a:lvl4pPr>
    <a:lvl5pPr marL="20574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SimSun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SimSun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SimSun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SimSun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SimSun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390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AutoShape 1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6025" cy="3768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6147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5063" cy="4522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0263" cy="500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0262" cy="500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0263" cy="500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0262" cy="500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fld id="{0D702D1D-BBB3-4192-AF99-E8B30711E34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C5D5D40-F92F-4110-85D7-8064289BDC21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6650" cy="452596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0EF9536-56F9-4593-835B-52E34DC7F9E2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6650" cy="452596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3651983-A87B-46F1-B9B3-370415CBD2A5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6650" cy="452596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0F0A54C-F305-4800-8A67-CB40DAF9F02C}" type="slidenum">
              <a:rPr lang="en-US"/>
              <a:pPr/>
              <a:t>4</a:t>
            </a:fld>
            <a:endParaRPr lang="en-US"/>
          </a:p>
        </p:txBody>
      </p:sp>
      <p:sp>
        <p:nvSpPr>
          <p:cNvPr id="1536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6650" cy="452596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6259269-B4A9-4E2B-AC98-861D8AC2A4AF}" type="slidenum">
              <a:rPr lang="en-US"/>
              <a:pPr/>
              <a:t>5</a:t>
            </a:fld>
            <a:endParaRPr lang="en-US"/>
          </a:p>
        </p:txBody>
      </p:sp>
      <p:sp>
        <p:nvSpPr>
          <p:cNvPr id="1638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6650" cy="452596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EEFC688-8A74-4BF6-80BC-2CFA7A553F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5C8BCDC-B528-4642-8AF2-303FE3B8AF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4088" y="301625"/>
            <a:ext cx="2266950" cy="64531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48450" cy="64531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38D0C52-2EAB-4EFB-A1D9-3D52FD2D69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DC8EB7D-A1B1-4CF0-82D6-02FBD0B93A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CC14BE6-72D4-4881-B26C-06EE807BA1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E022462-3955-4075-920E-15405D38AE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3" y="1979613"/>
            <a:ext cx="4062412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4925" y="1979613"/>
            <a:ext cx="40624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2696202-BAF0-44CF-BF49-8FA51DFDA2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381B190-3FA6-4B76-82C5-0626503CC5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5D8965F-73EA-4C52-9E69-7BE21A800F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D350531-82DB-44C3-A63C-D403983CAE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D8C0647-96A8-4A71-9725-CAB2CB97D7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93E4022-D8CE-40BA-B9F0-9945436235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4166248-23F7-432D-9BCA-6979B764D1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8572F09-A745-4C17-A619-EE4A910FB8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08825" y="720725"/>
            <a:ext cx="2068513" cy="57562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00113" y="720725"/>
            <a:ext cx="6056312" cy="57562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7EEBCE3-E7A1-4191-A91B-10CDF0436A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F5B7F98-4634-4630-9BFB-1CFB4798F8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9D69F8D-ABBB-46FA-ADF5-B2BA079640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7870702-D289-4E57-A957-0ED5F95466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6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7700" cy="4986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DC7D2FF-E0F8-421D-A65B-18685D8926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C8ACC10-AAE6-46E5-92A6-1F84F0E055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9FC2F2F-E4A0-4C2E-9A85-D8B15BB800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B960255-EDA0-43F7-AA75-9EEF487F4F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604888E-A333-42BA-A99B-963BD0F59F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CEDF58B-A265-4D5F-8739-EB18DA9F44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A9DAFD6-EE9E-4AB2-A854-F59801AADC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86E86DE-161B-4B3A-B265-AD2E7213C9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4088" y="301625"/>
            <a:ext cx="2266950" cy="64531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48450" cy="64531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FBA5BDB-1626-4DAA-B91A-5A537B6F36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7800" cy="12588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4737" cy="5175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6463" y="6886575"/>
            <a:ext cx="3192462" cy="5175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6300" y="6886575"/>
            <a:ext cx="2344738" cy="517525"/>
          </a:xfrm>
        </p:spPr>
        <p:txBody>
          <a:bodyPr/>
          <a:lstStyle>
            <a:lvl1pPr>
              <a:defRPr/>
            </a:lvl1pPr>
          </a:lstStyle>
          <a:p>
            <a:fld id="{D08EE2E5-8C5D-4B57-919E-87AA88C2C2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B5A62B7-AC33-4F3A-AB04-6FB42AA741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55EFE8C-7E22-4202-9455-A482C706C8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40AF6ED-F293-4470-BC88-05F3C077FC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6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7700" cy="4986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B4CF18A-C41A-432D-9BAC-43C9BAE8FB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A1DAF0A-C514-4AB1-BA9D-A0AE2835A8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6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7700" cy="4986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C9E72F2-FF69-4AB8-B961-1449A20FD2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B3A1A23-EC80-4194-9A1B-0134583D59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45F2B0B-77F4-4878-A206-7CFE6C063B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669C054-D583-43FB-9CCA-B2543485CE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4CA1D01-F795-4947-9867-17CDC2CFFB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98FA4B7-8CE1-448F-A41E-8CFE40E56B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4088" y="301625"/>
            <a:ext cx="2266950" cy="64531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48450" cy="64531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485D5A0-D686-4C82-92FD-FA4F09599D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1363" y="1963738"/>
            <a:ext cx="4308475" cy="4933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2238" y="1963738"/>
            <a:ext cx="4308475" cy="4933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9B3CF14-3696-4236-93DA-C221DDC519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8375" y="282575"/>
            <a:ext cx="2192338" cy="66151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1363" y="282575"/>
            <a:ext cx="6424612" cy="66151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F73BA8C-E42D-4B9C-AFCE-7984813273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773B18F-9445-432D-B91B-63EA986969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60F26B6-9594-46AA-B046-7B2D2A9D24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4B1A134-4100-49B5-BD85-F389EE09E7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7800" cy="12588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7800" cy="49863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80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4737" cy="517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2463" cy="517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4737" cy="517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</a:defRPr>
            </a:lvl1pPr>
          </a:lstStyle>
          <a:p>
            <a:fld id="{E6971684-23FD-4FF3-B4A2-37A09690DB5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xStyles>
    <p:titleStyle>
      <a:lvl1pPr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SimSun" charset="-122"/>
        </a:defRPr>
      </a:lvl2pPr>
      <a:lvl3pPr marL="1143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SimSun" charset="-122"/>
        </a:defRPr>
      </a:lvl3pPr>
      <a:lvl4pPr marL="1600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SimSun" charset="-122"/>
        </a:defRPr>
      </a:lvl4pPr>
      <a:lvl5pPr marL="20574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SimSun" charset="-122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SimSun" charset="-122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SimSun" charset="-122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SimSun" charset="-122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SimSun" charset="-122"/>
        </a:defRPr>
      </a:lvl9pPr>
    </p:titleStyle>
    <p:bodyStyle>
      <a:lvl1pPr marL="342900" indent="-342900" algn="l" defTabSz="457200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57200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57200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00113" y="720725"/>
            <a:ext cx="8277225" cy="1076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979613"/>
            <a:ext cx="8277225" cy="44973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80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4737" cy="517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2463" cy="517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4737" cy="517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+mn-cs"/>
              </a:defRPr>
            </a:lvl1pPr>
          </a:lstStyle>
          <a:p>
            <a:fld id="{FD9C4C89-3DDC-4642-A106-19A9AF08690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2pPr>
      <a:lvl3pPr marL="1143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3pPr>
      <a:lvl4pPr marL="1600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4pPr>
      <a:lvl5pPr marL="20574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9pPr>
    </p:titleStyle>
    <p:bodyStyle>
      <a:lvl1pPr marL="342900" indent="-342900" algn="l" defTabSz="457200" rtl="0" fontAlgn="base" hangingPunct="0">
        <a:lnSpc>
          <a:spcPct val="93000"/>
        </a:lnSpc>
        <a:spcBef>
          <a:spcPct val="0"/>
        </a:spcBef>
        <a:spcAft>
          <a:spcPts val="1413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00000"/>
            </a:gs>
            <a:gs pos="50000">
              <a:srgbClr val="000080"/>
            </a:gs>
            <a:gs pos="100000">
              <a:srgbClr val="800000"/>
            </a:gs>
          </a:gsLst>
          <a:lin ang="36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7800" cy="12588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7800" cy="49863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80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4737" cy="517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FFFFFF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6463" y="6886575"/>
            <a:ext cx="3192462" cy="517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FFFFFF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6300" y="6886575"/>
            <a:ext cx="2344738" cy="517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FFFFFF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fld id="{776EFE2C-FBEE-4EBD-A382-BBBF36D18C1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708" r:id="rId12"/>
  </p:sldLayoutIdLst>
  <p:txStyles>
    <p:titleStyle>
      <a:lvl1pPr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SimSun" charset="-122"/>
        </a:defRPr>
      </a:lvl2pPr>
      <a:lvl3pPr marL="1143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SimSun" charset="-122"/>
        </a:defRPr>
      </a:lvl3pPr>
      <a:lvl4pPr marL="1600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SimSun" charset="-122"/>
        </a:defRPr>
      </a:lvl4pPr>
      <a:lvl5pPr marL="20574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SimSun" charset="-122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SimSun" charset="-122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SimSun" charset="-122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SimSun" charset="-122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SimSun" charset="-122"/>
        </a:defRPr>
      </a:lvl9pPr>
    </p:titleStyle>
    <p:bodyStyle>
      <a:lvl1pPr marL="342900" indent="-342900" algn="l" defTabSz="457200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57200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57200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00000"/>
            </a:gs>
            <a:gs pos="50000">
              <a:srgbClr val="000080"/>
            </a:gs>
            <a:gs pos="100000">
              <a:srgbClr val="800000"/>
            </a:gs>
          </a:gsLst>
          <a:lin ang="36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7800" cy="12588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7800" cy="49863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80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4737" cy="517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FFFFFF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6463" y="6886575"/>
            <a:ext cx="3192462" cy="517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FFFFFF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6300" y="6886575"/>
            <a:ext cx="2344738" cy="517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FFFFFF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fld id="{D97C1544-62BB-4B86-B630-39A302565F7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SimSun" charset="-122"/>
        </a:defRPr>
      </a:lvl2pPr>
      <a:lvl3pPr marL="1143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SimSun" charset="-122"/>
        </a:defRPr>
      </a:lvl3pPr>
      <a:lvl4pPr marL="1600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SimSun" charset="-122"/>
        </a:defRPr>
      </a:lvl4pPr>
      <a:lvl5pPr marL="20574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SimSun" charset="-122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SimSun" charset="-122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SimSun" charset="-122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SimSun" charset="-122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SimSun" charset="-122"/>
        </a:defRPr>
      </a:lvl9pPr>
    </p:titleStyle>
    <p:bodyStyle>
      <a:lvl1pPr marL="342900" indent="-342900" algn="l" defTabSz="457200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57200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57200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41363" y="282575"/>
            <a:ext cx="8605837" cy="12588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1363" y="1963738"/>
            <a:ext cx="8769350" cy="4933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016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5123" name="AutoShape 3"/>
          <p:cNvSpPr>
            <a:spLocks noChangeArrowheads="1"/>
          </p:cNvSpPr>
          <p:nvPr/>
        </p:nvSpPr>
        <p:spPr bwMode="auto">
          <a:xfrm>
            <a:off x="725488" y="7077075"/>
            <a:ext cx="9355137" cy="96838"/>
          </a:xfrm>
          <a:prstGeom prst="roundRect">
            <a:avLst>
              <a:gd name="adj" fmla="val 1667"/>
            </a:avLst>
          </a:prstGeom>
          <a:solidFill>
            <a:srgbClr val="FF99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1987550" y="7289800"/>
            <a:ext cx="8093075" cy="96838"/>
          </a:xfrm>
          <a:prstGeom prst="roundRect">
            <a:avLst>
              <a:gd name="adj" fmla="val 1667"/>
            </a:avLst>
          </a:prstGeom>
          <a:solidFill>
            <a:srgbClr val="FF99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 b="1" i="1">
          <a:solidFill>
            <a:srgbClr val="FF9966"/>
          </a:solidFill>
          <a:latin typeface="+mj-lt"/>
          <a:ea typeface="+mj-ea"/>
          <a:cs typeface="+mj-cs"/>
        </a:defRPr>
      </a:lvl1pPr>
      <a:lvl2pPr marL="742950" indent="-285750" algn="l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 b="1" i="1">
          <a:solidFill>
            <a:srgbClr val="FF9966"/>
          </a:solidFill>
          <a:latin typeface="Arial" charset="0"/>
          <a:cs typeface="Arial Unicode MS" charset="0"/>
        </a:defRPr>
      </a:lvl2pPr>
      <a:lvl3pPr marL="1143000" indent="-228600" algn="l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 b="1" i="1">
          <a:solidFill>
            <a:srgbClr val="FF9966"/>
          </a:solidFill>
          <a:latin typeface="Arial" charset="0"/>
          <a:cs typeface="Arial Unicode MS" charset="0"/>
        </a:defRPr>
      </a:lvl3pPr>
      <a:lvl4pPr marL="1600200" indent="-228600" algn="l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 b="1" i="1">
          <a:solidFill>
            <a:srgbClr val="FF9966"/>
          </a:solidFill>
          <a:latin typeface="Arial" charset="0"/>
          <a:cs typeface="Arial Unicode MS" charset="0"/>
        </a:defRPr>
      </a:lvl4pPr>
      <a:lvl5pPr marL="2057400" indent="-228600" algn="l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 b="1" i="1">
          <a:solidFill>
            <a:srgbClr val="FF9966"/>
          </a:solidFill>
          <a:latin typeface="Arial" charset="0"/>
          <a:cs typeface="Arial Unicode MS" charset="0"/>
        </a:defRPr>
      </a:lvl5pPr>
      <a:lvl6pPr marL="2514600" indent="-228600" algn="l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 b="1" i="1">
          <a:solidFill>
            <a:srgbClr val="FF9966"/>
          </a:solidFill>
          <a:latin typeface="Arial" charset="0"/>
          <a:cs typeface="Arial Unicode MS" charset="0"/>
        </a:defRPr>
      </a:lvl6pPr>
      <a:lvl7pPr marL="2971800" indent="-228600" algn="l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 b="1" i="1">
          <a:solidFill>
            <a:srgbClr val="FF9966"/>
          </a:solidFill>
          <a:latin typeface="Arial" charset="0"/>
          <a:cs typeface="Arial Unicode MS" charset="0"/>
        </a:defRPr>
      </a:lvl7pPr>
      <a:lvl8pPr marL="3429000" indent="-228600" algn="l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 b="1" i="1">
          <a:solidFill>
            <a:srgbClr val="FF9966"/>
          </a:solidFill>
          <a:latin typeface="Arial" charset="0"/>
          <a:cs typeface="Arial Unicode MS" charset="0"/>
        </a:defRPr>
      </a:lvl8pPr>
      <a:lvl9pPr marL="3886200" indent="-228600" algn="l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 b="1" i="1">
          <a:solidFill>
            <a:srgbClr val="FF9966"/>
          </a:solidFill>
          <a:latin typeface="Arial" charset="0"/>
          <a:cs typeface="Arial Unicode MS" charset="0"/>
        </a:defRPr>
      </a:lvl9pPr>
    </p:titleStyle>
    <p:bodyStyle>
      <a:lvl1pPr marL="342900" indent="-342900" algn="l" defTabSz="457200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E6E6E6"/>
          </a:solidFill>
          <a:latin typeface="+mn-lt"/>
          <a:ea typeface="+mn-ea"/>
          <a:cs typeface="+mn-cs"/>
        </a:defRPr>
      </a:lvl1pPr>
      <a:lvl2pPr marL="742950" indent="-285750" algn="l" defTabSz="457200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E6E6E6"/>
          </a:solidFill>
          <a:latin typeface="+mn-lt"/>
          <a:cs typeface="+mn-cs"/>
        </a:defRPr>
      </a:lvl2pPr>
      <a:lvl3pPr marL="1143000" indent="-228600" algn="l" defTabSz="457200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E6E6E6"/>
          </a:solidFill>
          <a:latin typeface="+mn-lt"/>
          <a:cs typeface="+mn-cs"/>
        </a:defRPr>
      </a:lvl3pPr>
      <a:lvl4pPr marL="1600200" indent="-228600" algn="l" defTabSz="457200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E6E6E6"/>
          </a:solidFill>
          <a:latin typeface="+mn-lt"/>
          <a:cs typeface="+mn-cs"/>
        </a:defRPr>
      </a:lvl4pPr>
      <a:lvl5pPr marL="2057400" indent="-228600" algn="l" defTabSz="457200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E6E6E6"/>
          </a:solidFill>
          <a:latin typeface="+mn-lt"/>
          <a:cs typeface="+mn-cs"/>
        </a:defRPr>
      </a:lvl5pPr>
      <a:lvl6pPr marL="2514600" indent="-228600" algn="l" defTabSz="457200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E6E6E6"/>
          </a:solidFill>
          <a:latin typeface="+mn-lt"/>
          <a:cs typeface="+mn-cs"/>
        </a:defRPr>
      </a:lvl6pPr>
      <a:lvl7pPr marL="2971800" indent="-228600" algn="l" defTabSz="457200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E6E6E6"/>
          </a:solidFill>
          <a:latin typeface="+mn-lt"/>
          <a:cs typeface="+mn-cs"/>
        </a:defRPr>
      </a:lvl7pPr>
      <a:lvl8pPr marL="3429000" indent="-228600" algn="l" defTabSz="457200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E6E6E6"/>
          </a:solidFill>
          <a:latin typeface="+mn-lt"/>
          <a:cs typeface="+mn-cs"/>
        </a:defRPr>
      </a:lvl8pPr>
      <a:lvl9pPr marL="3886200" indent="-228600" algn="l" defTabSz="457200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E6E6E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503238" y="346075"/>
            <a:ext cx="9070975" cy="1171575"/>
          </a:xfrm>
          <a:ln/>
        </p:spPr>
        <p:txBody>
          <a:bodyPr tIns="3888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FFFFFF"/>
                </a:solidFill>
              </a:rPr>
              <a:t>Unidata Users Committee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503238" y="1812925"/>
            <a:ext cx="9070975" cy="4899025"/>
          </a:xfrm>
          <a:ln/>
        </p:spPr>
        <p:txBody>
          <a:bodyPr anchor="ctr"/>
          <a:lstStyle/>
          <a:p>
            <a:pPr indent="-341313" algn="ctr">
              <a:spcAft>
                <a:spcPct val="0"/>
              </a:spcAft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>
                <a:solidFill>
                  <a:srgbClr val="FFFFFF"/>
                </a:solidFill>
              </a:rPr>
              <a:t>Tom Whittaker</a:t>
            </a:r>
          </a:p>
          <a:p>
            <a:pPr indent="-341313" algn="ctr">
              <a:spcAft>
                <a:spcPct val="0"/>
              </a:spcAft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>
                <a:solidFill>
                  <a:srgbClr val="FFFFFF"/>
                </a:solidFill>
              </a:rPr>
              <a:t>Chair</a:t>
            </a:r>
          </a:p>
          <a:p>
            <a:pPr indent="-341313" algn="ctr">
              <a:spcAft>
                <a:spcPct val="0"/>
              </a:spcAft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>
              <a:solidFill>
                <a:srgbClr val="FFFFFF"/>
              </a:solidFill>
            </a:endParaRPr>
          </a:p>
          <a:p>
            <a:pPr indent="-341313" algn="ctr">
              <a:spcAft>
                <a:spcPct val="0"/>
              </a:spcAft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>
              <a:solidFill>
                <a:srgbClr val="FFFFFF"/>
              </a:solidFill>
            </a:endParaRPr>
          </a:p>
          <a:p>
            <a:pPr indent="-341313" algn="ctr">
              <a:spcAft>
                <a:spcPct val="0"/>
              </a:spcAft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>
              <a:solidFill>
                <a:srgbClr val="FFFFFF"/>
              </a:solidFill>
            </a:endParaRPr>
          </a:p>
          <a:p>
            <a:pPr indent="-341313" algn="ctr">
              <a:spcAft>
                <a:spcPct val="0"/>
              </a:spcAft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>
              <a:solidFill>
                <a:srgbClr val="FFFFFF"/>
              </a:solidFill>
            </a:endParaRPr>
          </a:p>
          <a:p>
            <a:pPr indent="-341313" algn="ctr">
              <a:spcAft>
                <a:spcPct val="0"/>
              </a:spcAft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>
                <a:solidFill>
                  <a:srgbClr val="FFFFFF"/>
                </a:solidFill>
              </a:rPr>
              <a:t>Summary of  21-22 April Meeting</a:t>
            </a:r>
          </a:p>
          <a:p>
            <a:pPr indent="-341313" algn="ctr">
              <a:spcAft>
                <a:spcPct val="0"/>
              </a:spcAft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>
                <a:solidFill>
                  <a:srgbClr val="FFFFFF"/>
                </a:solidFill>
              </a:rPr>
              <a:t>Boulder, CO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503238" y="301625"/>
            <a:ext cx="9070975" cy="1262063"/>
          </a:xfrm>
          <a:ln/>
        </p:spPr>
        <p:txBody>
          <a:bodyPr tIns="3888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FFFFFF"/>
                </a:solidFill>
              </a:rPr>
              <a:t>Highlights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03238" y="1768475"/>
            <a:ext cx="9070975" cy="4919663"/>
          </a:xfrm>
          <a:ln/>
        </p:spPr>
        <p:txBody>
          <a:bodyPr/>
          <a:lstStyle/>
          <a:p>
            <a:pPr marL="430213" indent="-323850">
              <a:buClr>
                <a:srgbClr val="FFFFFF"/>
              </a:buClr>
              <a:buSzPct val="45000"/>
              <a:buFont typeface="Wingdings" charset="2"/>
              <a:buChar char=""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r>
              <a:rPr lang="en-US">
                <a:solidFill>
                  <a:srgbClr val="FFFFFF"/>
                </a:solidFill>
              </a:rPr>
              <a:t>DeSouza award</a:t>
            </a:r>
          </a:p>
          <a:p>
            <a:pPr marL="430213" indent="-323850">
              <a:buClr>
                <a:srgbClr val="FFFFFF"/>
              </a:buClr>
              <a:buSzPct val="45000"/>
              <a:buFont typeface="Wingdings" charset="2"/>
              <a:buChar char=""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r>
              <a:rPr lang="en-US">
                <a:solidFill>
                  <a:srgbClr val="FFFFFF"/>
                </a:solidFill>
              </a:rPr>
              <a:t>Polar Orbiter satellite data</a:t>
            </a:r>
          </a:p>
          <a:p>
            <a:pPr marL="430213" indent="-323850">
              <a:buClr>
                <a:srgbClr val="FFFFFF"/>
              </a:buClr>
              <a:buSzPct val="45000"/>
              <a:buFont typeface="Wingdings" charset="2"/>
              <a:buChar char=""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r>
              <a:rPr lang="en-US">
                <a:solidFill>
                  <a:srgbClr val="FFFFFF"/>
                </a:solidFill>
              </a:rPr>
              <a:t>Global lightning data in realtime</a:t>
            </a:r>
          </a:p>
          <a:p>
            <a:pPr marL="430213" indent="-323850">
              <a:buClr>
                <a:srgbClr val="FFFFFF"/>
              </a:buClr>
              <a:buSzPct val="45000"/>
              <a:buFont typeface="Wingdings" charset="2"/>
              <a:buChar char=""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r>
              <a:rPr lang="en-US">
                <a:solidFill>
                  <a:srgbClr val="FFFFFF"/>
                </a:solidFill>
              </a:rPr>
              <a:t>THREDDS Steering Committee</a:t>
            </a:r>
          </a:p>
          <a:p>
            <a:pPr marL="430213" indent="-323850">
              <a:buClr>
                <a:srgbClr val="FFFFFF"/>
              </a:buClr>
              <a:buSzPct val="45000"/>
              <a:buFont typeface="Wingdings" charset="2"/>
              <a:buChar char=""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r>
              <a:rPr lang="en-US">
                <a:solidFill>
                  <a:srgbClr val="FFFFFF"/>
                </a:solidFill>
              </a:rPr>
              <a:t>BAMS article on 2009 workshop</a:t>
            </a:r>
          </a:p>
          <a:p>
            <a:pPr marL="430213" indent="-323850">
              <a:buClr>
                <a:srgbClr val="FFFFFF"/>
              </a:buClr>
              <a:buSzPct val="45000"/>
              <a:buFont typeface="Wingdings" charset="2"/>
              <a:buChar char=""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r>
              <a:rPr lang="en-US">
                <a:solidFill>
                  <a:srgbClr val="FFFFFF"/>
                </a:solidFill>
              </a:rPr>
              <a:t>Engaging the community</a:t>
            </a:r>
          </a:p>
          <a:p>
            <a:pPr marL="430213" indent="-323850">
              <a:buClr>
                <a:srgbClr val="FFFFFF"/>
              </a:buClr>
              <a:buSzPct val="45000"/>
              <a:buFont typeface="Wingdings" charset="2"/>
              <a:buChar char=""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r>
              <a:rPr lang="en-US">
                <a:solidFill>
                  <a:srgbClr val="FFFFFF"/>
                </a:solidFill>
              </a:rPr>
              <a:t>Planning for 2012 Triennial workshop</a:t>
            </a:r>
          </a:p>
          <a:p>
            <a:pPr marL="430213" indent="-323850">
              <a:buClr>
                <a:srgbClr val="FFFFFF"/>
              </a:buClr>
              <a:buSzPct val="45000"/>
              <a:buFont typeface="Wingdings" charset="2"/>
              <a:buChar char=""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r>
              <a:rPr lang="en-US">
                <a:solidFill>
                  <a:srgbClr val="FFFFFF"/>
                </a:solidFill>
              </a:rPr>
              <a:t>AWIPS-II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503238" y="346075"/>
            <a:ext cx="9070975" cy="1171575"/>
          </a:xfrm>
          <a:ln/>
        </p:spPr>
        <p:txBody>
          <a:bodyPr tIns="3888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FFFFFF"/>
                </a:solidFill>
              </a:rPr>
              <a:t>Connecting with the Community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03238" y="1768475"/>
            <a:ext cx="9070975" cy="4899025"/>
          </a:xfrm>
          <a:ln/>
        </p:spPr>
        <p:txBody>
          <a:bodyPr/>
          <a:lstStyle/>
          <a:p>
            <a:pPr marL="430213" indent="-323850">
              <a:buClr>
                <a:srgbClr val="FFFFFF"/>
              </a:buClr>
              <a:buSzPct val="45000"/>
              <a:buFont typeface="Wingdings" charset="2"/>
              <a:buChar char=""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r>
              <a:rPr lang="en-US">
                <a:solidFill>
                  <a:srgbClr val="FFFFFF"/>
                </a:solidFill>
              </a:rPr>
              <a:t>Re-organizing the “contacts list”</a:t>
            </a:r>
          </a:p>
          <a:p>
            <a:pPr marL="430213" indent="-323850">
              <a:buClr>
                <a:srgbClr val="FFFFFF"/>
              </a:buClr>
              <a:buSzPct val="45000"/>
              <a:buFont typeface="Wingdings" charset="2"/>
              <a:buChar char=""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r>
              <a:rPr lang="en-US">
                <a:solidFill>
                  <a:srgbClr val="FFFFFF"/>
                </a:solidFill>
              </a:rPr>
              <a:t>Created on-line tool for keeping track of contacts</a:t>
            </a:r>
          </a:p>
          <a:p>
            <a:pPr marL="430213" indent="-323850">
              <a:buClr>
                <a:srgbClr val="FFFFFF"/>
              </a:buClr>
              <a:buSzPct val="45000"/>
              <a:buFont typeface="Wingdings" charset="2"/>
              <a:buChar char=""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r>
              <a:rPr lang="en-US">
                <a:solidFill>
                  <a:srgbClr val="FFFFFF"/>
                </a:solidFill>
              </a:rPr>
              <a:t>Too many “users” are not aware they are using “Unidata Stuff”</a:t>
            </a:r>
          </a:p>
          <a:p>
            <a:pPr marL="430213" indent="-323850">
              <a:buClr>
                <a:srgbClr val="FFFFFF"/>
              </a:buClr>
              <a:buSzPct val="45000"/>
              <a:buFont typeface="Wingdings" charset="2"/>
              <a:buChar char=""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r>
              <a:rPr lang="en-US">
                <a:solidFill>
                  <a:srgbClr val="FFFFFF"/>
                </a:solidFill>
              </a:rPr>
              <a:t>Idea of a “buddy system” to work over a longer period with a user</a:t>
            </a:r>
          </a:p>
          <a:p>
            <a:pPr marL="430213" indent="-323850">
              <a:buClr>
                <a:srgbClr val="FFFFFF"/>
              </a:buClr>
              <a:buSzPct val="45000"/>
              <a:buFont typeface="Wingdings" charset="2"/>
              <a:buChar char=""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r>
              <a:rPr lang="en-US">
                <a:solidFill>
                  <a:srgbClr val="FFFFFF"/>
                </a:solidFill>
              </a:rPr>
              <a:t>How to get more feedback from people who care (e.g., CONDUIT)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503238" y="346075"/>
            <a:ext cx="9070975" cy="1171575"/>
          </a:xfrm>
          <a:ln/>
        </p:spPr>
        <p:txBody>
          <a:bodyPr tIns="3888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FFFFFF"/>
                </a:solidFill>
              </a:rPr>
              <a:t>Special Interest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03238" y="1768475"/>
            <a:ext cx="9070975" cy="4919663"/>
          </a:xfrm>
          <a:ln/>
        </p:spPr>
        <p:txBody>
          <a:bodyPr/>
          <a:lstStyle/>
          <a:p>
            <a:pPr marL="430213" indent="-323850">
              <a:buClr>
                <a:srgbClr val="FFFFFF"/>
              </a:buClr>
              <a:buSzPct val="45000"/>
              <a:buFont typeface="Wingdings" charset="2"/>
              <a:buChar char=""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r>
              <a:rPr lang="en-US">
                <a:solidFill>
                  <a:srgbClr val="FFFFFF"/>
                </a:solidFill>
              </a:rPr>
              <a:t>LDM-6 popularity</a:t>
            </a:r>
          </a:p>
          <a:p>
            <a:pPr marL="430213" indent="-323850">
              <a:buClr>
                <a:srgbClr val="FFFFFF"/>
              </a:buClr>
              <a:buSzPct val="45000"/>
              <a:buFont typeface="Wingdings" charset="2"/>
              <a:buChar char=""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r>
              <a:rPr lang="en-US">
                <a:solidFill>
                  <a:srgbClr val="FFFFFF"/>
                </a:solidFill>
              </a:rPr>
              <a:t>OGC adoption of NetCDF</a:t>
            </a:r>
          </a:p>
          <a:p>
            <a:pPr marL="430213" indent="-323850">
              <a:buClr>
                <a:srgbClr val="FFFFFF"/>
              </a:buClr>
              <a:buSzPct val="45000"/>
              <a:buFont typeface="Wingdings" charset="2"/>
              <a:buChar char=""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r>
              <a:rPr lang="en-US">
                <a:solidFill>
                  <a:srgbClr val="FFFFFF"/>
                </a:solidFill>
              </a:rPr>
              <a:t>IDV new capabilities</a:t>
            </a:r>
          </a:p>
          <a:p>
            <a:pPr marL="430213" indent="-323850">
              <a:buClr>
                <a:srgbClr val="FFFFFF"/>
              </a:buClr>
              <a:buSzPct val="45000"/>
              <a:buFont typeface="Wingdings" charset="2"/>
              <a:buChar char=""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r>
              <a:rPr lang="en-US">
                <a:solidFill>
                  <a:srgbClr val="FFFFFF"/>
                </a:solidFill>
              </a:rPr>
              <a:t>Unidata web site upgrade!</a:t>
            </a:r>
          </a:p>
          <a:p>
            <a:pPr marL="430213" indent="-323850">
              <a:buClr>
                <a:srgbClr val="FFFFFF"/>
              </a:buClr>
              <a:buSzPct val="45000"/>
              <a:buFont typeface="Wingdings" charset="2"/>
              <a:buChar char=""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r>
              <a:rPr lang="en-US">
                <a:solidFill>
                  <a:srgbClr val="FFFFFF"/>
                </a:solidFill>
              </a:rPr>
              <a:t>Training workshops</a:t>
            </a:r>
          </a:p>
          <a:p>
            <a:pPr marL="430213" indent="-323850">
              <a:buClr>
                <a:srgbClr val="FFFFFF"/>
              </a:buClr>
              <a:buSzPct val="45000"/>
              <a:buFont typeface="Wingdings" charset="2"/>
              <a:buChar char=""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r>
              <a:rPr lang="en-US">
                <a:solidFill>
                  <a:srgbClr val="FFFFFF"/>
                </a:solidFill>
              </a:rPr>
              <a:t>UserComm membership</a:t>
            </a:r>
          </a:p>
          <a:p>
            <a:pPr marL="430213" indent="-323850">
              <a:buClr>
                <a:srgbClr val="FFFFFF"/>
              </a:buClr>
              <a:buSzPct val="45000"/>
              <a:buFont typeface="Wingdings" charset="2"/>
              <a:buChar char=""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r>
              <a:rPr lang="en-US">
                <a:solidFill>
                  <a:srgbClr val="FFFFFF"/>
                </a:solidFill>
              </a:rPr>
              <a:t>Geopod demo!</a:t>
            </a:r>
          </a:p>
          <a:p>
            <a:pPr marL="430213" indent="-323850">
              <a:buClr>
                <a:srgbClr val="FFFFFF"/>
              </a:buClr>
              <a:buSzPct val="45000"/>
              <a:buFont typeface="Wingdings" charset="2"/>
              <a:buChar char=""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r>
              <a:rPr lang="en-US">
                <a:solidFill>
                  <a:srgbClr val="FFFFFF"/>
                </a:solidFill>
              </a:rPr>
              <a:t>Water current model demo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503238" y="301625"/>
            <a:ext cx="9070975" cy="1262063"/>
          </a:xfrm>
          <a:ln/>
        </p:spPr>
        <p:txBody>
          <a:bodyPr tIns="3888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FFFFFF"/>
                </a:solidFill>
              </a:rPr>
              <a:t>What's ahead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03238" y="1768475"/>
            <a:ext cx="9070975" cy="5192713"/>
          </a:xfrm>
          <a:ln/>
        </p:spPr>
        <p:txBody>
          <a:bodyPr/>
          <a:lstStyle/>
          <a:p>
            <a:pPr marL="430213" indent="-323850">
              <a:buClr>
                <a:srgbClr val="FFFFFF"/>
              </a:buClr>
              <a:buSzPct val="45000"/>
              <a:buFont typeface="Wingdings" charset="2"/>
              <a:buChar char=""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r>
              <a:rPr lang="en-US">
                <a:solidFill>
                  <a:srgbClr val="FFFFFF"/>
                </a:solidFill>
              </a:rPr>
              <a:t>Trajectories needed!</a:t>
            </a:r>
          </a:p>
          <a:p>
            <a:pPr marL="430213" indent="-323850">
              <a:buClr>
                <a:srgbClr val="FFFFFF"/>
              </a:buClr>
              <a:buSzPct val="45000"/>
              <a:buFont typeface="Wingdings" charset="2"/>
              <a:buChar char=""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r>
              <a:rPr lang="en-US">
                <a:solidFill>
                  <a:srgbClr val="FFFFFF"/>
                </a:solidFill>
              </a:rPr>
              <a:t>More netCDF conventions needed</a:t>
            </a:r>
          </a:p>
          <a:p>
            <a:pPr marL="430213" indent="-323850">
              <a:buClr>
                <a:srgbClr val="FFFFFF"/>
              </a:buClr>
              <a:buSzPct val="45000"/>
              <a:buFont typeface="Wingdings" charset="2"/>
              <a:buChar char=""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r>
              <a:rPr lang="en-US">
                <a:solidFill>
                  <a:srgbClr val="FFFFFF"/>
                </a:solidFill>
              </a:rPr>
              <a:t>Explore automatic updates for software</a:t>
            </a:r>
          </a:p>
          <a:p>
            <a:pPr marL="430213" indent="-323850">
              <a:buClr>
                <a:srgbClr val="FFFFFF"/>
              </a:buClr>
              <a:buSzPct val="45000"/>
              <a:buFont typeface="Wingdings" charset="2"/>
              <a:buChar char=""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r>
              <a:rPr lang="en-US">
                <a:solidFill>
                  <a:srgbClr val="FFFFFF"/>
                </a:solidFill>
              </a:rPr>
              <a:t>Consider moving to Forums instead of email</a:t>
            </a:r>
          </a:p>
          <a:p>
            <a:pPr marL="430213" indent="-323850">
              <a:buClr>
                <a:srgbClr val="FFFFFF"/>
              </a:buClr>
              <a:buSzPct val="45000"/>
              <a:buFont typeface="Wingdings" charset="2"/>
              <a:buChar char=""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r>
              <a:rPr lang="en-US">
                <a:solidFill>
                  <a:srgbClr val="FFFFFF"/>
                </a:solidFill>
              </a:rPr>
              <a:t>Consider putting source code on-line and make development process visible</a:t>
            </a:r>
          </a:p>
          <a:p>
            <a:pPr marL="430213" indent="-323850">
              <a:buClr>
                <a:srgbClr val="FFFFFF"/>
              </a:buClr>
              <a:buSzPct val="45000"/>
              <a:buFont typeface="Wingdings" charset="2"/>
              <a:buChar char=""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r>
              <a:rPr lang="en-US">
                <a:solidFill>
                  <a:srgbClr val="FFFFFF"/>
                </a:solidFill>
              </a:rPr>
              <a:t>Mobile apps, “weather geek” apps, community-created?</a:t>
            </a:r>
          </a:p>
          <a:p>
            <a:pPr marL="430213" indent="-323850">
              <a:buClr>
                <a:srgbClr val="FFFFFF"/>
              </a:buClr>
              <a:buSzPct val="45000"/>
              <a:buFont typeface="Wingdings" charset="2"/>
              <a:buChar char=""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r>
              <a:rPr lang="en-US">
                <a:solidFill>
                  <a:srgbClr val="FFFFFF"/>
                </a:solidFill>
              </a:rPr>
              <a:t>Hovmoller diagram in IDV (done!!)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SimSun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SimSun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Arial Unicode MS"/>
      </a:majorFont>
      <a:minorFont>
        <a:latin typeface="Arial"/>
        <a:ea typeface="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SimSun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SimSun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SimSun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SimSun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SimSun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SimSun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Arial Unicode MS"/>
      </a:majorFont>
      <a:minorFont>
        <a:latin typeface="Times New Roman"/>
        <a:ea typeface="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SimSun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SimSun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34468</TotalTime>
  <Words>187</Words>
  <Application>Microsoft Office PowerPoint</Application>
  <PresentationFormat>Custom</PresentationFormat>
  <Paragraphs>46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5</vt:i4>
      </vt:variant>
    </vt:vector>
  </HeadingPairs>
  <TitlesOfParts>
    <vt:vector size="15" baseType="lpstr">
      <vt:lpstr>Times New Roman</vt:lpstr>
      <vt:lpstr>Arial</vt:lpstr>
      <vt:lpstr>SimSun</vt:lpstr>
      <vt:lpstr>Arial Unicode MS</vt:lpstr>
      <vt:lpstr>Wingdings</vt:lpstr>
      <vt:lpstr>Office Theme</vt:lpstr>
      <vt:lpstr>Office Theme</vt:lpstr>
      <vt:lpstr>Office Theme</vt:lpstr>
      <vt:lpstr>Office Theme</vt:lpstr>
      <vt:lpstr>Office Theme</vt:lpstr>
      <vt:lpstr>Unidata Users Committee</vt:lpstr>
      <vt:lpstr>Highlights</vt:lpstr>
      <vt:lpstr>Connecting with the Community</vt:lpstr>
      <vt:lpstr>Special Interest</vt:lpstr>
      <vt:lpstr>What's ahead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Unidata Users Committee</dc:title>
  <dc:creator>Tom Whittaker</dc:creator>
  <cp:lastModifiedBy>Linda Miller</cp:lastModifiedBy>
  <cp:revision>1</cp:revision>
  <cp:lastPrinted>1601-01-01T00:00:00Z</cp:lastPrinted>
  <dcterms:created xsi:type="dcterms:W3CDTF">2011-05-19T17:59:44Z</dcterms:created>
  <dcterms:modified xsi:type="dcterms:W3CDTF">2011-05-26T13:22:17Z</dcterms:modified>
</cp:coreProperties>
</file>