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6" r:id="rId2"/>
  </p:sld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872"/>
    <a:srgbClr val="5F6D83"/>
    <a:srgbClr val="99CCFF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700" autoAdjust="0"/>
  </p:normalViewPr>
  <p:slideViewPr>
    <p:cSldViewPr>
      <p:cViewPr varScale="1">
        <p:scale>
          <a:sx n="75" d="100"/>
          <a:sy n="75" d="100"/>
        </p:scale>
        <p:origin x="-4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1F294-73B3-41AF-9D66-50C4A459D92F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1A6C7-47C0-42DB-8A4F-372A35BB2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data/NS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E3B9-2D52-4CF2-BAD6-B83602181D3C}" type="datetimeFigureOut">
              <a:rPr lang="en-US" smtClean="0"/>
              <a:pPr/>
              <a:t>5/25/2011</a:t>
            </a:fld>
            <a:endParaRPr lang="en-US" smtClean="0"/>
          </a:p>
          <a:p>
            <a:fld id="{3461F90B-4625-4856-A48F-E48540F74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data/NSF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E3B9-2D52-4CF2-BAD6-B83602181D3C}" type="datetimeFigureOut">
              <a:rPr lang="en-US" smtClean="0"/>
              <a:pPr/>
              <a:t>5/25/2011</a:t>
            </a:fld>
            <a:endParaRPr lang="en-US" smtClean="0"/>
          </a:p>
          <a:p>
            <a:fld id="{3461F90B-4625-4856-A48F-E48540F74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E3B9-2D52-4CF2-BAD6-B83602181D3C}" type="datetimeFigureOut">
              <a:rPr lang="en-US" smtClean="0"/>
              <a:pPr/>
              <a:t>5/25/2011</a:t>
            </a:fld>
            <a:endParaRPr lang="en-US" smtClean="0"/>
          </a:p>
          <a:p>
            <a:fld id="{3461F90B-4625-4856-A48F-E48540F74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762000"/>
            <a:ext cx="8229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dat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E3B9-2D52-4CF2-BAD6-B83602181D3C}" type="datetimeFigureOut">
              <a:rPr lang="en-US" smtClean="0"/>
              <a:pPr/>
              <a:t>5/25/2011</a:t>
            </a:fld>
            <a:endParaRPr lang="en-US" smtClean="0"/>
          </a:p>
          <a:p>
            <a:fld id="{3461F90B-4625-4856-A48F-E48540F74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dat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E3B9-2D52-4CF2-BAD6-B83602181D3C}" type="datetimeFigureOut">
              <a:rPr lang="en-US" smtClean="0"/>
              <a:pPr/>
              <a:t>5/25/2011</a:t>
            </a:fld>
            <a:endParaRPr lang="en-US" smtClean="0"/>
          </a:p>
          <a:p>
            <a:fld id="{3461F90B-4625-4856-A48F-E48540F74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5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rnd">
            <a:solidFill>
              <a:schemeClr val="bg1">
                <a:lumMod val="85000"/>
              </a:schemeClr>
            </a:solidFill>
          </a:ln>
          <a:effectLst>
            <a:innerShdw blurRad="63500" dist="50800" dir="5400000">
              <a:srgbClr val="5F6D83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3E3B9-2D52-4CF2-BAD6-B83602181D3C}" type="datetimeFigureOut">
              <a:rPr lang="en-US" smtClean="0"/>
              <a:pPr/>
              <a:t>5/25/2011</a:t>
            </a:fld>
            <a:endParaRPr lang="en-US" smtClean="0"/>
          </a:p>
          <a:p>
            <a:fld id="{3461F90B-4625-4856-A48F-E48540F74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pic>
        <p:nvPicPr>
          <p:cNvPr id="8" name="Picture 7" descr="Transparent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87" y="76200"/>
            <a:ext cx="462013" cy="457200"/>
          </a:xfrm>
          <a:prstGeom prst="rect">
            <a:avLst/>
          </a:prstGeom>
        </p:spPr>
      </p:pic>
      <p:pic>
        <p:nvPicPr>
          <p:cNvPr id="9" name="Picture 8" descr="unidata_6by6.png"/>
          <p:cNvPicPr>
            <a:picLocks noChangeAspect="1"/>
          </p:cNvPicPr>
          <p:nvPr/>
        </p:nvPicPr>
        <p:blipFill>
          <a:blip r:embed="rId7" cstate="print">
            <a:lum bright="-20000"/>
          </a:blip>
          <a:stretch>
            <a:fillRect/>
          </a:stretch>
        </p:blipFill>
        <p:spPr>
          <a:xfrm>
            <a:off x="685800" y="152400"/>
            <a:ext cx="1371600" cy="199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48734"/>
            <a:ext cx="27013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0" dirty="0" smtClean="0">
                <a:latin typeface="Verdana" pitchFamily="34" charset="0"/>
              </a:rPr>
              <a:t>providing</a:t>
            </a:r>
            <a:r>
              <a:rPr lang="en-US" sz="600" spc="0" baseline="0" dirty="0" smtClean="0">
                <a:latin typeface="Verdana" pitchFamily="34" charset="0"/>
              </a:rPr>
              <a:t> data services,  tools and </a:t>
            </a:r>
            <a:r>
              <a:rPr lang="en-US" sz="600" spc="0" baseline="0" dirty="0" err="1" smtClean="0">
                <a:latin typeface="Verdana" pitchFamily="34" charset="0"/>
              </a:rPr>
              <a:t>cyberinfrastructure</a:t>
            </a:r>
            <a:r>
              <a:rPr lang="en-US" sz="600" spc="0" baseline="0" dirty="0" smtClean="0">
                <a:latin typeface="Verdana" pitchFamily="34" charset="0"/>
              </a:rPr>
              <a:t> leadership</a:t>
            </a:r>
            <a:endParaRPr lang="en-US" sz="600" spc="0" dirty="0" smtClean="0">
              <a:latin typeface="Verdana" pitchFamily="34" charset="0"/>
            </a:endParaRPr>
          </a:p>
        </p:txBody>
      </p:sp>
      <p:pic>
        <p:nvPicPr>
          <p:cNvPr id="12" name="Picture 11" descr="nsf1.eps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305800" y="6019800"/>
            <a:ext cx="608726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7" r:id="rId2"/>
    <p:sldLayoutId id="2147483720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44872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rnd">
            <a:solidFill>
              <a:schemeClr val="bg1">
                <a:lumMod val="85000"/>
              </a:schemeClr>
            </a:solidFill>
          </a:ln>
          <a:effectLst>
            <a:innerShdw blurRad="63500" dist="50800" dir="5400000">
              <a:srgbClr val="5F6D83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3E3B9-2D52-4CF2-BAD6-B83602181D3C}" type="datetimeFigureOut">
              <a:rPr lang="en-US" smtClean="0"/>
              <a:pPr/>
              <a:t>5/25/2011</a:t>
            </a:fld>
            <a:endParaRPr lang="en-US" smtClean="0"/>
          </a:p>
          <a:p>
            <a:fld id="{3461F90B-4625-4856-A48F-E48540F74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pic>
        <p:nvPicPr>
          <p:cNvPr id="8" name="Picture 7" descr="Transparent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87" y="76200"/>
            <a:ext cx="462013" cy="457200"/>
          </a:xfrm>
          <a:prstGeom prst="rect">
            <a:avLst/>
          </a:prstGeom>
        </p:spPr>
      </p:pic>
      <p:pic>
        <p:nvPicPr>
          <p:cNvPr id="9" name="Picture 8" descr="unidata_6by6.png"/>
          <p:cNvPicPr>
            <a:picLocks noChangeAspect="1"/>
          </p:cNvPicPr>
          <p:nvPr/>
        </p:nvPicPr>
        <p:blipFill>
          <a:blip r:embed="rId5" cstate="print">
            <a:lum bright="-20000"/>
          </a:blip>
          <a:stretch>
            <a:fillRect/>
          </a:stretch>
        </p:blipFill>
        <p:spPr>
          <a:xfrm>
            <a:off x="685800" y="152400"/>
            <a:ext cx="1371600" cy="199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48734"/>
            <a:ext cx="27013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0" dirty="0" smtClean="0">
                <a:latin typeface="Verdana" pitchFamily="34" charset="0"/>
              </a:rPr>
              <a:t>providing</a:t>
            </a:r>
            <a:r>
              <a:rPr lang="en-US" sz="600" spc="0" baseline="0" dirty="0" smtClean="0">
                <a:latin typeface="Verdana" pitchFamily="34" charset="0"/>
              </a:rPr>
              <a:t> data services,  tools and </a:t>
            </a:r>
            <a:r>
              <a:rPr lang="en-US" sz="600" spc="0" baseline="0" dirty="0" err="1" smtClean="0">
                <a:latin typeface="Verdana" pitchFamily="34" charset="0"/>
              </a:rPr>
              <a:t>cyberinfrastructure</a:t>
            </a:r>
            <a:r>
              <a:rPr lang="en-US" sz="600" spc="0" baseline="0" dirty="0" smtClean="0">
                <a:latin typeface="Verdana" pitchFamily="34" charset="0"/>
              </a:rPr>
              <a:t> leadership</a:t>
            </a:r>
            <a:endParaRPr lang="en-US" sz="600" spc="0" dirty="0" smtClean="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44872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data.ucar.edu/committees/usercom/2011Apr/status/metrics/download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Unidata</a:t>
            </a:r>
            <a:r>
              <a:rPr lang="en-US" dirty="0" smtClean="0"/>
              <a:t> Policy Committee</a:t>
            </a:r>
            <a:br>
              <a:rPr lang="en-US" dirty="0" smtClean="0"/>
            </a:br>
            <a:r>
              <a:rPr lang="en-US" dirty="0" smtClean="0"/>
              <a:t>23-24 May 2011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Organizational Collaboration, Participation, and Support - Linda Miller </a:t>
            </a:r>
          </a:p>
          <a:p>
            <a:r>
              <a:rPr lang="en-US" b="1" dirty="0" smtClean="0"/>
              <a:t>Promoting Diversity – Linda Miller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Serving Data to other Communities via Standard Interfaces - Ben </a:t>
            </a:r>
            <a:r>
              <a:rPr lang="en-US" b="1" dirty="0" err="1" smtClean="0"/>
              <a:t>Domenico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Community Driven </a:t>
            </a:r>
            <a:r>
              <a:rPr lang="en-US" dirty="0" err="1" smtClean="0"/>
              <a:t>Unidata</a:t>
            </a:r>
            <a:r>
              <a:rPr lang="en-US" dirty="0" smtClean="0"/>
              <a:t> Staff!</a:t>
            </a:r>
            <a:endParaRPr lang="en-US" dirty="0"/>
          </a:p>
        </p:txBody>
      </p:sp>
      <p:pic>
        <p:nvPicPr>
          <p:cNvPr id="4" name="Content Placeholder 3" descr="staffcomp201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8839200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838200"/>
            <a:ext cx="83820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Broadening participation and expanding community service</a:t>
            </a:r>
          </a:p>
          <a:p>
            <a:pPr>
              <a:buNone/>
            </a:pP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Priorities set forth in the 2008-2013 NSF proposal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Continue to foster a shared vision for and community ownership of the program, creating a framework for capturing community input (</a:t>
            </a:r>
            <a:r>
              <a:rPr lang="en-US" sz="1500" dirty="0" smtClean="0">
                <a:hlinkClick r:id="rId2" action="ppaction://hlinksldjump"/>
              </a:rPr>
              <a:t>Slide 4</a:t>
            </a:r>
            <a:r>
              <a:rPr lang="en-US" sz="1500" dirty="0" smtClean="0"/>
              <a:t>)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/>
              <a:t>Provide a transformative learning environment for the community by involving users as both contributors to and stakeholders in </a:t>
            </a:r>
            <a:r>
              <a:rPr lang="en-US" sz="2400" dirty="0" err="1" smtClean="0"/>
              <a:t>Unidata</a:t>
            </a:r>
            <a:r>
              <a:rPr lang="en-US" sz="2400" dirty="0" smtClean="0"/>
              <a:t> (</a:t>
            </a:r>
            <a:r>
              <a:rPr lang="en-US" sz="1500" dirty="0" smtClean="0">
                <a:hlinkClick r:id="rId3" action="ppaction://hlinksldjump"/>
              </a:rPr>
              <a:t>Slide 5</a:t>
            </a:r>
            <a:r>
              <a:rPr lang="en-US" sz="2400" dirty="0" smtClean="0"/>
              <a:t>)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/>
              <a:t>Broaden participation in </a:t>
            </a:r>
            <a:r>
              <a:rPr lang="en-US" sz="2400" dirty="0" err="1" smtClean="0"/>
              <a:t>Unidata</a:t>
            </a:r>
            <a:r>
              <a:rPr lang="en-US" sz="2400" dirty="0" smtClean="0"/>
              <a:t> from closely-related </a:t>
            </a:r>
            <a:r>
              <a:rPr lang="en-US" sz="2400" dirty="0" err="1" smtClean="0"/>
              <a:t>geoscience</a:t>
            </a:r>
            <a:r>
              <a:rPr lang="en-US" sz="2400" dirty="0" smtClean="0"/>
              <a:t> disciplines such as hydrology and oceanography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 smtClean="0"/>
              <a:t>Adapt services to the needs of the climate community 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 smtClean="0"/>
              <a:t>Leverage partnerships with universities to entrain nearby community colleges into the </a:t>
            </a:r>
            <a:r>
              <a:rPr lang="en-US" sz="2400" dirty="0" err="1" smtClean="0"/>
              <a:t>Unidata</a:t>
            </a:r>
            <a:r>
              <a:rPr lang="en-US" sz="2400" dirty="0" smtClean="0"/>
              <a:t>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b="1" dirty="0" smtClean="0"/>
              <a:t>Priorities set forth in the 2008-2013 NSF Proposal – cont.</a:t>
            </a:r>
            <a:endParaRPr lang="en-US" dirty="0" smtClean="0"/>
          </a:p>
          <a:p>
            <a:pPr lvl="0"/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Continue to broaden participation in </a:t>
            </a:r>
            <a:r>
              <a:rPr lang="en-US" dirty="0" err="1" smtClean="0"/>
              <a:t>Unidata</a:t>
            </a:r>
            <a:r>
              <a:rPr lang="en-US" dirty="0" smtClean="0"/>
              <a:t> governing committees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Bring the community and stakeholders together to share knowledge and address problems through meetings, workshops, conferences, and other venues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Develop global partnerships with </a:t>
            </a:r>
            <a:r>
              <a:rPr lang="en-US" dirty="0" err="1" smtClean="0"/>
              <a:t>geoscience</a:t>
            </a:r>
            <a:r>
              <a:rPr lang="en-US" dirty="0" smtClean="0"/>
              <a:t> data holders for free and open sharing of data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Advocate for community interests in areas pertaining to data needs, policies regarding data access and use, and related technological matters (</a:t>
            </a:r>
            <a:r>
              <a:rPr lang="en-US" sz="1600" dirty="0" smtClean="0">
                <a:hlinkClick r:id="rId2" action="ppaction://hlinksldjump"/>
              </a:rPr>
              <a:t>Slide 7</a:t>
            </a:r>
            <a:r>
              <a:rPr lang="en-US" sz="1600" dirty="0" smtClean="0"/>
              <a:t>)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Bridge communities across a range of computing resources and capabilities; e.g., connect </a:t>
            </a:r>
            <a:r>
              <a:rPr lang="en-US" dirty="0" err="1" smtClean="0"/>
              <a:t>Unidata</a:t>
            </a:r>
            <a:r>
              <a:rPr lang="en-US" dirty="0" smtClean="0"/>
              <a:t> systems and services with NSF HPC resources like the </a:t>
            </a:r>
            <a:r>
              <a:rPr lang="en-US" dirty="0" err="1" smtClean="0"/>
              <a:t>TeraGrid</a:t>
            </a:r>
            <a:r>
              <a:rPr lang="en-US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Manage and expand the community equipment awards program to serve the evolving needs of the community (</a:t>
            </a:r>
            <a:r>
              <a:rPr lang="en-US" sz="1500" dirty="0" smtClean="0">
                <a:hlinkClick r:id="rId3" action="ppaction://hlinksldjump"/>
              </a:rPr>
              <a:t>Slide8</a:t>
            </a:r>
            <a:r>
              <a:rPr lang="en-US" dirty="0" smtClean="0">
                <a:hlinkClick r:id="rId3" action="ppaction://hlinksldjump"/>
              </a:rPr>
              <a:t>) </a:t>
            </a:r>
            <a:endParaRPr lang="en-US" dirty="0" smtClean="0"/>
          </a:p>
          <a:p>
            <a:pPr lvl="0">
              <a:buNone/>
            </a:pPr>
            <a:r>
              <a:rPr lang="en-US" dirty="0" smtClean="0">
                <a:hlinkClick r:id="rId3" action="ppaction://hlinksldjump"/>
              </a:rPr>
              <a:t>  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Organizational Collaboration, Participation, and Support</a:t>
            </a:r>
          </a:p>
          <a:p>
            <a:pPr>
              <a:buNone/>
            </a:pPr>
            <a:r>
              <a:rPr lang="en-US" sz="1600" dirty="0" smtClean="0"/>
              <a:t>“Continue to foster a shared vision for and community ownership of the program, creating a framework for capturing community input”</a:t>
            </a:r>
          </a:p>
          <a:p>
            <a:r>
              <a:rPr lang="en-US" dirty="0" smtClean="0"/>
              <a:t>Governing Committees play an important role: </a:t>
            </a:r>
          </a:p>
          <a:p>
            <a:pPr lvl="1"/>
            <a:r>
              <a:rPr lang="en-US" sz="1600" dirty="0" smtClean="0"/>
              <a:t>Recommendations for new data set availability, i.e., global lightning, CONDUIT, NOAAPORT, Satellite data (Wisconsin, NESDIS)</a:t>
            </a:r>
          </a:p>
          <a:p>
            <a:pPr lvl="1"/>
            <a:r>
              <a:rPr lang="en-US" sz="1600" dirty="0" smtClean="0"/>
              <a:t>Diversity of representatives on the committees and small/large institutional representation</a:t>
            </a:r>
          </a:p>
          <a:p>
            <a:pPr lvl="1"/>
            <a:r>
              <a:rPr lang="en-US" sz="1600" dirty="0" smtClean="0"/>
              <a:t>Users community survey – 2010</a:t>
            </a:r>
          </a:p>
          <a:p>
            <a:pPr lvl="1"/>
            <a:r>
              <a:rPr lang="en-US" sz="1600" dirty="0" smtClean="0"/>
              <a:t>Users Committee triennial workshop – 2009; planning underway for 2012</a:t>
            </a:r>
          </a:p>
          <a:p>
            <a:r>
              <a:rPr lang="en-US" dirty="0" smtClean="0"/>
              <a:t>Training workshops </a:t>
            </a:r>
            <a:r>
              <a:rPr lang="en-US" sz="1600" b="1" dirty="0" smtClean="0"/>
              <a:t> </a:t>
            </a:r>
            <a:r>
              <a:rPr lang="en-US" sz="1600" dirty="0" smtClean="0"/>
              <a:t> (</a:t>
            </a:r>
            <a:r>
              <a:rPr lang="en-US" sz="1200" dirty="0" smtClean="0">
                <a:hlinkClick r:id="rId2" action="ppaction://hlinksldjump"/>
              </a:rPr>
              <a:t>Slide 2</a:t>
            </a:r>
            <a:r>
              <a:rPr lang="en-US" sz="1200" dirty="0" smtClean="0"/>
              <a:t>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 lvl="1"/>
            <a:endParaRPr lang="en-US" sz="1400" dirty="0" smtClean="0"/>
          </a:p>
          <a:p>
            <a:endParaRPr lang="en-US" sz="1600" dirty="0" smtClean="0"/>
          </a:p>
          <a:p>
            <a:pPr lvl="1"/>
            <a:endParaRPr lang="en-US" sz="14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4442831"/>
          <a:ext cx="6553199" cy="2060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199"/>
                <a:gridCol w="1016000"/>
                <a:gridCol w="1016000"/>
                <a:gridCol w="1016000"/>
                <a:gridCol w="1016000"/>
                <a:gridCol w="1016000"/>
              </a:tblGrid>
              <a:tr h="1080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Attendees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Universities Represented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International Sites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Government, Military or Institute (non profits)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Private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Industry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926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348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 (16 from UCAR)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348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 (9 from UCAR)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Provide a transformative learning environment for the community by involving users as both contributors to and stakeholders in </a:t>
            </a:r>
            <a:r>
              <a:rPr lang="en-US" dirty="0" err="1" smtClean="0"/>
              <a:t>Unidata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Many examples </a:t>
            </a:r>
          </a:p>
          <a:p>
            <a:pPr lvl="1"/>
            <a:r>
              <a:rPr lang="en-US" dirty="0" smtClean="0"/>
              <a:t>E-letter and web page news items and community articles,  now </a:t>
            </a:r>
            <a:r>
              <a:rPr lang="en-US" dirty="0" err="1" smtClean="0"/>
              <a:t>News@Unidata</a:t>
            </a:r>
            <a:r>
              <a:rPr lang="en-US" dirty="0" smtClean="0"/>
              <a:t> blog</a:t>
            </a:r>
          </a:p>
          <a:p>
            <a:pPr lvl="1"/>
            <a:r>
              <a:rPr lang="en-US" dirty="0" smtClean="0"/>
              <a:t>Encouragement of community interaction via </a:t>
            </a:r>
            <a:r>
              <a:rPr lang="en-US" dirty="0" err="1" smtClean="0"/>
              <a:t>Facebook</a:t>
            </a:r>
            <a:r>
              <a:rPr lang="en-US" dirty="0" smtClean="0"/>
              <a:t> &amp; Twitter postings</a:t>
            </a:r>
          </a:p>
          <a:p>
            <a:pPr lvl="1"/>
            <a:r>
              <a:rPr lang="en-US" dirty="0" smtClean="0"/>
              <a:t>Seminars (13 since Apr 2008)</a:t>
            </a:r>
          </a:p>
          <a:p>
            <a:pPr lvl="1"/>
            <a:r>
              <a:rPr lang="en-US" dirty="0" smtClean="0"/>
              <a:t>Contributions and collaborations on software updates and changes (IDV, </a:t>
            </a:r>
            <a:r>
              <a:rPr lang="en-US" dirty="0" err="1" smtClean="0"/>
              <a:t>netCDF</a:t>
            </a:r>
            <a:r>
              <a:rPr lang="en-US" dirty="0" smtClean="0"/>
              <a:t>, THREDDS, RAMADDA, etc)</a:t>
            </a:r>
          </a:p>
          <a:p>
            <a:pPr lvl="1"/>
            <a:r>
              <a:rPr lang="en-US" dirty="0" smtClean="0"/>
              <a:t>Extensive use of email lists</a:t>
            </a:r>
          </a:p>
          <a:p>
            <a:pPr lvl="1"/>
            <a:r>
              <a:rPr lang="en-US" dirty="0" err="1" smtClean="0"/>
              <a:t>DeSouza</a:t>
            </a:r>
            <a:r>
              <a:rPr lang="en-US" dirty="0" smtClean="0"/>
              <a:t> Award (3 awards since 2008)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sz="1400" dirty="0" smtClean="0">
                <a:hlinkClick r:id="rId2" action="ppaction://hlinksldjump"/>
              </a:rPr>
              <a:t>Slide 2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 smtClean="0"/>
              <a:t>Broaden participation in </a:t>
            </a:r>
            <a:r>
              <a:rPr lang="en-US" sz="2000" dirty="0" err="1" smtClean="0"/>
              <a:t>Unidata</a:t>
            </a:r>
            <a:r>
              <a:rPr lang="en-US" sz="2000" dirty="0" smtClean="0"/>
              <a:t> from closely-related </a:t>
            </a:r>
            <a:r>
              <a:rPr lang="en-US" sz="2000" dirty="0" err="1" smtClean="0"/>
              <a:t>geoscience</a:t>
            </a:r>
            <a:r>
              <a:rPr lang="en-US" sz="2000" dirty="0" smtClean="0"/>
              <a:t> disciplines such as hydrology and oceanography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Diversity on governing committees</a:t>
            </a:r>
          </a:p>
          <a:p>
            <a:pPr lvl="1"/>
            <a:r>
              <a:rPr lang="en-US" dirty="0" smtClean="0"/>
              <a:t>Hydrology</a:t>
            </a:r>
          </a:p>
          <a:p>
            <a:pPr lvl="1"/>
            <a:r>
              <a:rPr lang="en-US" dirty="0" err="1" smtClean="0"/>
              <a:t>Oceanograpy</a:t>
            </a:r>
            <a:endParaRPr lang="en-US" dirty="0" smtClean="0"/>
          </a:p>
          <a:p>
            <a:pPr lvl="1"/>
            <a:r>
              <a:rPr lang="en-US" dirty="0" smtClean="0"/>
              <a:t>Geography</a:t>
            </a:r>
          </a:p>
          <a:p>
            <a:pPr lvl="1"/>
            <a:r>
              <a:rPr lang="en-US" dirty="0" smtClean="0"/>
              <a:t>Mix of researchers and educators</a:t>
            </a:r>
          </a:p>
          <a:p>
            <a:pPr lvl="1"/>
            <a:r>
              <a:rPr lang="en-US" dirty="0" smtClean="0"/>
              <a:t>Student representative to Users Committee</a:t>
            </a:r>
          </a:p>
          <a:p>
            <a:r>
              <a:rPr lang="en-US" dirty="0" smtClean="0"/>
              <a:t>Participation in meetings; AMS, AGU, EGU, NOAA Partners, OGC (Ben will discuss this) and many others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International participants have increased </a:t>
            </a:r>
          </a:p>
          <a:p>
            <a:pPr lvl="1"/>
            <a:r>
              <a:rPr lang="en-US" sz="1600" dirty="0" smtClean="0"/>
              <a:t>(127 countries have downloaded software-4/1/10-3/31/11)</a:t>
            </a:r>
          </a:p>
          <a:p>
            <a:r>
              <a:rPr lang="en-US" dirty="0" smtClean="0"/>
              <a:t>For all downloads stats, see: </a:t>
            </a:r>
            <a:r>
              <a:rPr lang="en-US" sz="1600" dirty="0" smtClean="0">
                <a:hlinkClick r:id="rId2"/>
              </a:rPr>
              <a:t>http://www.unidata.ucar.edu/committees/usercom/2011Apr/status/metrics/downloads.html</a:t>
            </a:r>
            <a:endParaRPr lang="en-US" sz="1600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sz="16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Advocate for community interests in areas pertaining to data needs, policies regarding data access and use, and related technological matters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2100" dirty="0" smtClean="0"/>
              <a:t>Work with data providers and Users Committee to access important data sets used for education and research purposes</a:t>
            </a:r>
          </a:p>
          <a:p>
            <a:pPr lvl="1"/>
            <a:r>
              <a:rPr lang="en-US" sz="2100" dirty="0" smtClean="0"/>
              <a:t>CONDUIT now being served by Penn State</a:t>
            </a:r>
          </a:p>
          <a:p>
            <a:pPr lvl="1"/>
            <a:r>
              <a:rPr lang="en-US" sz="2100" dirty="0" smtClean="0"/>
              <a:t>Entire NDFD </a:t>
            </a:r>
            <a:r>
              <a:rPr lang="en-US" sz="2100" dirty="0" err="1" smtClean="0"/>
              <a:t>datastream</a:t>
            </a:r>
            <a:r>
              <a:rPr lang="en-US" sz="2100" dirty="0" smtClean="0"/>
              <a:t> available in CONDUIT</a:t>
            </a:r>
          </a:p>
          <a:p>
            <a:pPr lvl="1"/>
            <a:r>
              <a:rPr lang="en-US" sz="2100" dirty="0" smtClean="0"/>
              <a:t>RTMA -- Real Time </a:t>
            </a:r>
            <a:r>
              <a:rPr lang="en-US" sz="2100" dirty="0" err="1" smtClean="0"/>
              <a:t>Mesoscale</a:t>
            </a:r>
            <a:r>
              <a:rPr lang="en-US" sz="2100" dirty="0" smtClean="0"/>
              <a:t> Analysis in CONDUIT</a:t>
            </a:r>
          </a:p>
          <a:p>
            <a:pPr lvl="1"/>
            <a:r>
              <a:rPr lang="en-US" sz="2100" dirty="0" smtClean="0"/>
              <a:t>SREF -- Short Range Ensemble Forecast members added to CONDUIT</a:t>
            </a:r>
          </a:p>
          <a:p>
            <a:r>
              <a:rPr lang="en-US" sz="2100" dirty="0" smtClean="0"/>
              <a:t>Two reps from NCEP added to Users Committee (Rebecca Cosgrove (CONDUIT); Michelle </a:t>
            </a:r>
            <a:r>
              <a:rPr lang="en-US" sz="2100" dirty="0" err="1" smtClean="0"/>
              <a:t>Mainelli</a:t>
            </a:r>
            <a:r>
              <a:rPr lang="en-US" sz="2100" dirty="0" smtClean="0"/>
              <a:t> (NAWIPS to AWIPS II transition)</a:t>
            </a:r>
          </a:p>
          <a:p>
            <a:r>
              <a:rPr lang="en-US" sz="2100" dirty="0" smtClean="0"/>
              <a:t>Monitoring GOES-R, NPOESS, Dual-</a:t>
            </a:r>
            <a:r>
              <a:rPr lang="en-US" sz="2100" dirty="0" err="1" smtClean="0"/>
              <a:t>Pol</a:t>
            </a:r>
            <a:r>
              <a:rPr lang="en-US" sz="2100" dirty="0" smtClean="0"/>
              <a:t>, </a:t>
            </a:r>
            <a:r>
              <a:rPr lang="en-US" sz="2100" dirty="0" err="1" smtClean="0"/>
              <a:t>NexGen</a:t>
            </a:r>
            <a:r>
              <a:rPr lang="en-US" sz="2100" dirty="0" smtClean="0"/>
              <a:t>, 4-D Cube, etc.</a:t>
            </a:r>
          </a:p>
          <a:p>
            <a:r>
              <a:rPr lang="en-US" sz="2100" dirty="0" smtClean="0"/>
              <a:t>COSMIC data made available via LDM (2008)</a:t>
            </a:r>
          </a:p>
          <a:p>
            <a:r>
              <a:rPr lang="en-US" sz="2100" dirty="0" smtClean="0"/>
              <a:t>NAWIPS to AWIPS II transition – actively engaged! (collaboration with NWS and NCEP began 2008)</a:t>
            </a:r>
          </a:p>
          <a:p>
            <a:pPr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(</a:t>
            </a:r>
            <a:r>
              <a:rPr lang="en-US" sz="1400" dirty="0" smtClean="0">
                <a:hlinkClick r:id="rId2" action="ppaction://hlinksldjump"/>
              </a:rPr>
              <a:t>Slide 4</a:t>
            </a:r>
            <a:r>
              <a:rPr lang="en-US" sz="1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Manage and expand the community equipment awards program to serve the evolving needs of the community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Equipment Awards – managed by Terry with assistance from Ginger (</a:t>
            </a:r>
            <a:r>
              <a:rPr lang="en-US" sz="1200" dirty="0" smtClean="0">
                <a:hlinkClick r:id="rId2" action="ppaction://hlinksldjump"/>
              </a:rPr>
              <a:t>Slide 3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819400"/>
          <a:ext cx="6477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/>
                <a:gridCol w="1619250"/>
                <a:gridCol w="1619250"/>
                <a:gridCol w="161925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Unidata</a:t>
            </a:r>
            <a:r>
              <a:rPr lang="en-US" dirty="0" smtClean="0"/>
              <a:t> is actively engaged in the following: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Significant Opportunities in Atmospheric Research and Science </a:t>
            </a:r>
          </a:p>
          <a:p>
            <a:r>
              <a:rPr lang="en-US" dirty="0" smtClean="0"/>
              <a:t>American Indian Higher Education Consortium</a:t>
            </a:r>
          </a:p>
          <a:p>
            <a:r>
              <a:rPr lang="en-US" dirty="0" smtClean="0"/>
              <a:t>Alaska Tribal Colleges</a:t>
            </a:r>
          </a:p>
          <a:p>
            <a:r>
              <a:rPr lang="en-US" dirty="0" smtClean="0"/>
              <a:t>UCAR African Initiative</a:t>
            </a:r>
          </a:p>
          <a:p>
            <a:r>
              <a:rPr lang="en-US" dirty="0" smtClean="0"/>
              <a:t>Undergraduate Leadership Workshop</a:t>
            </a:r>
          </a:p>
          <a:p>
            <a:r>
              <a:rPr lang="en-US" dirty="0" smtClean="0"/>
              <a:t>Governing committees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idata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 cap="rnd">
          <a:solidFill>
            <a:schemeClr val="bg1">
              <a:lumMod val="85000"/>
            </a:schemeClr>
          </a:solidFill>
        </a:ln>
        <a:effectLst>
          <a:innerShdw blurRad="63500" dist="50800" dir="5400000">
            <a:srgbClr val="5F6D83">
              <a:alpha val="49804"/>
            </a:srgbClr>
          </a:inn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Unidata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 cap="rnd">
          <a:solidFill>
            <a:schemeClr val="bg1">
              <a:lumMod val="85000"/>
            </a:schemeClr>
          </a:solidFill>
        </a:ln>
        <a:effectLst>
          <a:innerShdw blurRad="63500" dist="50800" dir="5400000">
            <a:srgbClr val="5F6D83">
              <a:alpha val="49804"/>
            </a:srgbClr>
          </a:inn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Unidata5</Template>
  <TotalTime>755</TotalTime>
  <Words>634</Words>
  <Application>Microsoft Office PowerPoint</Application>
  <PresentationFormat>On-screen Show (4:3)</PresentationFormat>
  <Paragraphs>121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Unidata5</vt:lpstr>
      <vt:lpstr>1_Unidata5</vt:lpstr>
      <vt:lpstr>Unidata Policy Committee 23-24 May 2011 </vt:lpstr>
      <vt:lpstr>Slide 2</vt:lpstr>
      <vt:lpstr>Slide 3</vt:lpstr>
      <vt:lpstr>Slide 4</vt:lpstr>
      <vt:lpstr>Slide 5</vt:lpstr>
      <vt:lpstr>Broaden participation in Unidata from closely-related geoscience disciplines such as hydrology and oceanography</vt:lpstr>
      <vt:lpstr> Advocate for community interests in areas pertaining to data needs, policies regarding data access and use, and related technological matters</vt:lpstr>
      <vt:lpstr>  Manage and expand the community equipment awards program to serve the evolving needs of the community </vt:lpstr>
      <vt:lpstr>Promoting Diversity</vt:lpstr>
      <vt:lpstr>Community Driven Unidata Staff!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Miller</dc:creator>
  <cp:lastModifiedBy>Linda Miller</cp:lastModifiedBy>
  <cp:revision>114</cp:revision>
  <dcterms:created xsi:type="dcterms:W3CDTF">2011-04-28T19:05:00Z</dcterms:created>
  <dcterms:modified xsi:type="dcterms:W3CDTF">2011-05-25T20:35:13Z</dcterms:modified>
</cp:coreProperties>
</file>