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7" r:id="rId2"/>
    <p:sldMasterId id="2147483761" r:id="rId3"/>
    <p:sldMasterId id="2147483851" r:id="rId4"/>
    <p:sldMasterId id="2147483899" r:id="rId5"/>
    <p:sldMasterId id="2147484147" r:id="rId6"/>
    <p:sldMasterId id="2147484161" r:id="rId7"/>
    <p:sldMasterId id="2147484173" r:id="rId8"/>
  </p:sldMasterIdLst>
  <p:notesMasterIdLst>
    <p:notesMasterId r:id="rId28"/>
  </p:notesMasterIdLst>
  <p:handoutMasterIdLst>
    <p:handoutMasterId r:id="rId29"/>
  </p:handoutMasterIdLst>
  <p:sldIdLst>
    <p:sldId id="342" r:id="rId9"/>
    <p:sldId id="411" r:id="rId10"/>
    <p:sldId id="343" r:id="rId11"/>
    <p:sldId id="501" r:id="rId12"/>
    <p:sldId id="502" r:id="rId13"/>
    <p:sldId id="504" r:id="rId14"/>
    <p:sldId id="413" r:id="rId15"/>
    <p:sldId id="412" r:id="rId16"/>
    <p:sldId id="514" r:id="rId17"/>
    <p:sldId id="505" r:id="rId18"/>
    <p:sldId id="506" r:id="rId19"/>
    <p:sldId id="431" r:id="rId20"/>
    <p:sldId id="403" r:id="rId21"/>
    <p:sldId id="507" r:id="rId22"/>
    <p:sldId id="508" r:id="rId23"/>
    <p:sldId id="511" r:id="rId24"/>
    <p:sldId id="513" r:id="rId25"/>
    <p:sldId id="447" r:id="rId26"/>
    <p:sldId id="515" r:id="rId2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7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9246E736-8DF2-4A67-8AD5-413DE77FF67A}" type="datetimeFigureOut">
              <a:rPr lang="en-US" smtClean="0"/>
              <a:pPr/>
              <a:t>5/26/2011</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A076CDDA-6028-41E6-BFAC-E5BE5434A281}" type="slidenum">
              <a:rPr lang="en-US" smtClean="0"/>
              <a:pPr/>
              <a:t>‹#›</a:t>
            </a:fld>
            <a:endParaRPr lang="en-US"/>
          </a:p>
        </p:txBody>
      </p:sp>
    </p:spTree>
    <p:extLst>
      <p:ext uri="{BB962C8B-B14F-4D97-AF65-F5344CB8AC3E}">
        <p14:creationId xmlns:p14="http://schemas.microsoft.com/office/powerpoint/2010/main" xmlns="" val="22898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6F706718-8F9B-4714-BDCA-44544253309B}" type="datetimeFigureOut">
              <a:rPr lang="en-US" smtClean="0"/>
              <a:pPr/>
              <a:t>5/26/2011</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0396E79A-87AA-4B9C-8CA3-60BB7F8FB89E}" type="slidenum">
              <a:rPr lang="en-US" smtClean="0"/>
              <a:pPr/>
              <a:t>‹#›</a:t>
            </a:fld>
            <a:endParaRPr lang="en-US"/>
          </a:p>
        </p:txBody>
      </p:sp>
    </p:spTree>
    <p:extLst>
      <p:ext uri="{BB962C8B-B14F-4D97-AF65-F5344CB8AC3E}">
        <p14:creationId xmlns:p14="http://schemas.microsoft.com/office/powerpoint/2010/main" xmlns="" val="915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9ED6B7D7-66EC-4A26-8000-C385746A2E6E}" type="slidenum">
              <a:rPr lang="en-US" smtClean="0">
                <a:solidFill>
                  <a:prstClr val="black"/>
                </a:solidFill>
              </a:rPr>
              <a:pPr/>
              <a:t>13</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5/26/2011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5/26/2011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5/26/2011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4E9304-8487-4035-9709-8CA070B065C1}"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59D8DB-853C-47FB-9846-8E7561ACD3C0}"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18886E-9F28-4D41-AC1F-A346A143FF27}"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16536-F717-4494-B9B7-FBB2C2451FD9}"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AB498C-79A0-439E-B76F-54671E444324}"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ADD59C-4A92-414F-8AC3-34E6A91A8EAB}"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71FE5C-33E6-4CAC-A093-87EE9C33F0CA}"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EEC175-5F05-4A11-B2F1-0E6447C0DCDF}"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5/26/2011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0FB102-6B0B-4B64-8BEB-70CEEC779CD8}"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828F04-267F-450D-BF4E-FF304B3FE15D}"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24C105-7E67-4D7E-9D18-A09BB4E8100B}"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6E0F61-9366-4643-B207-6791EA435426}" type="datetimeFigureOut">
              <a:rPr lang="en-US">
                <a:solidFill>
                  <a:prstClr val="black">
                    <a:tint val="75000"/>
                  </a:prstClr>
                </a:solidFill>
              </a:rPr>
              <a:pPr>
                <a:def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7C86A5-144D-4B5F-8D56-00ED01365FC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9125FA-E7BF-4363-BD55-F03C45A60E89}" type="datetimeFigureOut">
              <a:rPr lang="en-US">
                <a:solidFill>
                  <a:prstClr val="black">
                    <a:tint val="75000"/>
                  </a:prstClr>
                </a:solidFill>
              </a:rPr>
              <a:pPr>
                <a:def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1AB673-2AE3-4867-8644-32DF9C52C71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BFC6F5-C22E-41FF-8BB7-292FCE3D685C}" type="datetimeFigureOut">
              <a:rPr lang="en-US">
                <a:solidFill>
                  <a:prstClr val="black">
                    <a:tint val="75000"/>
                  </a:prstClr>
                </a:solidFill>
              </a:rPr>
              <a:pPr>
                <a:def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8B2039-80B4-46A9-A5D0-CE4240016FC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27BBEC-378E-4962-9264-161F8C88AF58}" type="datetimeFigureOut">
              <a:rPr lang="en-US">
                <a:solidFill>
                  <a:prstClr val="black">
                    <a:tint val="75000"/>
                  </a:prstClr>
                </a:solidFill>
              </a:rPr>
              <a:pPr>
                <a:defRPr/>
              </a:pPr>
              <a:t>5/26/2011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F82366-5321-4F65-925C-E312F98B89D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1866F5-E6F3-490F-BC99-EB0CF22AA4AE}" type="datetimeFigureOut">
              <a:rPr lang="en-US">
                <a:solidFill>
                  <a:prstClr val="black">
                    <a:tint val="75000"/>
                  </a:prstClr>
                </a:solidFill>
              </a:rPr>
              <a:pPr>
                <a:defRPr/>
              </a:pPr>
              <a:t>5/26/2011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7E2541D-8121-4CD9-9095-0599627BF81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33353D-441E-4E2F-B735-39607723348B}" type="datetimeFigureOut">
              <a:rPr lang="en-US">
                <a:solidFill>
                  <a:prstClr val="black">
                    <a:tint val="75000"/>
                  </a:prstClr>
                </a:solidFill>
              </a:rPr>
              <a:pPr>
                <a:defRPr/>
              </a:pPr>
              <a:t>5/26/2011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247703E-D896-4713-9155-9C4ACB41D30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55CCDF-3E9C-4B17-B0DD-985E1E89419D}" type="datetimeFigureOut">
              <a:rPr lang="en-US">
                <a:solidFill>
                  <a:prstClr val="black">
                    <a:tint val="75000"/>
                  </a:prstClr>
                </a:solidFill>
              </a:rPr>
              <a:pPr>
                <a:defRPr/>
              </a:pPr>
              <a:t>5/26/2011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1347785-7D07-4802-860C-F9FE52DF1E8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pPr/>
              <a:t>5/26/2011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C7E810-1D5D-4068-A47D-3B42C3057EA9}" type="datetimeFigureOut">
              <a:rPr lang="en-US">
                <a:solidFill>
                  <a:prstClr val="black">
                    <a:tint val="75000"/>
                  </a:prstClr>
                </a:solidFill>
              </a:rPr>
              <a:pPr>
                <a:defRPr/>
              </a:pPr>
              <a:t>5/26/2011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6848D9-7D36-40A4-894E-BE0FB9EF00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A6AF6D-05CE-42AB-9ECC-340C9AAE1386}" type="datetimeFigureOut">
              <a:rPr lang="en-US">
                <a:solidFill>
                  <a:prstClr val="black">
                    <a:tint val="75000"/>
                  </a:prstClr>
                </a:solidFill>
              </a:rPr>
              <a:pPr>
                <a:defRPr/>
              </a:pPr>
              <a:t>5/26/2011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698394-2728-4E73-9467-E433D13227D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DDA25F-371D-4AED-8609-3DBA0C8ED7B7}" type="datetimeFigureOut">
              <a:rPr lang="en-US">
                <a:solidFill>
                  <a:prstClr val="black">
                    <a:tint val="75000"/>
                  </a:prstClr>
                </a:solidFill>
              </a:rPr>
              <a:pPr>
                <a:def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43A873-D0A9-4D6D-BBDF-EC951D80E9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149849-9F9E-45A1-8FFB-9EE2CD5987BA}" type="datetimeFigureOut">
              <a:rPr lang="en-US">
                <a:solidFill>
                  <a:prstClr val="black">
                    <a:tint val="75000"/>
                  </a:prstClr>
                </a:solidFill>
              </a:rPr>
              <a:pPr>
                <a:def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C4660-697F-4430-BAC3-81A5EA2143D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3EFE75-80DB-4511-934C-1469BD60B44B}" type="datetime1">
              <a:rPr lang="en-US">
                <a:solidFill>
                  <a:prstClr val="black">
                    <a:tint val="75000"/>
                  </a:prstClr>
                </a:solidFill>
              </a:rPr>
              <a:pPr>
                <a:def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230B4-8843-46E6-9028-6389501192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244770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A36703-75DE-4066-82B5-0D72C220E2B3}" type="datetime1">
              <a:rPr lang="en-US">
                <a:solidFill>
                  <a:prstClr val="black">
                    <a:tint val="75000"/>
                  </a:prstClr>
                </a:solidFill>
              </a:rPr>
              <a:pPr>
                <a:def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F19102-D608-44ED-B03E-674E46E92C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345333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2CE1E8-CA3C-4F36-82DE-E2BF2651524B}" type="datetime1">
              <a:rPr lang="en-US">
                <a:solidFill>
                  <a:prstClr val="black">
                    <a:tint val="75000"/>
                  </a:prstClr>
                </a:solidFill>
              </a:rPr>
              <a:pPr>
                <a:def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06C36E-A2D0-4599-8B92-5422C1FF7A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1929183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E73419-077F-4FF2-9BD2-91890EDD9686}" type="datetime1">
              <a:rPr lang="en-US">
                <a:solidFill>
                  <a:prstClr val="black">
                    <a:tint val="75000"/>
                  </a:prstClr>
                </a:solidFill>
              </a:rPr>
              <a:pPr>
                <a:defRPr/>
              </a:pPr>
              <a:t>5/26/2011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143188-F3C8-4A38-9712-50FEE8CA2C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91452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462939C-BEA5-44AE-9B32-EA4005E1BDE0}" type="datetime1">
              <a:rPr lang="en-US">
                <a:solidFill>
                  <a:prstClr val="black">
                    <a:tint val="75000"/>
                  </a:prstClr>
                </a:solidFill>
              </a:rPr>
              <a:pPr>
                <a:defRPr/>
              </a:pPr>
              <a:t>5/26/2011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0EB6AC-84E5-439B-833B-96649F26CD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574995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DE7103-ED3C-4821-86BB-FB4C0BEE58E5}" type="datetime1">
              <a:rPr lang="en-US">
                <a:solidFill>
                  <a:prstClr val="black">
                    <a:tint val="75000"/>
                  </a:prstClr>
                </a:solidFill>
              </a:rPr>
              <a:pPr>
                <a:defRPr/>
              </a:pPr>
              <a:t>5/26/2011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68DDA0-9FA7-4B19-B10C-FAF2CFAC24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987257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pPr/>
              <a:t>5/26/2011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2F2170-8CA7-4498-844B-2B5E336E9FFB}" type="datetime1">
              <a:rPr lang="en-US">
                <a:solidFill>
                  <a:prstClr val="black">
                    <a:tint val="75000"/>
                  </a:prstClr>
                </a:solidFill>
              </a:rPr>
              <a:pPr>
                <a:defRPr/>
              </a:pPr>
              <a:t>5/26/2011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54A930E-D3DE-4836-B9FD-0210ED33E2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835267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B4F5C9-AC9E-4EE5-B999-3D0DE9CC82C8}" type="datetime1">
              <a:rPr lang="en-US">
                <a:solidFill>
                  <a:prstClr val="black">
                    <a:tint val="75000"/>
                  </a:prstClr>
                </a:solidFill>
              </a:rPr>
              <a:pPr>
                <a:defRPr/>
              </a:pPr>
              <a:t>5/26/2011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268C98-C529-4A7E-98DF-CF9F963706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878178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E6E7F2-4985-4497-A5EE-F5BACECE98E7}" type="datetime1">
              <a:rPr lang="en-US">
                <a:solidFill>
                  <a:prstClr val="black">
                    <a:tint val="75000"/>
                  </a:prstClr>
                </a:solidFill>
              </a:rPr>
              <a:pPr>
                <a:defRPr/>
              </a:pPr>
              <a:t>5/26/2011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44271A-44CE-42B5-99AC-6D5C9F94E6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9198953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9E2E86-1572-4D53-9D3B-16FC8F86E23C}" type="datetime1">
              <a:rPr lang="en-US">
                <a:solidFill>
                  <a:prstClr val="black">
                    <a:tint val="75000"/>
                  </a:prstClr>
                </a:solidFill>
              </a:rPr>
              <a:pPr>
                <a:def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6DC338-4F36-47EE-981D-F12B839923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567935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95088A-287A-4CB4-ADC8-BC0CE2AB9552}" type="datetime1">
              <a:rPr lang="en-US">
                <a:solidFill>
                  <a:prstClr val="black">
                    <a:tint val="75000"/>
                  </a:prstClr>
                </a:solidFill>
              </a:rPr>
              <a:pPr>
                <a:def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B89E10-E680-45E4-ADE2-4462E2069D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858886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74CA0C-9650-4BCB-ADF6-9992B98FE9CA}" type="slidenum">
              <a:rPr lang="en-US"/>
              <a:pPr>
                <a:defRPr/>
              </a:pPr>
              <a:t>‹#›</a:t>
            </a:fld>
            <a:endParaRPr lang="en-US"/>
          </a:p>
        </p:txBody>
      </p:sp>
    </p:spTree>
    <p:extLst>
      <p:ext uri="{BB962C8B-B14F-4D97-AF65-F5344CB8AC3E}">
        <p14:creationId xmlns:p14="http://schemas.microsoft.com/office/powerpoint/2010/main" xmlns="" val="36173362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8A795-AD7C-4CAC-87FE-2F9DF88F3B3A}" type="slidenum">
              <a:rPr lang="en-US"/>
              <a:pPr>
                <a:defRPr/>
              </a:pPr>
              <a:t>‹#›</a:t>
            </a:fld>
            <a:endParaRPr lang="en-US"/>
          </a:p>
        </p:txBody>
      </p:sp>
    </p:spTree>
    <p:extLst>
      <p:ext uri="{BB962C8B-B14F-4D97-AF65-F5344CB8AC3E}">
        <p14:creationId xmlns:p14="http://schemas.microsoft.com/office/powerpoint/2010/main" xmlns="" val="22851734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2BB2-6293-40A0-9890-C93DE15DB903}" type="slidenum">
              <a:rPr lang="en-US"/>
              <a:pPr>
                <a:defRPr/>
              </a:pPr>
              <a:t>‹#›</a:t>
            </a:fld>
            <a:endParaRPr lang="en-US"/>
          </a:p>
        </p:txBody>
      </p:sp>
    </p:spTree>
    <p:extLst>
      <p:ext uri="{BB962C8B-B14F-4D97-AF65-F5344CB8AC3E}">
        <p14:creationId xmlns:p14="http://schemas.microsoft.com/office/powerpoint/2010/main" xmlns="" val="3414950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DFE98-144B-4090-B537-D69BBCA896E0}" type="slidenum">
              <a:rPr lang="en-US"/>
              <a:pPr>
                <a:defRPr/>
              </a:pPr>
              <a:t>‹#›</a:t>
            </a:fld>
            <a:endParaRPr lang="en-US"/>
          </a:p>
        </p:txBody>
      </p:sp>
    </p:spTree>
    <p:extLst>
      <p:ext uri="{BB962C8B-B14F-4D97-AF65-F5344CB8AC3E}">
        <p14:creationId xmlns:p14="http://schemas.microsoft.com/office/powerpoint/2010/main" xmlns="" val="10744058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418DAF-C535-4B19-82E1-BAE8A61BDE98}" type="slidenum">
              <a:rPr lang="en-US"/>
              <a:pPr>
                <a:defRPr/>
              </a:pPr>
              <a:t>‹#›</a:t>
            </a:fld>
            <a:endParaRPr lang="en-US"/>
          </a:p>
        </p:txBody>
      </p:sp>
    </p:spTree>
    <p:extLst>
      <p:ext uri="{BB962C8B-B14F-4D97-AF65-F5344CB8AC3E}">
        <p14:creationId xmlns:p14="http://schemas.microsoft.com/office/powerpoint/2010/main" xmlns="" val="29308648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pPr/>
              <a:t>5/26/2011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E3658E-F7DE-44E1-8BC5-A6E31B95003C}" type="slidenum">
              <a:rPr lang="en-US"/>
              <a:pPr>
                <a:defRPr/>
              </a:pPr>
              <a:t>‹#›</a:t>
            </a:fld>
            <a:endParaRPr lang="en-US"/>
          </a:p>
        </p:txBody>
      </p:sp>
    </p:spTree>
    <p:extLst>
      <p:ext uri="{BB962C8B-B14F-4D97-AF65-F5344CB8AC3E}">
        <p14:creationId xmlns:p14="http://schemas.microsoft.com/office/powerpoint/2010/main" xmlns="" val="9792696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C64BDD-7282-4636-B96B-2C905E39072A}" type="slidenum">
              <a:rPr lang="en-US"/>
              <a:pPr>
                <a:defRPr/>
              </a:pPr>
              <a:t>‹#›</a:t>
            </a:fld>
            <a:endParaRPr lang="en-US"/>
          </a:p>
        </p:txBody>
      </p:sp>
    </p:spTree>
    <p:extLst>
      <p:ext uri="{BB962C8B-B14F-4D97-AF65-F5344CB8AC3E}">
        <p14:creationId xmlns:p14="http://schemas.microsoft.com/office/powerpoint/2010/main" xmlns="" val="15808092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4DDAA0-03C4-4BDB-9EFB-3248F9ED4C26}" type="slidenum">
              <a:rPr lang="en-US"/>
              <a:pPr>
                <a:defRPr/>
              </a:pPr>
              <a:t>‹#›</a:t>
            </a:fld>
            <a:endParaRPr lang="en-US"/>
          </a:p>
        </p:txBody>
      </p:sp>
    </p:spTree>
    <p:extLst>
      <p:ext uri="{BB962C8B-B14F-4D97-AF65-F5344CB8AC3E}">
        <p14:creationId xmlns:p14="http://schemas.microsoft.com/office/powerpoint/2010/main" xmlns="" val="3762759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9198CF-06F0-4FDF-92A3-386BF99069F1}" type="slidenum">
              <a:rPr lang="en-US"/>
              <a:pPr>
                <a:defRPr/>
              </a:pPr>
              <a:t>‹#›</a:t>
            </a:fld>
            <a:endParaRPr lang="en-US"/>
          </a:p>
        </p:txBody>
      </p:sp>
    </p:spTree>
    <p:extLst>
      <p:ext uri="{BB962C8B-B14F-4D97-AF65-F5344CB8AC3E}">
        <p14:creationId xmlns:p14="http://schemas.microsoft.com/office/powerpoint/2010/main" xmlns="" val="4107144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9F3BB7-64DB-47E2-9CA0-AD2C910A81F6}" type="slidenum">
              <a:rPr lang="en-US"/>
              <a:pPr>
                <a:defRPr/>
              </a:pPr>
              <a:t>‹#›</a:t>
            </a:fld>
            <a:endParaRPr lang="en-US"/>
          </a:p>
        </p:txBody>
      </p:sp>
    </p:spTree>
    <p:extLst>
      <p:ext uri="{BB962C8B-B14F-4D97-AF65-F5344CB8AC3E}">
        <p14:creationId xmlns:p14="http://schemas.microsoft.com/office/powerpoint/2010/main" xmlns="" val="15329175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CED08D-A7CB-4A54-A83E-7462BF04FE85}" type="slidenum">
              <a:rPr lang="en-US"/>
              <a:pPr>
                <a:defRPr/>
              </a:pPr>
              <a:t>‹#›</a:t>
            </a:fld>
            <a:endParaRPr lang="en-US"/>
          </a:p>
        </p:txBody>
      </p:sp>
    </p:spTree>
    <p:extLst>
      <p:ext uri="{BB962C8B-B14F-4D97-AF65-F5344CB8AC3E}">
        <p14:creationId xmlns:p14="http://schemas.microsoft.com/office/powerpoint/2010/main" xmlns="" val="34540310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C62FE-1493-471A-9FED-BD4A94DE5BF8}" type="datetime1">
              <a:rPr lang="en-US" smtClean="0">
                <a:solidFill>
                  <a:prstClr val="black">
                    <a:tint val="75000"/>
                  </a:prstClr>
                </a:solidFill>
              </a: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B15EE-1347-4E13-A70E-917AFD644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462631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640BF-3A7C-4F7C-8478-7E78DD1802E2}" type="datetime1">
              <a:rPr lang="en-US" smtClean="0">
                <a:solidFill>
                  <a:prstClr val="black">
                    <a:tint val="75000"/>
                  </a:prstClr>
                </a:solidFill>
              </a: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B15EE-1347-4E13-A70E-917AFD644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917346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1CB0C-20F1-49DF-8A2E-2E54D8714C0B}" type="datetime1">
              <a:rPr lang="en-US" smtClean="0">
                <a:solidFill>
                  <a:prstClr val="black">
                    <a:tint val="75000"/>
                  </a:prstClr>
                </a:solidFill>
              </a: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B15EE-1347-4E13-A70E-917AFD644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833728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DFF34C-14E9-48E2-8094-12CC9E8E573E}" type="datetime1">
              <a:rPr lang="en-US" smtClean="0">
                <a:solidFill>
                  <a:prstClr val="black">
                    <a:tint val="75000"/>
                  </a:prstClr>
                </a:solidFill>
              </a:rPr>
              <a:pPr/>
              <a:t>5/26/2011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2B15EE-1347-4E13-A70E-917AFD644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15955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pPr/>
              <a:t>5/26/2011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20DF0-D2AF-4C46-B8A9-813960162A27}" type="datetime1">
              <a:rPr lang="en-US" smtClean="0">
                <a:solidFill>
                  <a:prstClr val="black">
                    <a:tint val="75000"/>
                  </a:prstClr>
                </a:solidFill>
              </a:rPr>
              <a:pPr/>
              <a:t>5/26/2011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2B15EE-1347-4E13-A70E-917AFD644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124659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360DC6-0E1F-4DF4-AA57-7FF0307B94AC}" type="datetime1">
              <a:rPr lang="en-US" smtClean="0">
                <a:solidFill>
                  <a:prstClr val="black">
                    <a:tint val="75000"/>
                  </a:prstClr>
                </a:solidFill>
              </a:rPr>
              <a:pPr/>
              <a:t>5/26/2011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2B15EE-1347-4E13-A70E-917AFD644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553643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F070A-BA06-48C3-9828-54389A1D3CE3}" type="datetime1">
              <a:rPr lang="en-US" smtClean="0">
                <a:solidFill>
                  <a:prstClr val="black">
                    <a:tint val="75000"/>
                  </a:prstClr>
                </a:solidFill>
              </a:rPr>
              <a:pPr/>
              <a:t>5/26/2011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2B15EE-1347-4E13-A70E-917AFD644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891109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195FA-3C7F-4039-B868-46EA445AD008}" type="datetime1">
              <a:rPr lang="en-US" smtClean="0">
                <a:solidFill>
                  <a:prstClr val="black">
                    <a:tint val="75000"/>
                  </a:prstClr>
                </a:solidFill>
              </a:rPr>
              <a:pPr/>
              <a:t>5/26/2011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2B15EE-1347-4E13-A70E-917AFD644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44037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71A0E-2A04-4F75-AB10-DBEBD58EB8B1}" type="datetime1">
              <a:rPr lang="en-US" smtClean="0">
                <a:solidFill>
                  <a:prstClr val="black">
                    <a:tint val="75000"/>
                  </a:prstClr>
                </a:solidFill>
              </a:rPr>
              <a:pPr/>
              <a:t>5/26/2011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2B15EE-1347-4E13-A70E-917AFD644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00011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29468-DE1E-4403-8E91-8EDF8C07E50A}" type="datetime1">
              <a:rPr lang="en-US" smtClean="0">
                <a:solidFill>
                  <a:prstClr val="black">
                    <a:tint val="75000"/>
                  </a:prstClr>
                </a:solidFill>
              </a: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B15EE-1347-4E13-A70E-917AFD644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16382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79FAC-98DC-4198-8905-50D8C22CA596}" type="datetime1">
              <a:rPr lang="en-US" smtClean="0">
                <a:solidFill>
                  <a:prstClr val="black">
                    <a:tint val="75000"/>
                  </a:prstClr>
                </a:solidFill>
              </a: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B15EE-1347-4E13-A70E-917AFD644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844044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813" y="687388"/>
            <a:ext cx="7313612" cy="365760"/>
          </a:xfrm>
        </p:spPr>
        <p:txBody>
          <a:bodyPr/>
          <a:lstStyle>
            <a:lvl1pPr>
              <a:defRPr baseline="0"/>
            </a:lvl1pPr>
          </a:lstStyle>
          <a:p>
            <a:r>
              <a:rPr lang="en-US" dirty="0"/>
              <a:t>Click to edit Master title style</a:t>
            </a:r>
            <a:endParaRPr lang="en-US"/>
          </a:p>
        </p:txBody>
      </p:sp>
      <p:sp>
        <p:nvSpPr>
          <p:cNvPr id="5" name="Text Placeholder 4"/>
          <p:cNvSpPr>
            <a:spLocks noGrp="1"/>
          </p:cNvSpPr>
          <p:nvPr>
            <p:ph type="body" sz="quarter" idx="10"/>
          </p:nvPr>
        </p:nvSpPr>
        <p:spPr>
          <a:xfrm>
            <a:off x="912813" y="1078992"/>
            <a:ext cx="7313612" cy="342900"/>
          </a:xfrm>
        </p:spPr>
        <p:txBody>
          <a:bodyPr/>
          <a:lstStyle>
            <a:lvl1pPr marL="0" indent="0">
              <a:buFontTx/>
              <a:buNone/>
              <a:defRPr lang="en-US" sz="1600" b="1" i="1">
                <a:solidFill>
                  <a:schemeClr val="accent2"/>
                </a:solidFill>
                <a:effectLst>
                  <a:outerShdw blurRad="50800" dist="38100" dir="2700000" algn="tl">
                    <a:srgbClr val="000000">
                      <a:alpha val="43000"/>
                    </a:srgbClr>
                  </a:outerShdw>
                </a:effectLst>
                <a:latin typeface="+mj-lt"/>
                <a:ea typeface="+mj-ea"/>
                <a:cs typeface="ＭＳ Ｐゴシック" pitchFamily="-110" charset="-128"/>
              </a:defRPr>
            </a:lvl1pPr>
          </a:lstStyle>
          <a:p>
            <a:pPr lvl="0"/>
            <a:r>
              <a:rPr lang="en-US"/>
              <a:t>Click to edit Master text styles</a:t>
            </a:r>
          </a:p>
        </p:txBody>
      </p:sp>
      <p:sp>
        <p:nvSpPr>
          <p:cNvPr id="12" name="Text Placeholder 11"/>
          <p:cNvSpPr>
            <a:spLocks noGrp="1"/>
          </p:cNvSpPr>
          <p:nvPr>
            <p:ph type="body" sz="quarter" idx="11"/>
          </p:nvPr>
        </p:nvSpPr>
        <p:spPr>
          <a:xfrm>
            <a:off x="911225" y="5716588"/>
            <a:ext cx="7315200" cy="457200"/>
          </a:xfrm>
        </p:spPr>
        <p:txBody>
          <a:bodyPr anchor="b"/>
          <a:lstStyle>
            <a:lvl1pPr algn="r">
              <a:buFontTx/>
              <a:buNone/>
              <a:defRPr sz="1300" i="1">
                <a:solidFill>
                  <a:schemeClr val="accent2"/>
                </a:solidFill>
                <a:effectLst>
                  <a:outerShdw blurRad="50800" dist="38100" dir="2700000" algn="tl">
                    <a:srgbClr val="000000">
                      <a:alpha val="43000"/>
                    </a:srgbClr>
                  </a:outerShdw>
                </a:effectLst>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xmlns="" val="31084201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740F3-8192-4BC9-AB5C-667446B73E4B}" type="slidenum">
              <a:rPr lang="en-US"/>
              <a:pPr>
                <a:defRPr/>
              </a:pPr>
              <a:t>‹#›</a:t>
            </a:fld>
            <a:endParaRPr lang="en-US"/>
          </a:p>
        </p:txBody>
      </p:sp>
    </p:spTree>
    <p:extLst>
      <p:ext uri="{BB962C8B-B14F-4D97-AF65-F5344CB8AC3E}">
        <p14:creationId xmlns:p14="http://schemas.microsoft.com/office/powerpoint/2010/main" xmlns="" val="41989459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73F622-B105-4F61-8CF9-3557E632F043}" type="slidenum">
              <a:rPr lang="en-US"/>
              <a:pPr>
                <a:defRPr/>
              </a:pPr>
              <a:t>‹#›</a:t>
            </a:fld>
            <a:endParaRPr lang="en-US"/>
          </a:p>
        </p:txBody>
      </p:sp>
    </p:spTree>
    <p:extLst>
      <p:ext uri="{BB962C8B-B14F-4D97-AF65-F5344CB8AC3E}">
        <p14:creationId xmlns:p14="http://schemas.microsoft.com/office/powerpoint/2010/main" xmlns="" val="92658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pPr/>
              <a:t>5/26/2011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764A67-4862-4B9C-8B89-DCABCE1E810D}" type="slidenum">
              <a:rPr lang="en-US"/>
              <a:pPr>
                <a:defRPr/>
              </a:pPr>
              <a:t>‹#›</a:t>
            </a:fld>
            <a:endParaRPr lang="en-US"/>
          </a:p>
        </p:txBody>
      </p:sp>
    </p:spTree>
    <p:extLst>
      <p:ext uri="{BB962C8B-B14F-4D97-AF65-F5344CB8AC3E}">
        <p14:creationId xmlns:p14="http://schemas.microsoft.com/office/powerpoint/2010/main" xmlns="" val="30106872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713EB3-07A0-46F6-8C1A-BCCD85532BFE}" type="slidenum">
              <a:rPr lang="en-US"/>
              <a:pPr>
                <a:defRPr/>
              </a:pPr>
              <a:t>‹#›</a:t>
            </a:fld>
            <a:endParaRPr lang="en-US"/>
          </a:p>
        </p:txBody>
      </p:sp>
    </p:spTree>
    <p:extLst>
      <p:ext uri="{BB962C8B-B14F-4D97-AF65-F5344CB8AC3E}">
        <p14:creationId xmlns:p14="http://schemas.microsoft.com/office/powerpoint/2010/main" xmlns="" val="11716102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B3C360-495C-4E0E-8CA0-7116B544F7A6}" type="slidenum">
              <a:rPr lang="en-US"/>
              <a:pPr>
                <a:defRPr/>
              </a:pPr>
              <a:t>‹#›</a:t>
            </a:fld>
            <a:endParaRPr lang="en-US"/>
          </a:p>
        </p:txBody>
      </p:sp>
    </p:spTree>
    <p:extLst>
      <p:ext uri="{BB962C8B-B14F-4D97-AF65-F5344CB8AC3E}">
        <p14:creationId xmlns:p14="http://schemas.microsoft.com/office/powerpoint/2010/main" xmlns="" val="6958135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13DDCF-612C-47C2-9F75-618CC43FC331}" type="slidenum">
              <a:rPr lang="en-US"/>
              <a:pPr>
                <a:defRPr/>
              </a:pPr>
              <a:t>‹#›</a:t>
            </a:fld>
            <a:endParaRPr lang="en-US"/>
          </a:p>
        </p:txBody>
      </p:sp>
    </p:spTree>
    <p:extLst>
      <p:ext uri="{BB962C8B-B14F-4D97-AF65-F5344CB8AC3E}">
        <p14:creationId xmlns:p14="http://schemas.microsoft.com/office/powerpoint/2010/main" xmlns="" val="2043093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3F5199-01A4-4DB7-8C0B-DC7AF27CA50D}" type="slidenum">
              <a:rPr lang="en-US"/>
              <a:pPr>
                <a:defRPr/>
              </a:pPr>
              <a:t>‹#›</a:t>
            </a:fld>
            <a:endParaRPr lang="en-US"/>
          </a:p>
        </p:txBody>
      </p:sp>
    </p:spTree>
    <p:extLst>
      <p:ext uri="{BB962C8B-B14F-4D97-AF65-F5344CB8AC3E}">
        <p14:creationId xmlns:p14="http://schemas.microsoft.com/office/powerpoint/2010/main" xmlns="" val="33116846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2F3F45-A185-403E-8223-3FDF58A52B1F}" type="slidenum">
              <a:rPr lang="en-US"/>
              <a:pPr>
                <a:defRPr/>
              </a:pPr>
              <a:t>‹#›</a:t>
            </a:fld>
            <a:endParaRPr lang="en-US"/>
          </a:p>
        </p:txBody>
      </p:sp>
    </p:spTree>
    <p:extLst>
      <p:ext uri="{BB962C8B-B14F-4D97-AF65-F5344CB8AC3E}">
        <p14:creationId xmlns:p14="http://schemas.microsoft.com/office/powerpoint/2010/main" xmlns="" val="31360623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B851D6-8D04-4589-A5FE-32E20E8F07D1}" type="slidenum">
              <a:rPr lang="en-US"/>
              <a:pPr>
                <a:defRPr/>
              </a:pPr>
              <a:t>‹#›</a:t>
            </a:fld>
            <a:endParaRPr lang="en-US"/>
          </a:p>
        </p:txBody>
      </p:sp>
    </p:spTree>
    <p:extLst>
      <p:ext uri="{BB962C8B-B14F-4D97-AF65-F5344CB8AC3E}">
        <p14:creationId xmlns:p14="http://schemas.microsoft.com/office/powerpoint/2010/main" xmlns="" val="23574265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CD423C-6A4B-4A53-90B5-A8047C56BAC3}" type="slidenum">
              <a:rPr lang="en-US"/>
              <a:pPr>
                <a:defRPr/>
              </a:pPr>
              <a:t>‹#›</a:t>
            </a:fld>
            <a:endParaRPr lang="en-US"/>
          </a:p>
        </p:txBody>
      </p:sp>
    </p:spTree>
    <p:extLst>
      <p:ext uri="{BB962C8B-B14F-4D97-AF65-F5344CB8AC3E}">
        <p14:creationId xmlns:p14="http://schemas.microsoft.com/office/powerpoint/2010/main" xmlns="" val="11891462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0A0023-1798-459B-8003-AFAC0B672D84}" type="slidenum">
              <a:rPr lang="en-US"/>
              <a:pPr>
                <a:defRPr/>
              </a:pPr>
              <a:t>‹#›</a:t>
            </a:fld>
            <a:endParaRPr lang="en-US"/>
          </a:p>
        </p:txBody>
      </p:sp>
    </p:spTree>
    <p:extLst>
      <p:ext uri="{BB962C8B-B14F-4D97-AF65-F5344CB8AC3E}">
        <p14:creationId xmlns:p14="http://schemas.microsoft.com/office/powerpoint/2010/main" xmlns="" val="30728212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871315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5/26/2011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566806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256766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5/26/2011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88178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solidFill>
                  <a:prstClr val="black">
                    <a:tint val="75000"/>
                  </a:prstClr>
                </a:solidFill>
              </a:rPr>
              <a:pPr/>
              <a:t>5/26/2011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835280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solidFill>
                  <a:prstClr val="black">
                    <a:tint val="75000"/>
                  </a:prstClr>
                </a:solidFill>
              </a:rPr>
              <a:pPr/>
              <a:t>5/26/2011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408912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solidFill>
                  <a:prstClr val="black">
                    <a:tint val="75000"/>
                  </a:prstClr>
                </a:solidFill>
              </a:rPr>
              <a:pPr/>
              <a:t>5/26/2011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233457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5/26/2011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502316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5/26/2011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277379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31364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5/26/2011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14836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5/26/2011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pPr/>
              <a:t>5/26/2011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mn-lt"/>
              </a:defRPr>
            </a:lvl1pPr>
          </a:lstStyle>
          <a:p>
            <a:pPr>
              <a:defRPr/>
            </a:pPr>
            <a:fld id="{E0BB411A-F5AC-4215-ACA2-29BA140B23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35E4E3-F1F7-4AB8-A950-90D5579AEE91}" type="datetimeFigureOut">
              <a:rPr lang="en-US">
                <a:solidFill>
                  <a:prstClr val="black">
                    <a:tint val="75000"/>
                  </a:prstClr>
                </a:solidFill>
              </a:rPr>
              <a:pPr>
                <a:defRPr/>
              </a:pPr>
              <a:t>5/26/2011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214D2A4-2CF9-4C18-8EB3-96AE4BDF5EB3}"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96E80C-2263-44C9-BB16-402B6E1A2EFD}" type="datetime1">
              <a:rPr lang="en-US">
                <a:solidFill>
                  <a:prstClr val="black">
                    <a:tint val="75000"/>
                  </a:prstClr>
                </a:solidFill>
              </a:rPr>
              <a:pPr>
                <a:defRPr/>
              </a:pPr>
              <a:t>5/26/2011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9DEDB90-FCE6-4539-8159-91005FF976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54511862"/>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24377527-A3ED-4B5F-A8CD-162DB53BBE7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294153793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23986-8C30-4527-8F45-B9A08A0C0D81}" type="datetime1">
              <a:rPr lang="en-US" smtClean="0">
                <a:solidFill>
                  <a:prstClr val="black">
                    <a:tint val="75000"/>
                  </a:prstClr>
                </a:solidFill>
              </a:rPr>
              <a:pPr/>
              <a:t>5/26/2011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B15EE-1347-4E13-A70E-917AFD644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4640813"/>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60" r:id="rId12"/>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10" tIns="45706" rIns="91410" bIns="45706"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10" tIns="45706" rIns="91410"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a:p>
        </p:txBody>
      </p:sp>
      <p:sp>
        <p:nvSpPr>
          <p:cNvPr id="593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p>
        </p:txBody>
      </p:sp>
      <p:sp>
        <p:nvSpPr>
          <p:cNvPr id="593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3178B851-E19D-4461-83E9-F6239D50195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13300498"/>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solidFill>
                  <a:prstClr val="black">
                    <a:tint val="75000"/>
                  </a:prstClr>
                </a:solidFill>
              </a:rPr>
              <a:pPr/>
              <a:t>5/26/2011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13623193"/>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his.cuahsi.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9.xml"/><Relationship Id="rId4" Type="http://schemas.openxmlformats.org/officeDocument/2006/relationships/hyperlink" Target="http://www.opengeospatial.org/projects/groups/waterml2.0sw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hydrodesktop.codeplex.com/" TargetMode="External"/><Relationship Id="rId2" Type="http://schemas.openxmlformats.org/officeDocument/2006/relationships/image" Target="../media/image20.png"/><Relationship Id="rId1" Type="http://schemas.openxmlformats.org/officeDocument/2006/relationships/slideLayout" Target="../slideLayouts/slideLayout35.xml"/><Relationship Id="rId5" Type="http://schemas.openxmlformats.org/officeDocument/2006/relationships/hyperlink" Target="http://hydrocatalog.codeplex.com/" TargetMode="External"/><Relationship Id="rId4" Type="http://schemas.openxmlformats.org/officeDocument/2006/relationships/hyperlink" Target="http://hydroserver.codeplex.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campbellsci.com/03001-wind-sentry" TargetMode="External"/><Relationship Id="rId1" Type="http://schemas.openxmlformats.org/officeDocument/2006/relationships/slideLayout" Target="../slideLayouts/slideLayout69.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his.cuahsi.org/conference2011"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his.cuahsi.org/movies/JacobsWellSpring/JacobsWellSpring.html" TargetMode="External"/><Relationship Id="rId2" Type="http://schemas.openxmlformats.org/officeDocument/2006/relationships/hyperlink" Target="http://his.cuahsi.org/" TargetMode="External"/><Relationship Id="rId1" Type="http://schemas.openxmlformats.org/officeDocument/2006/relationships/slideLayout" Target="../slideLayouts/slideLayout2.xml"/><Relationship Id="rId4" Type="http://schemas.openxmlformats.org/officeDocument/2006/relationships/hyperlink" Target="http://his.cuahsi.org/documents/JacobsWellExercis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http://www.cuahsi.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openmi.org/reloaded/" TargetMode="External"/><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533400" y="228601"/>
            <a:ext cx="7924800" cy="4419600"/>
          </a:xfrm>
        </p:spPr>
        <p:txBody>
          <a:bodyPr/>
          <a:lstStyle/>
          <a:p>
            <a:pPr eaLnBrk="1" hangingPunct="1">
              <a:lnSpc>
                <a:spcPct val="80000"/>
              </a:lnSpc>
            </a:pPr>
            <a:r>
              <a:rPr lang="en-US" sz="2400" dirty="0" smtClean="0"/>
              <a:t/>
            </a:r>
            <a:br>
              <a:rPr lang="en-US" sz="2400" dirty="0" smtClean="0"/>
            </a:br>
            <a:r>
              <a:rPr lang="en-US" sz="2400" dirty="0" smtClean="0"/>
              <a:t/>
            </a:r>
            <a:br>
              <a:rPr lang="en-US" sz="2400" dirty="0" smtClean="0"/>
            </a:br>
            <a:r>
              <a:rPr lang="en-US" dirty="0" smtClean="0"/>
              <a:t>CUAHSI – </a:t>
            </a:r>
            <a:r>
              <a:rPr lang="en-US" dirty="0" err="1" smtClean="0"/>
              <a:t>Unidata</a:t>
            </a:r>
            <a:r>
              <a:rPr lang="en-US" dirty="0" smtClean="0"/>
              <a:t> Collaboration Opportunities</a:t>
            </a:r>
            <a:r>
              <a:rPr lang="en-US" sz="3600" dirty="0" smtClean="0"/>
              <a:t/>
            </a:r>
            <a:br>
              <a:rPr lang="en-US" sz="3600" dirty="0" smtClean="0"/>
            </a:br>
            <a:r>
              <a:rPr lang="en-US" dirty="0" smtClean="0"/>
              <a:t/>
            </a:r>
            <a:br>
              <a:rPr lang="en-US" dirty="0" smtClean="0"/>
            </a:br>
            <a:endParaRPr lang="en-US" dirty="0" smtClean="0"/>
          </a:p>
        </p:txBody>
      </p:sp>
      <p:grpSp>
        <p:nvGrpSpPr>
          <p:cNvPr id="2" name="Group 4"/>
          <p:cNvGrpSpPr>
            <a:grpSpLocks/>
          </p:cNvGrpSpPr>
          <p:nvPr/>
        </p:nvGrpSpPr>
        <p:grpSpPr bwMode="auto">
          <a:xfrm>
            <a:off x="6461125" y="5759450"/>
            <a:ext cx="2682875" cy="1076325"/>
            <a:chOff x="6461125" y="5759450"/>
            <a:chExt cx="2682875" cy="1076325"/>
          </a:xfrm>
        </p:grpSpPr>
        <p:sp>
          <p:nvSpPr>
            <p:cNvPr id="32777"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32778" name="Picture 11" descr="nsf4c"/>
            <p:cNvPicPr>
              <a:picLocks noChangeAspect="1" noChangeArrowheads="1"/>
            </p:cNvPicPr>
            <p:nvPr/>
          </p:nvPicPr>
          <p:blipFill>
            <a:blip r:embed="rId2" cstate="print"/>
            <a:srcRect/>
            <a:stretch>
              <a:fillRect/>
            </a:stretch>
          </p:blipFill>
          <p:spPr bwMode="auto">
            <a:xfrm>
              <a:off x="6484938" y="5827713"/>
              <a:ext cx="995362" cy="966787"/>
            </a:xfrm>
            <a:prstGeom prst="rect">
              <a:avLst/>
            </a:prstGeom>
            <a:noFill/>
            <a:ln w="9525">
              <a:noFill/>
              <a:miter lim="800000"/>
              <a:headEnd/>
              <a:tailEnd/>
            </a:ln>
          </p:spPr>
        </p:pic>
        <p:sp>
          <p:nvSpPr>
            <p:cNvPr id="32779" name="Text Box 12"/>
            <p:cNvSpPr txBox="1">
              <a:spLocks noChangeArrowheads="1"/>
            </p:cNvSpPr>
            <p:nvPr/>
          </p:nvSpPr>
          <p:spPr bwMode="auto">
            <a:xfrm>
              <a:off x="7477125" y="5943600"/>
              <a:ext cx="1666875" cy="641350"/>
            </a:xfrm>
            <a:prstGeom prst="rect">
              <a:avLst/>
            </a:prstGeom>
            <a:noFill/>
            <a:ln w="9525" algn="ctr">
              <a:noFill/>
              <a:miter lim="800000"/>
              <a:headEnd/>
              <a:tailEnd/>
            </a:ln>
          </p:spPr>
          <p:txBody>
            <a:bodyPr>
              <a:spAutoFit/>
            </a:bodyPr>
            <a:lstStyle/>
            <a:p>
              <a:pPr defTabSz="4389438"/>
              <a:r>
                <a:rPr lang="en-US"/>
                <a:t>Support</a:t>
              </a:r>
            </a:p>
            <a:p>
              <a:pPr defTabSz="4389438"/>
              <a:r>
                <a:rPr lang="en-US"/>
                <a:t>EAR 0622374</a:t>
              </a:r>
            </a:p>
          </p:txBody>
        </p:sp>
      </p:grpSp>
      <p:grpSp>
        <p:nvGrpSpPr>
          <p:cNvPr id="3" name="Group 11"/>
          <p:cNvGrpSpPr>
            <a:grpSpLocks/>
          </p:cNvGrpSpPr>
          <p:nvPr/>
        </p:nvGrpSpPr>
        <p:grpSpPr bwMode="auto">
          <a:xfrm>
            <a:off x="76200" y="5481638"/>
            <a:ext cx="3465513" cy="1300162"/>
            <a:chOff x="228600" y="5232772"/>
            <a:chExt cx="3733800" cy="1400590"/>
          </a:xfrm>
        </p:grpSpPr>
        <p:pic>
          <p:nvPicPr>
            <p:cNvPr id="32775" name="Picture 4" descr="cuahsi_logo_4"/>
            <p:cNvPicPr>
              <a:picLocks noChangeAspect="1" noChangeArrowheads="1"/>
            </p:cNvPicPr>
            <p:nvPr/>
          </p:nvPicPr>
          <p:blipFill>
            <a:blip r:embed="rId3" cstate="print"/>
            <a:srcRect r="69569"/>
            <a:stretch>
              <a:fillRect/>
            </a:stretch>
          </p:blipFill>
          <p:spPr bwMode="auto">
            <a:xfrm>
              <a:off x="228600" y="5232772"/>
              <a:ext cx="1447800" cy="1400590"/>
            </a:xfrm>
            <a:prstGeom prst="rect">
              <a:avLst/>
            </a:prstGeom>
            <a:noFill/>
            <a:ln w="9525">
              <a:noFill/>
              <a:miter lim="800000"/>
              <a:headEnd/>
              <a:tailEnd/>
            </a:ln>
          </p:spPr>
        </p:pic>
        <p:sp>
          <p:nvSpPr>
            <p:cNvPr id="32776"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t>CUAHSI</a:t>
              </a:r>
            </a:p>
            <a:p>
              <a:pPr>
                <a:lnSpc>
                  <a:spcPct val="80000"/>
                </a:lnSpc>
              </a:pPr>
              <a:r>
                <a:rPr lang="en-US" sz="5400"/>
                <a:t>HIS</a:t>
              </a:r>
            </a:p>
            <a:p>
              <a:pPr>
                <a:lnSpc>
                  <a:spcPct val="40000"/>
                </a:lnSpc>
              </a:pPr>
              <a:r>
                <a:rPr lang="en-US" sz="1400" i="1"/>
                <a:t>Sharing hydrologic data</a:t>
              </a:r>
            </a:p>
          </p:txBody>
        </p:sp>
      </p:grpSp>
      <p:sp>
        <p:nvSpPr>
          <p:cNvPr id="50181" name="Subtitle 10"/>
          <p:cNvSpPr>
            <a:spLocks noGrp="1"/>
          </p:cNvSpPr>
          <p:nvPr>
            <p:ph type="subTitle" idx="1"/>
          </p:nvPr>
        </p:nvSpPr>
        <p:spPr>
          <a:xfrm>
            <a:off x="1295400" y="5867400"/>
            <a:ext cx="6400800" cy="685800"/>
          </a:xfrm>
        </p:spPr>
        <p:txBody>
          <a:bodyPr/>
          <a:lstStyle/>
          <a:p>
            <a:pPr eaLnBrk="1" hangingPunct="1">
              <a:buFont typeface="Arial" pitchFamily="34" charset="0"/>
              <a:buNone/>
              <a:defRPr/>
            </a:pPr>
            <a:r>
              <a:rPr lang="en-US" smtClean="0">
                <a:hlinkClick r:id="rId4"/>
              </a:rPr>
              <a:t>http://his.cuahsi.org/</a:t>
            </a:r>
            <a:r>
              <a:rPr lang="en-US" smtClean="0"/>
              <a:t> </a:t>
            </a:r>
          </a:p>
        </p:txBody>
      </p:sp>
      <p:sp>
        <p:nvSpPr>
          <p:cNvPr id="32774" name="Rectangle 10"/>
          <p:cNvSpPr>
            <a:spLocks noChangeArrowheads="1"/>
          </p:cNvSpPr>
          <p:nvPr/>
        </p:nvSpPr>
        <p:spPr bwMode="auto">
          <a:xfrm>
            <a:off x="1638300" y="3200400"/>
            <a:ext cx="5867400" cy="400110"/>
          </a:xfrm>
          <a:prstGeom prst="rect">
            <a:avLst/>
          </a:prstGeom>
          <a:noFill/>
          <a:ln w="9525">
            <a:noFill/>
            <a:miter lim="800000"/>
            <a:headEnd/>
            <a:tailEnd/>
          </a:ln>
        </p:spPr>
        <p:txBody>
          <a:bodyPr>
            <a:spAutoFit/>
          </a:bodyPr>
          <a:lstStyle/>
          <a:p>
            <a:pPr algn="ctr"/>
            <a:r>
              <a:rPr lang="en-US" sz="2000" dirty="0">
                <a:solidFill>
                  <a:srgbClr val="0070C0"/>
                </a:solidFill>
              </a:rPr>
              <a:t>David </a:t>
            </a:r>
            <a:r>
              <a:rPr lang="en-US" sz="2000" dirty="0" smtClean="0">
                <a:solidFill>
                  <a:srgbClr val="0070C0"/>
                </a:solidFill>
              </a:rPr>
              <a:t>Tarboton</a:t>
            </a:r>
            <a:endParaRPr lang="en-US"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bwMode="auto">
          <a:xfrm>
            <a:off x="3318193" y="1600201"/>
            <a:ext cx="2297112" cy="915988"/>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kern="0" dirty="0">
                <a:solidFill>
                  <a:sysClr val="window" lastClr="FFFFFF"/>
                </a:solidFill>
              </a:rPr>
              <a:t>Data Discovery and </a:t>
            </a:r>
            <a:r>
              <a:rPr lang="en-US" kern="0" dirty="0" smtClean="0">
                <a:solidFill>
                  <a:sysClr val="window" lastClr="FFFFFF"/>
                </a:solidFill>
              </a:rPr>
              <a:t>Integration</a:t>
            </a:r>
            <a:endParaRPr lang="en-US" kern="0" dirty="0">
              <a:solidFill>
                <a:sysClr val="window" lastClr="FFFFFF"/>
              </a:solidFill>
            </a:endParaRPr>
          </a:p>
        </p:txBody>
      </p:sp>
      <p:sp>
        <p:nvSpPr>
          <p:cNvPr id="62" name="Rectangle 61"/>
          <p:cNvSpPr/>
          <p:nvPr/>
        </p:nvSpPr>
        <p:spPr bwMode="auto">
          <a:xfrm>
            <a:off x="738505" y="4321174"/>
            <a:ext cx="2076450" cy="914400"/>
          </a:xfrm>
          <a:prstGeom prst="rect">
            <a:avLst/>
          </a:prstGeom>
          <a:solidFill>
            <a:srgbClr val="4F81BD"/>
          </a:solidFill>
          <a:ln w="25400" cap="flat" cmpd="sng" algn="ctr">
            <a:solidFill>
              <a:srgbClr val="4F81BD">
                <a:shade val="50000"/>
              </a:srgbClr>
            </a:solidFill>
            <a:prstDash val="solid"/>
          </a:ln>
          <a:effectLst/>
        </p:spPr>
        <p:txBody>
          <a:bodyPr tIns="274320" anchor="ctr" anchorCtr="0"/>
          <a:lstStyle/>
          <a:p>
            <a:pPr algn="ctr">
              <a:defRPr/>
            </a:pPr>
            <a:r>
              <a:rPr lang="en-US" kern="0" dirty="0">
                <a:solidFill>
                  <a:sysClr val="window" lastClr="FFFFFF"/>
                </a:solidFill>
              </a:rPr>
              <a:t>Data </a:t>
            </a:r>
            <a:r>
              <a:rPr lang="en-US" kern="0" dirty="0" smtClean="0">
                <a:solidFill>
                  <a:sysClr val="window" lastClr="FFFFFF"/>
                </a:solidFill>
              </a:rPr>
              <a:t>Publication</a:t>
            </a:r>
            <a:endParaRPr lang="en-US" kern="0" dirty="0">
              <a:solidFill>
                <a:sysClr val="window" lastClr="FFFFFF"/>
              </a:solidFill>
            </a:endParaRPr>
          </a:p>
        </p:txBody>
      </p:sp>
      <p:sp>
        <p:nvSpPr>
          <p:cNvPr id="63" name="Rectangle 62"/>
          <p:cNvSpPr/>
          <p:nvPr/>
        </p:nvSpPr>
        <p:spPr bwMode="auto">
          <a:xfrm>
            <a:off x="6416993" y="4314824"/>
            <a:ext cx="2073275" cy="914400"/>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kern="0" dirty="0">
                <a:solidFill>
                  <a:sysClr val="window" lastClr="FFFFFF"/>
                </a:solidFill>
              </a:rPr>
              <a:t>Data </a:t>
            </a:r>
            <a:r>
              <a:rPr lang="en-US" kern="0" dirty="0" smtClean="0">
                <a:solidFill>
                  <a:sysClr val="window" lastClr="FFFFFF"/>
                </a:solidFill>
              </a:rPr>
              <a:t> Analysis and Synthesis</a:t>
            </a:r>
            <a:endParaRPr lang="en-US" kern="0" dirty="0">
              <a:solidFill>
                <a:sysClr val="window" lastClr="FFFFFF"/>
              </a:solidFill>
            </a:endParaRPr>
          </a:p>
        </p:txBody>
      </p:sp>
      <p:cxnSp>
        <p:nvCxnSpPr>
          <p:cNvPr id="34824" name="Straight Arrow Connector 63"/>
          <p:cNvCxnSpPr>
            <a:cxnSpLocks noChangeShapeType="1"/>
            <a:stCxn id="62" idx="0"/>
            <a:endCxn id="61" idx="2"/>
          </p:cNvCxnSpPr>
          <p:nvPr/>
        </p:nvCxnSpPr>
        <p:spPr bwMode="auto">
          <a:xfrm rot="5400000" flipH="1" flipV="1">
            <a:off x="2219247" y="2073673"/>
            <a:ext cx="1804985" cy="2690019"/>
          </a:xfrm>
          <a:prstGeom prst="straightConnector1">
            <a:avLst/>
          </a:prstGeom>
          <a:noFill/>
          <a:ln w="57150" algn="ctr">
            <a:solidFill>
              <a:srgbClr val="4A7EBB"/>
            </a:solidFill>
            <a:round/>
            <a:headEnd/>
            <a:tailEnd type="arrow" w="med" len="med"/>
          </a:ln>
        </p:spPr>
      </p:cxnSp>
      <p:cxnSp>
        <p:nvCxnSpPr>
          <p:cNvPr id="34825" name="Straight Arrow Connector 64"/>
          <p:cNvCxnSpPr>
            <a:cxnSpLocks noChangeShapeType="1"/>
          </p:cNvCxnSpPr>
          <p:nvPr/>
        </p:nvCxnSpPr>
        <p:spPr bwMode="auto">
          <a:xfrm rot="16200000" flipH="1">
            <a:off x="5022369" y="1885917"/>
            <a:ext cx="1833450" cy="3025231"/>
          </a:xfrm>
          <a:prstGeom prst="straightConnector1">
            <a:avLst/>
          </a:prstGeom>
          <a:noFill/>
          <a:ln w="57150" algn="ctr">
            <a:solidFill>
              <a:srgbClr val="4A7EBB"/>
            </a:solidFill>
            <a:round/>
            <a:headEnd/>
            <a:tailEnd type="arrow" w="med" len="med"/>
          </a:ln>
        </p:spPr>
      </p:cxnSp>
      <p:cxnSp>
        <p:nvCxnSpPr>
          <p:cNvPr id="34826" name="Straight Arrow Connector 65"/>
          <p:cNvCxnSpPr>
            <a:cxnSpLocks noChangeShapeType="1"/>
            <a:stCxn id="62" idx="3"/>
            <a:endCxn id="63" idx="1"/>
          </p:cNvCxnSpPr>
          <p:nvPr/>
        </p:nvCxnSpPr>
        <p:spPr bwMode="auto">
          <a:xfrm flipV="1">
            <a:off x="2814955" y="4772024"/>
            <a:ext cx="3602038" cy="6350"/>
          </a:xfrm>
          <a:prstGeom prst="straightConnector1">
            <a:avLst/>
          </a:prstGeom>
          <a:noFill/>
          <a:ln w="57150" algn="ctr">
            <a:solidFill>
              <a:srgbClr val="4A7EBB"/>
            </a:solidFill>
            <a:round/>
            <a:headEnd/>
            <a:tailEnd type="arrow" w="med" len="med"/>
          </a:ln>
        </p:spPr>
      </p:cxnSp>
      <p:sp>
        <p:nvSpPr>
          <p:cNvPr id="70" name="TextBox 13"/>
          <p:cNvSpPr txBox="1">
            <a:spLocks noChangeArrowheads="1"/>
          </p:cNvSpPr>
          <p:nvPr/>
        </p:nvSpPr>
        <p:spPr bwMode="auto">
          <a:xfrm>
            <a:off x="3523932" y="1631315"/>
            <a:ext cx="1848167" cy="369332"/>
          </a:xfrm>
          <a:prstGeom prst="rect">
            <a:avLst/>
          </a:prstGeom>
          <a:noFill/>
          <a:ln w="9525">
            <a:noFill/>
            <a:miter lim="800000"/>
            <a:headEnd/>
            <a:tailEnd/>
          </a:ln>
        </p:spPr>
        <p:txBody>
          <a:bodyPr wrap="square">
            <a:spAutoFit/>
          </a:bodyPr>
          <a:lstStyle/>
          <a:p>
            <a:pPr algn="ctr">
              <a:defRPr/>
            </a:pPr>
            <a:r>
              <a:rPr lang="en-US" b="1" kern="0" dirty="0" smtClean="0">
                <a:solidFill>
                  <a:srgbClr val="FFFF00"/>
                </a:solidFill>
                <a:latin typeface="Arial" pitchFamily="34" charset="0"/>
              </a:rPr>
              <a:t>Catalog</a:t>
            </a:r>
            <a:endParaRPr lang="en-US" b="1" kern="0" dirty="0">
              <a:solidFill>
                <a:srgbClr val="FFFF00"/>
              </a:solidFill>
              <a:latin typeface="Arial" pitchFamily="34" charset="0"/>
            </a:endParaRPr>
          </a:p>
        </p:txBody>
      </p:sp>
      <p:sp>
        <p:nvSpPr>
          <p:cNvPr id="71" name="TextBox 14"/>
          <p:cNvSpPr txBox="1">
            <a:spLocks noChangeArrowheads="1"/>
          </p:cNvSpPr>
          <p:nvPr/>
        </p:nvSpPr>
        <p:spPr bwMode="auto">
          <a:xfrm>
            <a:off x="6432868" y="4303712"/>
            <a:ext cx="2028825" cy="369332"/>
          </a:xfrm>
          <a:prstGeom prst="rect">
            <a:avLst/>
          </a:prstGeom>
          <a:noFill/>
          <a:ln w="9525">
            <a:noFill/>
            <a:miter lim="800000"/>
            <a:headEnd/>
            <a:tailEnd/>
          </a:ln>
        </p:spPr>
        <p:txBody>
          <a:bodyPr>
            <a:spAutoFit/>
          </a:bodyPr>
          <a:lstStyle/>
          <a:p>
            <a:pPr algn="ctr">
              <a:defRPr/>
            </a:pPr>
            <a:r>
              <a:rPr lang="en-US" b="1" kern="0" dirty="0" smtClean="0">
                <a:solidFill>
                  <a:srgbClr val="FFFF00"/>
                </a:solidFill>
                <a:latin typeface="Arial" pitchFamily="34" charset="0"/>
              </a:rPr>
              <a:t>Desktop</a:t>
            </a:r>
            <a:endParaRPr lang="en-US" b="1" kern="0" dirty="0">
              <a:solidFill>
                <a:srgbClr val="FFFF00"/>
              </a:solidFill>
              <a:latin typeface="Arial" pitchFamily="34" charset="0"/>
            </a:endParaRPr>
          </a:p>
        </p:txBody>
      </p:sp>
      <p:sp>
        <p:nvSpPr>
          <p:cNvPr id="72" name="TextBox 15"/>
          <p:cNvSpPr txBox="1">
            <a:spLocks noChangeArrowheads="1"/>
          </p:cNvSpPr>
          <p:nvPr/>
        </p:nvSpPr>
        <p:spPr bwMode="auto">
          <a:xfrm>
            <a:off x="905193" y="4303712"/>
            <a:ext cx="1706562" cy="369887"/>
          </a:xfrm>
          <a:prstGeom prst="rect">
            <a:avLst/>
          </a:prstGeom>
          <a:noFill/>
          <a:ln w="9525">
            <a:noFill/>
            <a:miter lim="800000"/>
            <a:headEnd/>
            <a:tailEnd/>
          </a:ln>
        </p:spPr>
        <p:txBody>
          <a:bodyPr>
            <a:spAutoFit/>
          </a:bodyPr>
          <a:lstStyle/>
          <a:p>
            <a:pPr algn="ctr">
              <a:defRPr/>
            </a:pPr>
            <a:r>
              <a:rPr lang="en-US" b="1" kern="0" dirty="0" smtClean="0">
                <a:solidFill>
                  <a:srgbClr val="FFFF00"/>
                </a:solidFill>
                <a:latin typeface="Arial" pitchFamily="34" charset="0"/>
              </a:rPr>
              <a:t>Server</a:t>
            </a:r>
            <a:endParaRPr lang="en-US" b="1" kern="0" dirty="0">
              <a:solidFill>
                <a:srgbClr val="FFFF00"/>
              </a:solidFill>
              <a:latin typeface="Arial" pitchFamily="34" charset="0"/>
            </a:endParaRPr>
          </a:p>
        </p:txBody>
      </p:sp>
      <p:sp>
        <p:nvSpPr>
          <p:cNvPr id="20" name="Title 19"/>
          <p:cNvSpPr>
            <a:spLocks noGrp="1"/>
          </p:cNvSpPr>
          <p:nvPr>
            <p:ph type="title"/>
          </p:nvPr>
        </p:nvSpPr>
        <p:spPr/>
        <p:txBody>
          <a:bodyPr/>
          <a:lstStyle/>
          <a:p>
            <a:r>
              <a:rPr lang="en-US" sz="3600" dirty="0" err="1" smtClean="0"/>
              <a:t>Unidata</a:t>
            </a:r>
            <a:r>
              <a:rPr lang="en-US" sz="3600" dirty="0" smtClean="0"/>
              <a:t> Parallels</a:t>
            </a:r>
            <a:endParaRPr lang="en-US" sz="3600" dirty="0"/>
          </a:p>
        </p:txBody>
      </p:sp>
      <p:sp>
        <p:nvSpPr>
          <p:cNvPr id="21" name="TextBox 15"/>
          <p:cNvSpPr txBox="1">
            <a:spLocks noChangeArrowheads="1"/>
          </p:cNvSpPr>
          <p:nvPr/>
        </p:nvSpPr>
        <p:spPr bwMode="auto">
          <a:xfrm>
            <a:off x="3200400" y="4426672"/>
            <a:ext cx="2620901" cy="400110"/>
          </a:xfrm>
          <a:prstGeom prst="rect">
            <a:avLst/>
          </a:prstGeom>
          <a:noFill/>
          <a:ln w="9525">
            <a:noFill/>
            <a:miter lim="800000"/>
            <a:headEnd/>
            <a:tailEnd/>
          </a:ln>
        </p:spPr>
        <p:txBody>
          <a:bodyPr wrap="square">
            <a:spAutoFit/>
          </a:bodyPr>
          <a:lstStyle/>
          <a:p>
            <a:pPr algn="ctr"/>
            <a:r>
              <a:rPr lang="en-US" sz="2000" b="1" dirty="0">
                <a:solidFill>
                  <a:srgbClr val="000000"/>
                </a:solidFill>
              </a:rPr>
              <a:t>Data Services</a:t>
            </a:r>
          </a:p>
        </p:txBody>
      </p:sp>
      <p:sp>
        <p:nvSpPr>
          <p:cNvPr id="22" name="TextBox 16"/>
          <p:cNvSpPr txBox="1">
            <a:spLocks noChangeArrowheads="1"/>
          </p:cNvSpPr>
          <p:nvPr/>
        </p:nvSpPr>
        <p:spPr bwMode="auto">
          <a:xfrm rot="19560000">
            <a:off x="1805592" y="3195695"/>
            <a:ext cx="2112983" cy="392882"/>
          </a:xfrm>
          <a:prstGeom prst="rect">
            <a:avLst/>
          </a:prstGeom>
          <a:noFill/>
          <a:ln w="9525">
            <a:noFill/>
            <a:miter lim="800000"/>
            <a:headEnd/>
            <a:tailEnd/>
          </a:ln>
        </p:spPr>
        <p:txBody>
          <a:bodyPr wrap="none">
            <a:spAutoFit/>
          </a:bodyPr>
          <a:lstStyle/>
          <a:p>
            <a:pPr algn="ctr"/>
            <a:r>
              <a:rPr lang="en-US" sz="2000" b="1" dirty="0">
                <a:solidFill>
                  <a:srgbClr val="000000"/>
                </a:solidFill>
              </a:rPr>
              <a:t>Metadata Services</a:t>
            </a:r>
          </a:p>
        </p:txBody>
      </p:sp>
      <p:sp>
        <p:nvSpPr>
          <p:cNvPr id="23" name="TextBox 17"/>
          <p:cNvSpPr txBox="1">
            <a:spLocks noChangeArrowheads="1"/>
          </p:cNvSpPr>
          <p:nvPr/>
        </p:nvSpPr>
        <p:spPr bwMode="auto">
          <a:xfrm rot="1860000">
            <a:off x="5346676" y="3175619"/>
            <a:ext cx="1823128" cy="400110"/>
          </a:xfrm>
          <a:prstGeom prst="rect">
            <a:avLst/>
          </a:prstGeom>
          <a:noFill/>
          <a:ln w="9525">
            <a:noFill/>
            <a:miter lim="800000"/>
            <a:headEnd/>
            <a:tailEnd/>
          </a:ln>
        </p:spPr>
        <p:txBody>
          <a:bodyPr wrap="none">
            <a:spAutoFit/>
          </a:bodyPr>
          <a:lstStyle/>
          <a:p>
            <a:r>
              <a:rPr lang="en-US" sz="2000" b="1" dirty="0" smtClean="0">
                <a:solidFill>
                  <a:srgbClr val="000000"/>
                </a:solidFill>
              </a:rPr>
              <a:t>Search Services</a:t>
            </a:r>
            <a:endParaRPr lang="en-US" sz="2000" b="1" dirty="0">
              <a:solidFill>
                <a:srgbClr val="000000"/>
              </a:solidFill>
            </a:endParaRPr>
          </a:p>
        </p:txBody>
      </p:sp>
      <p:sp>
        <p:nvSpPr>
          <p:cNvPr id="25" name="Rectangle 24"/>
          <p:cNvSpPr/>
          <p:nvPr/>
        </p:nvSpPr>
        <p:spPr bwMode="auto">
          <a:xfrm>
            <a:off x="695576" y="6186924"/>
            <a:ext cx="7732143" cy="380996"/>
          </a:xfrm>
          <a:prstGeom prst="rect">
            <a:avLst/>
          </a:prstGeom>
          <a:solidFill>
            <a:schemeClr val="accent1">
              <a:lumMod val="40000"/>
              <a:lumOff val="60000"/>
            </a:schemeClr>
          </a:solidFill>
          <a:ln w="25400" cap="flat" cmpd="sng" algn="ctr">
            <a:solidFill>
              <a:srgbClr val="4F81BD">
                <a:shade val="50000"/>
              </a:srgbClr>
            </a:solidFill>
            <a:prstDash val="solid"/>
          </a:ln>
          <a:effectLst/>
        </p:spPr>
        <p:txBody>
          <a:bodyPr anchor="b"/>
          <a:lstStyle/>
          <a:p>
            <a:pPr algn="ctr">
              <a:defRPr/>
            </a:pPr>
            <a:r>
              <a:rPr lang="en-US" kern="0" dirty="0" smtClean="0">
                <a:solidFill>
                  <a:prstClr val="black"/>
                </a:solidFill>
              </a:rPr>
              <a:t>Information Model and Community Support Infrastructure</a:t>
            </a:r>
          </a:p>
        </p:txBody>
      </p:sp>
      <p:sp>
        <p:nvSpPr>
          <p:cNvPr id="2" name="TextBox 1"/>
          <p:cNvSpPr txBox="1"/>
          <p:nvPr/>
        </p:nvSpPr>
        <p:spPr>
          <a:xfrm>
            <a:off x="1070429" y="5307580"/>
            <a:ext cx="1519555" cy="381000"/>
          </a:xfrm>
          <a:prstGeom prst="rect">
            <a:avLst/>
          </a:prstGeom>
          <a:noFill/>
        </p:spPr>
        <p:txBody>
          <a:bodyPr wrap="square" rtlCol="0">
            <a:spAutoFit/>
          </a:bodyPr>
          <a:lstStyle/>
          <a:p>
            <a:pPr algn="ctr"/>
            <a:r>
              <a:rPr lang="en-US" b="1" dirty="0" smtClean="0">
                <a:solidFill>
                  <a:srgbClr val="FF0000"/>
                </a:solidFill>
              </a:rPr>
              <a:t>THREDDS</a:t>
            </a:r>
            <a:endParaRPr lang="en-US" b="1" dirty="0">
              <a:solidFill>
                <a:srgbClr val="FF0000"/>
              </a:solidFill>
            </a:endParaRPr>
          </a:p>
        </p:txBody>
      </p:sp>
      <p:sp>
        <p:nvSpPr>
          <p:cNvPr id="26" name="TextBox 25"/>
          <p:cNvSpPr txBox="1"/>
          <p:nvPr/>
        </p:nvSpPr>
        <p:spPr>
          <a:xfrm>
            <a:off x="3751072" y="4800600"/>
            <a:ext cx="1519555" cy="381000"/>
          </a:xfrm>
          <a:prstGeom prst="rect">
            <a:avLst/>
          </a:prstGeom>
          <a:noFill/>
        </p:spPr>
        <p:txBody>
          <a:bodyPr wrap="square" rtlCol="0">
            <a:spAutoFit/>
          </a:bodyPr>
          <a:lstStyle/>
          <a:p>
            <a:pPr algn="ctr"/>
            <a:r>
              <a:rPr lang="en-US" b="1" dirty="0" err="1" smtClean="0">
                <a:solidFill>
                  <a:srgbClr val="FF0000"/>
                </a:solidFill>
              </a:rPr>
              <a:t>OpenDAP</a:t>
            </a:r>
            <a:endParaRPr lang="en-US" b="1" dirty="0">
              <a:solidFill>
                <a:srgbClr val="FF0000"/>
              </a:solidFill>
            </a:endParaRPr>
          </a:p>
        </p:txBody>
      </p:sp>
      <p:sp>
        <p:nvSpPr>
          <p:cNvPr id="27" name="TextBox 26"/>
          <p:cNvSpPr txBox="1"/>
          <p:nvPr/>
        </p:nvSpPr>
        <p:spPr>
          <a:xfrm>
            <a:off x="5788644" y="1677195"/>
            <a:ext cx="2639075" cy="923330"/>
          </a:xfrm>
          <a:prstGeom prst="rect">
            <a:avLst/>
          </a:prstGeom>
          <a:noFill/>
        </p:spPr>
        <p:txBody>
          <a:bodyPr wrap="square" rtlCol="0">
            <a:spAutoFit/>
          </a:bodyPr>
          <a:lstStyle/>
          <a:p>
            <a:pPr algn="ctr"/>
            <a:r>
              <a:rPr lang="en-US" b="1" dirty="0" smtClean="0">
                <a:solidFill>
                  <a:srgbClr val="FF0000"/>
                </a:solidFill>
              </a:rPr>
              <a:t>?</a:t>
            </a:r>
          </a:p>
          <a:p>
            <a:pPr algn="ctr"/>
            <a:r>
              <a:rPr lang="en-US" b="1" dirty="0" smtClean="0">
                <a:solidFill>
                  <a:srgbClr val="FF0000"/>
                </a:solidFill>
              </a:rPr>
              <a:t>THREDDS (</a:t>
            </a:r>
            <a:r>
              <a:rPr lang="en-US" b="1" dirty="0" err="1" smtClean="0">
                <a:solidFill>
                  <a:srgbClr val="FF0000"/>
                </a:solidFill>
              </a:rPr>
              <a:t>MotherLode</a:t>
            </a:r>
            <a:r>
              <a:rPr lang="en-US" b="1" dirty="0" smtClean="0">
                <a:solidFill>
                  <a:srgbClr val="FF0000"/>
                </a:solidFill>
              </a:rPr>
              <a:t>) RAMADDA</a:t>
            </a:r>
            <a:endParaRPr lang="en-US" b="1" dirty="0">
              <a:solidFill>
                <a:srgbClr val="FF0000"/>
              </a:solidFill>
            </a:endParaRPr>
          </a:p>
        </p:txBody>
      </p:sp>
      <p:sp>
        <p:nvSpPr>
          <p:cNvPr id="28" name="TextBox 27"/>
          <p:cNvSpPr txBox="1"/>
          <p:nvPr/>
        </p:nvSpPr>
        <p:spPr>
          <a:xfrm>
            <a:off x="2823799" y="5791200"/>
            <a:ext cx="1519555" cy="381000"/>
          </a:xfrm>
          <a:prstGeom prst="rect">
            <a:avLst/>
          </a:prstGeom>
          <a:noFill/>
        </p:spPr>
        <p:txBody>
          <a:bodyPr wrap="square" rtlCol="0">
            <a:spAutoFit/>
          </a:bodyPr>
          <a:lstStyle/>
          <a:p>
            <a:pPr algn="ctr"/>
            <a:r>
              <a:rPr lang="en-US" b="1" dirty="0" smtClean="0">
                <a:solidFill>
                  <a:srgbClr val="FF0000"/>
                </a:solidFill>
              </a:rPr>
              <a:t>UDUNITS</a:t>
            </a:r>
            <a:endParaRPr lang="en-US" b="1" dirty="0">
              <a:solidFill>
                <a:srgbClr val="FF0000"/>
              </a:solidFill>
            </a:endParaRPr>
          </a:p>
        </p:txBody>
      </p:sp>
      <p:sp>
        <p:nvSpPr>
          <p:cNvPr id="30" name="TextBox 29"/>
          <p:cNvSpPr txBox="1"/>
          <p:nvPr/>
        </p:nvSpPr>
        <p:spPr>
          <a:xfrm>
            <a:off x="6687502" y="5334000"/>
            <a:ext cx="1519555" cy="381000"/>
          </a:xfrm>
          <a:prstGeom prst="rect">
            <a:avLst/>
          </a:prstGeom>
          <a:noFill/>
        </p:spPr>
        <p:txBody>
          <a:bodyPr wrap="square" rtlCol="0">
            <a:spAutoFit/>
          </a:bodyPr>
          <a:lstStyle/>
          <a:p>
            <a:pPr algn="ctr"/>
            <a:r>
              <a:rPr lang="en-US" b="1" dirty="0" smtClean="0">
                <a:solidFill>
                  <a:srgbClr val="FF0000"/>
                </a:solidFill>
              </a:rPr>
              <a:t>IDV</a:t>
            </a:r>
            <a:endParaRPr lang="en-US" b="1" dirty="0">
              <a:solidFill>
                <a:srgbClr val="FF0000"/>
              </a:solidFill>
            </a:endParaRPr>
          </a:p>
        </p:txBody>
      </p:sp>
      <p:sp>
        <p:nvSpPr>
          <p:cNvPr id="33" name="TextBox 32"/>
          <p:cNvSpPr txBox="1"/>
          <p:nvPr/>
        </p:nvSpPr>
        <p:spPr>
          <a:xfrm>
            <a:off x="4996209" y="5791200"/>
            <a:ext cx="1519555" cy="381000"/>
          </a:xfrm>
          <a:prstGeom prst="rect">
            <a:avLst/>
          </a:prstGeom>
          <a:noFill/>
        </p:spPr>
        <p:txBody>
          <a:bodyPr wrap="square" rtlCol="0">
            <a:spAutoFit/>
          </a:bodyPr>
          <a:lstStyle/>
          <a:p>
            <a:pPr algn="ctr"/>
            <a:r>
              <a:rPr lang="en-US" b="1" dirty="0" err="1" smtClean="0">
                <a:solidFill>
                  <a:srgbClr val="FF0000"/>
                </a:solidFill>
              </a:rPr>
              <a:t>NetCDF</a:t>
            </a:r>
            <a:endParaRPr lang="en-US" b="1" dirty="0">
              <a:solidFill>
                <a:srgbClr val="FF0000"/>
              </a:solidFill>
            </a:endParaRPr>
          </a:p>
        </p:txBody>
      </p:sp>
      <p:sp>
        <p:nvSpPr>
          <p:cNvPr id="34" name="TextBox 33"/>
          <p:cNvSpPr txBox="1"/>
          <p:nvPr/>
        </p:nvSpPr>
        <p:spPr>
          <a:xfrm>
            <a:off x="1608625" y="2899986"/>
            <a:ext cx="1519555" cy="369332"/>
          </a:xfrm>
          <a:prstGeom prst="rect">
            <a:avLst/>
          </a:prstGeom>
          <a:noFill/>
        </p:spPr>
        <p:txBody>
          <a:bodyPr wrap="square" rtlCol="0">
            <a:spAutoFit/>
          </a:bodyPr>
          <a:lstStyle/>
          <a:p>
            <a:pPr algn="ctr"/>
            <a:r>
              <a:rPr lang="en-US" b="1" dirty="0" smtClean="0">
                <a:solidFill>
                  <a:srgbClr val="FF0000"/>
                </a:solidFill>
              </a:rPr>
              <a:t>?</a:t>
            </a:r>
          </a:p>
        </p:txBody>
      </p:sp>
      <p:sp>
        <p:nvSpPr>
          <p:cNvPr id="35" name="TextBox 34"/>
          <p:cNvSpPr txBox="1"/>
          <p:nvPr/>
        </p:nvSpPr>
        <p:spPr>
          <a:xfrm>
            <a:off x="6258240" y="2904372"/>
            <a:ext cx="1519555" cy="369332"/>
          </a:xfrm>
          <a:prstGeom prst="rect">
            <a:avLst/>
          </a:prstGeom>
          <a:noFill/>
        </p:spPr>
        <p:txBody>
          <a:bodyPr wrap="square" rtlCol="0">
            <a:spAutoFit/>
          </a:bodyPr>
          <a:lstStyle/>
          <a:p>
            <a:pPr algn="ctr"/>
            <a:r>
              <a:rPr lang="en-US" b="1" dirty="0" smtClean="0">
                <a:solidFill>
                  <a:srgbClr val="FF0000"/>
                </a:solidFill>
              </a:rPr>
              <a:t>?</a:t>
            </a:r>
          </a:p>
        </p:txBody>
      </p:sp>
    </p:spTree>
    <p:extLst>
      <p:ext uri="{BB962C8B-B14F-4D97-AF65-F5344CB8AC3E}">
        <p14:creationId xmlns:p14="http://schemas.microsoft.com/office/powerpoint/2010/main" xmlns="" val="25212043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p:cNvPicPr>
            <a:picLocks noChangeAspect="1" noChangeArrowheads="1"/>
          </p:cNvPicPr>
          <p:nvPr/>
        </p:nvPicPr>
        <p:blipFill>
          <a:blip r:embed="rId2" cstate="print"/>
          <a:srcRect/>
          <a:stretch>
            <a:fillRect/>
          </a:stretch>
        </p:blipFill>
        <p:spPr bwMode="auto">
          <a:xfrm>
            <a:off x="533400" y="1676400"/>
            <a:ext cx="3732213" cy="2100263"/>
          </a:xfrm>
          <a:prstGeom prst="rect">
            <a:avLst/>
          </a:prstGeom>
          <a:noFill/>
          <a:ln w="9525">
            <a:noFill/>
            <a:miter lim="800000"/>
            <a:headEnd/>
            <a:tailEnd/>
          </a:ln>
        </p:spPr>
      </p:pic>
      <p:sp>
        <p:nvSpPr>
          <p:cNvPr id="14338" name="Title 1"/>
          <p:cNvSpPr>
            <a:spLocks noGrp="1"/>
          </p:cNvSpPr>
          <p:nvPr>
            <p:ph type="title"/>
          </p:nvPr>
        </p:nvSpPr>
        <p:spPr>
          <a:xfrm>
            <a:off x="228600" y="228600"/>
            <a:ext cx="4526111" cy="1143000"/>
          </a:xfrm>
        </p:spPr>
        <p:txBody>
          <a:bodyPr>
            <a:normAutofit fontScale="90000"/>
          </a:bodyPr>
          <a:lstStyle/>
          <a:p>
            <a:r>
              <a:rPr lang="en-US" sz="3200" dirty="0" smtClean="0"/>
              <a:t>Open Geospatial Consortium </a:t>
            </a:r>
            <a:br>
              <a:rPr lang="en-US" sz="3200" dirty="0" smtClean="0"/>
            </a:br>
            <a:r>
              <a:rPr lang="en-US" sz="3200" dirty="0" smtClean="0"/>
              <a:t>Web Service Standards</a:t>
            </a:r>
          </a:p>
        </p:txBody>
      </p:sp>
      <p:sp>
        <p:nvSpPr>
          <p:cNvPr id="3" name="Content Placeholder 2"/>
          <p:cNvSpPr>
            <a:spLocks noGrp="1"/>
          </p:cNvSpPr>
          <p:nvPr>
            <p:ph sz="half" idx="1"/>
          </p:nvPr>
        </p:nvSpPr>
        <p:spPr>
          <a:xfrm>
            <a:off x="457200" y="1371600"/>
            <a:ext cx="4114800" cy="4876800"/>
          </a:xfrm>
        </p:spPr>
        <p:txBody>
          <a:bodyPr rtlCol="0">
            <a:normAutofit fontScale="85000" lnSpcReduction="10000"/>
          </a:bodyPr>
          <a:lstStyle/>
          <a:p>
            <a:pPr fontAlgn="auto">
              <a:spcAft>
                <a:spcPts val="0"/>
              </a:spcAft>
              <a:buFont typeface="Arial" pitchFamily="34" charset="0"/>
              <a:buChar char="•"/>
              <a:defRPr/>
            </a:pPr>
            <a:r>
              <a:rPr lang="en-US" dirty="0" smtClean="0">
                <a:solidFill>
                  <a:srgbClr val="FF0000"/>
                </a:solidFill>
              </a:rPr>
              <a:t>Map Services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Web Map Service (WMS)</a:t>
            </a:r>
          </a:p>
          <a:p>
            <a:pPr fontAlgn="auto">
              <a:spcAft>
                <a:spcPts val="0"/>
              </a:spcAft>
              <a:buFont typeface="Arial" pitchFamily="34" charset="0"/>
              <a:buChar char="•"/>
              <a:defRPr/>
            </a:pPr>
            <a:r>
              <a:rPr lang="en-US" dirty="0" smtClean="0"/>
              <a:t>Web Feature Service (WFS)</a:t>
            </a:r>
          </a:p>
          <a:p>
            <a:pPr fontAlgn="auto">
              <a:spcAft>
                <a:spcPts val="0"/>
              </a:spcAft>
              <a:buFont typeface="Arial" pitchFamily="34" charset="0"/>
              <a:buChar char="•"/>
              <a:defRPr/>
            </a:pPr>
            <a:r>
              <a:rPr lang="en-US" dirty="0" smtClean="0"/>
              <a:t>Web Coverage Service</a:t>
            </a:r>
            <a:br>
              <a:rPr lang="en-US" dirty="0" smtClean="0"/>
            </a:br>
            <a:r>
              <a:rPr lang="en-US" dirty="0" smtClean="0"/>
              <a:t>(WCS)</a:t>
            </a:r>
          </a:p>
          <a:p>
            <a:pPr fontAlgn="auto">
              <a:spcAft>
                <a:spcPts val="0"/>
              </a:spcAft>
              <a:buFont typeface="Arial" pitchFamily="34" charset="0"/>
              <a:buChar char="•"/>
              <a:defRPr/>
            </a:pPr>
            <a:r>
              <a:rPr lang="en-US" dirty="0" smtClean="0"/>
              <a:t>Catalog Services for the Web (CS/W)</a:t>
            </a:r>
          </a:p>
        </p:txBody>
      </p:sp>
      <p:sp>
        <p:nvSpPr>
          <p:cNvPr id="4" name="Content Placeholder 3"/>
          <p:cNvSpPr>
            <a:spLocks noGrp="1"/>
          </p:cNvSpPr>
          <p:nvPr>
            <p:ph sz="half" idx="2"/>
          </p:nvPr>
        </p:nvSpPr>
        <p:spPr>
          <a:xfrm>
            <a:off x="4648200" y="1371600"/>
            <a:ext cx="4114800" cy="4800600"/>
          </a:xfrm>
        </p:spPr>
        <p:txBody>
          <a:bodyPr rtlCol="0">
            <a:normAutofit fontScale="85000" lnSpcReduction="10000"/>
          </a:bodyPr>
          <a:lstStyle/>
          <a:p>
            <a:pPr fontAlgn="auto">
              <a:spcAft>
                <a:spcPts val="0"/>
              </a:spcAft>
              <a:buFont typeface="Arial" pitchFamily="34" charset="0"/>
              <a:buChar char="•"/>
              <a:defRPr/>
            </a:pPr>
            <a:r>
              <a:rPr lang="en-US" dirty="0" smtClean="0">
                <a:solidFill>
                  <a:srgbClr val="FF0000"/>
                </a:solidFill>
              </a:rPr>
              <a:t>Observation Services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Observations and Measurements Model</a:t>
            </a:r>
          </a:p>
          <a:p>
            <a:pPr fontAlgn="auto">
              <a:spcAft>
                <a:spcPts val="0"/>
              </a:spcAft>
              <a:buFont typeface="Arial" pitchFamily="34" charset="0"/>
              <a:buChar char="•"/>
              <a:defRPr/>
            </a:pPr>
            <a:r>
              <a:rPr lang="en-US" dirty="0" smtClean="0"/>
              <a:t>Sensor Web Enablement (SWE)</a:t>
            </a:r>
          </a:p>
          <a:p>
            <a:pPr fontAlgn="auto">
              <a:spcAft>
                <a:spcPts val="0"/>
              </a:spcAft>
              <a:buFont typeface="Arial" pitchFamily="34" charset="0"/>
              <a:buChar char="•"/>
              <a:defRPr/>
            </a:pPr>
            <a:r>
              <a:rPr lang="en-US" dirty="0" smtClean="0"/>
              <a:t>Sensor Observation Service (SOS)</a:t>
            </a:r>
            <a:endParaRPr lang="en-US" dirty="0"/>
          </a:p>
        </p:txBody>
      </p:sp>
      <p:pic>
        <p:nvPicPr>
          <p:cNvPr id="14341" name="Picture 4"/>
          <p:cNvPicPr>
            <a:picLocks noChangeAspect="1" noChangeArrowheads="1"/>
          </p:cNvPicPr>
          <p:nvPr/>
        </p:nvPicPr>
        <p:blipFill>
          <a:blip r:embed="rId3" cstate="print"/>
          <a:srcRect/>
          <a:stretch>
            <a:fillRect/>
          </a:stretch>
        </p:blipFill>
        <p:spPr bwMode="auto">
          <a:xfrm>
            <a:off x="5105400" y="1828800"/>
            <a:ext cx="2706688" cy="1819275"/>
          </a:xfrm>
          <a:prstGeom prst="rect">
            <a:avLst/>
          </a:prstGeom>
          <a:noFill/>
          <a:ln w="9525">
            <a:solidFill>
              <a:schemeClr val="accent1"/>
            </a:solidFill>
            <a:miter lim="800000"/>
            <a:headEnd/>
            <a:tailEnd/>
          </a:ln>
        </p:spPr>
      </p:pic>
      <p:sp>
        <p:nvSpPr>
          <p:cNvPr id="2" name="TextBox 1"/>
          <p:cNvSpPr txBox="1"/>
          <p:nvPr/>
        </p:nvSpPr>
        <p:spPr>
          <a:xfrm>
            <a:off x="5334000" y="152400"/>
            <a:ext cx="3703489" cy="1200329"/>
          </a:xfrm>
          <a:prstGeom prst="rect">
            <a:avLst/>
          </a:prstGeom>
          <a:solidFill>
            <a:schemeClr val="accent1">
              <a:lumMod val="20000"/>
              <a:lumOff val="80000"/>
            </a:schemeClr>
          </a:solidFill>
        </p:spPr>
        <p:txBody>
          <a:bodyPr wrap="square" rtlCol="0">
            <a:spAutoFit/>
          </a:bodyPr>
          <a:lstStyle/>
          <a:p>
            <a:r>
              <a:rPr lang="en-US" dirty="0" smtClean="0">
                <a:solidFill>
                  <a:srgbClr val="1F497D"/>
                </a:solidFill>
              </a:rPr>
              <a:t>These standards have been developed over the past 10 years ….</a:t>
            </a:r>
          </a:p>
          <a:p>
            <a:r>
              <a:rPr lang="en-US" dirty="0" smtClean="0">
                <a:solidFill>
                  <a:srgbClr val="1F497D"/>
                </a:solidFill>
              </a:rPr>
              <a:t>…. by 400 companies and agencies working within the OGC</a:t>
            </a:r>
            <a:endParaRPr lang="en-US" dirty="0">
              <a:solidFill>
                <a:srgbClr val="1F497D"/>
              </a:solidFill>
            </a:endParaRPr>
          </a:p>
        </p:txBody>
      </p:sp>
      <p:sp>
        <p:nvSpPr>
          <p:cNvPr id="9" name="TextBox 8"/>
          <p:cNvSpPr txBox="1"/>
          <p:nvPr/>
        </p:nvSpPr>
        <p:spPr>
          <a:xfrm>
            <a:off x="404393" y="6096000"/>
            <a:ext cx="8505982" cy="646331"/>
          </a:xfrm>
          <a:prstGeom prst="rect">
            <a:avLst/>
          </a:prstGeom>
          <a:solidFill>
            <a:srgbClr val="FFFF00"/>
          </a:solidFill>
          <a:ln>
            <a:solidFill>
              <a:schemeClr val="tx2"/>
            </a:solidFill>
          </a:ln>
        </p:spPr>
        <p:txBody>
          <a:bodyPr wrap="none" rtlCol="0">
            <a:spAutoFit/>
          </a:bodyPr>
          <a:lstStyle/>
          <a:p>
            <a:pPr algn="ctr"/>
            <a:r>
              <a:rPr lang="en-US" dirty="0" smtClean="0">
                <a:solidFill>
                  <a:prstClr val="black"/>
                </a:solidFill>
              </a:rPr>
              <a:t>OGC Hydrology Domain Working Group evolving </a:t>
            </a:r>
            <a:r>
              <a:rPr lang="en-US" dirty="0" err="1" smtClean="0">
                <a:solidFill>
                  <a:prstClr val="black"/>
                </a:solidFill>
              </a:rPr>
              <a:t>WaterML</a:t>
            </a:r>
            <a:r>
              <a:rPr lang="en-US" dirty="0" smtClean="0">
                <a:solidFill>
                  <a:prstClr val="black"/>
                </a:solidFill>
              </a:rPr>
              <a:t> into an International Standard</a:t>
            </a:r>
          </a:p>
          <a:p>
            <a:pPr algn="ctr"/>
            <a:r>
              <a:rPr lang="en-US" dirty="0">
                <a:hlinkClick r:id="rId4"/>
              </a:rPr>
              <a:t>http://www.opengeospatial.org/projects/groups/waterml2.0swg</a:t>
            </a:r>
            <a:r>
              <a:rPr lang="en-US" dirty="0"/>
              <a:t> </a:t>
            </a:r>
          </a:p>
        </p:txBody>
      </p:sp>
    </p:spTree>
    <p:extLst>
      <p:ext uri="{BB962C8B-B14F-4D97-AF65-F5344CB8AC3E}">
        <p14:creationId xmlns:p14="http://schemas.microsoft.com/office/powerpoint/2010/main" xmlns="" val="24873179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284514"/>
            <a:ext cx="7924800" cy="54528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Open Source Development</a:t>
            </a:r>
            <a:endParaRPr lang="en-US" dirty="0"/>
          </a:p>
        </p:txBody>
      </p:sp>
      <p:sp>
        <p:nvSpPr>
          <p:cNvPr id="3" name="Content Placeholder 2"/>
          <p:cNvSpPr>
            <a:spLocks noGrp="1"/>
          </p:cNvSpPr>
          <p:nvPr>
            <p:ph idx="1"/>
          </p:nvPr>
        </p:nvSpPr>
        <p:spPr>
          <a:xfrm>
            <a:off x="685800" y="3962401"/>
            <a:ext cx="5715000" cy="2667000"/>
          </a:xfrm>
          <a:solidFill>
            <a:schemeClr val="bg1"/>
          </a:solidFill>
        </p:spPr>
        <p:txBody>
          <a:bodyPr/>
          <a:lstStyle/>
          <a:p>
            <a:r>
              <a:rPr lang="en-US" sz="2800" dirty="0">
                <a:hlinkClick r:id="rId3"/>
              </a:rPr>
              <a:t>http://</a:t>
            </a:r>
            <a:r>
              <a:rPr lang="en-US" sz="2800" dirty="0" smtClean="0">
                <a:hlinkClick r:id="rId3"/>
              </a:rPr>
              <a:t>hydrodesktop.codeplex.com</a:t>
            </a:r>
            <a:r>
              <a:rPr lang="en-US" sz="2800" dirty="0" smtClean="0"/>
              <a:t>  </a:t>
            </a:r>
            <a:r>
              <a:rPr lang="en-US" sz="2800" dirty="0"/>
              <a:t/>
            </a:r>
            <a:br>
              <a:rPr lang="en-US" sz="2800" dirty="0"/>
            </a:br>
            <a:endParaRPr lang="en-US" sz="2800" dirty="0"/>
          </a:p>
          <a:p>
            <a:r>
              <a:rPr lang="en-US" sz="2800" dirty="0" smtClean="0">
                <a:hlinkClick r:id="rId4"/>
              </a:rPr>
              <a:t>http</a:t>
            </a:r>
            <a:r>
              <a:rPr lang="en-US" sz="2800" dirty="0">
                <a:hlinkClick r:id="rId4"/>
              </a:rPr>
              <a:t>://</a:t>
            </a:r>
            <a:r>
              <a:rPr lang="en-US" sz="2800" dirty="0" smtClean="0">
                <a:hlinkClick r:id="rId4"/>
              </a:rPr>
              <a:t>hydroserver.codeplex.com</a:t>
            </a:r>
            <a:r>
              <a:rPr lang="en-US" sz="2800" dirty="0" smtClean="0"/>
              <a:t> </a:t>
            </a:r>
          </a:p>
          <a:p>
            <a:endParaRPr lang="en-US" sz="2800" dirty="0"/>
          </a:p>
          <a:p>
            <a:r>
              <a:rPr lang="en-US" sz="2800" dirty="0">
                <a:hlinkClick r:id="rId5"/>
              </a:rPr>
              <a:t>http</a:t>
            </a:r>
            <a:r>
              <a:rPr lang="en-US" sz="2800" dirty="0" smtClean="0">
                <a:hlinkClick r:id="rId5"/>
              </a:rPr>
              <a:t>://hydrocatalog.codeplex.com</a:t>
            </a:r>
            <a:r>
              <a:rPr lang="en-US" sz="2800" dirty="0" smtClean="0"/>
              <a:t> </a:t>
            </a:r>
            <a:endParaRPr lang="en-US" sz="2800" dirty="0"/>
          </a:p>
        </p:txBody>
      </p:sp>
    </p:spTree>
    <p:extLst>
      <p:ext uri="{BB962C8B-B14F-4D97-AF65-F5344CB8AC3E}">
        <p14:creationId xmlns:p14="http://schemas.microsoft.com/office/powerpoint/2010/main" xmlns="" val="18012622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0"/>
            <a:ext cx="8229600" cy="1143000"/>
          </a:xfrm>
        </p:spPr>
        <p:txBody>
          <a:bodyPr/>
          <a:lstStyle/>
          <a:p>
            <a:r>
              <a:rPr lang="en-US" dirty="0" smtClean="0"/>
              <a:t>Summary</a:t>
            </a:r>
          </a:p>
        </p:txBody>
      </p:sp>
      <p:sp>
        <p:nvSpPr>
          <p:cNvPr id="84995" name="Content Placeholder 2"/>
          <p:cNvSpPr>
            <a:spLocks noGrp="1"/>
          </p:cNvSpPr>
          <p:nvPr>
            <p:ph idx="1"/>
          </p:nvPr>
        </p:nvSpPr>
        <p:spPr>
          <a:xfrm>
            <a:off x="0" y="990600"/>
            <a:ext cx="9144000" cy="4267200"/>
          </a:xfrm>
        </p:spPr>
        <p:txBody>
          <a:bodyPr/>
          <a:lstStyle/>
          <a:p>
            <a:r>
              <a:rPr lang="en-US" sz="2800" b="1" dirty="0" smtClean="0"/>
              <a:t>Data Storage</a:t>
            </a:r>
            <a:r>
              <a:rPr lang="en-US" sz="2800" dirty="0" smtClean="0"/>
              <a:t> in an </a:t>
            </a:r>
            <a:r>
              <a:rPr lang="en-US" sz="2800" i="1" dirty="0" smtClean="0"/>
              <a:t>Observations Data Model </a:t>
            </a:r>
            <a:r>
              <a:rPr lang="en-US" sz="2800" dirty="0" smtClean="0"/>
              <a:t>(ODM) and publication through </a:t>
            </a:r>
            <a:r>
              <a:rPr lang="en-US" sz="2800" dirty="0" err="1" smtClean="0">
                <a:solidFill>
                  <a:srgbClr val="FF0000"/>
                </a:solidFill>
              </a:rPr>
              <a:t>HydroServer</a:t>
            </a:r>
            <a:endParaRPr lang="en-US" sz="2800" dirty="0" smtClean="0">
              <a:solidFill>
                <a:srgbClr val="FF0000"/>
              </a:solidFill>
            </a:endParaRPr>
          </a:p>
          <a:p>
            <a:r>
              <a:rPr lang="en-US" sz="2800" b="1" dirty="0" smtClean="0"/>
              <a:t>Data Access</a:t>
            </a:r>
            <a:r>
              <a:rPr lang="en-US" sz="2800" dirty="0" smtClean="0"/>
              <a:t> through internet-based </a:t>
            </a:r>
            <a:r>
              <a:rPr lang="en-US" sz="2800" i="1" dirty="0" smtClean="0"/>
              <a:t>Water Data Services</a:t>
            </a:r>
            <a:r>
              <a:rPr lang="en-US" sz="2800" dirty="0" smtClean="0"/>
              <a:t> using a consistent data language, called </a:t>
            </a:r>
            <a:r>
              <a:rPr lang="en-US" sz="2800" dirty="0" err="1" smtClean="0"/>
              <a:t>WaterML</a:t>
            </a:r>
            <a:r>
              <a:rPr lang="en-US" sz="2800" dirty="0" smtClean="0"/>
              <a:t> from </a:t>
            </a:r>
            <a:r>
              <a:rPr lang="en-US" sz="2800" dirty="0" err="1" smtClean="0">
                <a:solidFill>
                  <a:srgbClr val="FF0000"/>
                </a:solidFill>
              </a:rPr>
              <a:t>HydroDesktop</a:t>
            </a:r>
            <a:endParaRPr lang="en-US" sz="2800" dirty="0" smtClean="0">
              <a:solidFill>
                <a:srgbClr val="FF0000"/>
              </a:solidFill>
            </a:endParaRPr>
          </a:p>
          <a:p>
            <a:r>
              <a:rPr lang="en-US" sz="2800" b="1" dirty="0" smtClean="0"/>
              <a:t>Data Discovery </a:t>
            </a:r>
            <a:r>
              <a:rPr lang="en-US" sz="2800" dirty="0" smtClean="0"/>
              <a:t>through a </a:t>
            </a:r>
            <a:r>
              <a:rPr lang="en-US" sz="2800" i="1" dirty="0" smtClean="0"/>
              <a:t>National Water Metadata Catalog </a:t>
            </a:r>
            <a:r>
              <a:rPr lang="en-US" sz="2800" dirty="0" smtClean="0"/>
              <a:t>and thematic keyword search system at </a:t>
            </a:r>
            <a:r>
              <a:rPr lang="en-US" sz="2800" dirty="0" smtClean="0">
                <a:solidFill>
                  <a:srgbClr val="FF0000"/>
                </a:solidFill>
              </a:rPr>
              <a:t>HIS Central</a:t>
            </a:r>
            <a:endParaRPr lang="en-US" sz="2800" dirty="0" smtClean="0"/>
          </a:p>
          <a:p>
            <a:r>
              <a:rPr lang="en-US" sz="2800" b="1" dirty="0" smtClean="0"/>
              <a:t>Integrated Modeling and Analysis</a:t>
            </a:r>
            <a:r>
              <a:rPr lang="en-US" sz="2800" dirty="0" smtClean="0"/>
              <a:t> within </a:t>
            </a:r>
            <a:r>
              <a:rPr lang="en-US" sz="2800" dirty="0" err="1" smtClean="0">
                <a:solidFill>
                  <a:srgbClr val="FF0000"/>
                </a:solidFill>
              </a:rPr>
              <a:t>HydroDesktop</a:t>
            </a:r>
            <a:endParaRPr lang="en-US" sz="2800" dirty="0" smtClean="0">
              <a:solidFill>
                <a:srgbClr val="FF0000"/>
              </a:solidFill>
            </a:endParaRPr>
          </a:p>
        </p:txBody>
      </p:sp>
      <p:sp>
        <p:nvSpPr>
          <p:cNvPr id="84996" name="Rectangle 3"/>
          <p:cNvSpPr>
            <a:spLocks noChangeArrowheads="1"/>
          </p:cNvSpPr>
          <p:nvPr/>
        </p:nvSpPr>
        <p:spPr bwMode="auto">
          <a:xfrm>
            <a:off x="381000" y="5181600"/>
            <a:ext cx="8534400" cy="1384300"/>
          </a:xfrm>
          <a:prstGeom prst="rect">
            <a:avLst/>
          </a:prstGeom>
          <a:noFill/>
          <a:ln w="9525">
            <a:noFill/>
            <a:miter lim="800000"/>
            <a:headEnd/>
            <a:tailEnd/>
          </a:ln>
        </p:spPr>
        <p:txBody>
          <a:bodyPr>
            <a:spAutoFit/>
          </a:bodyPr>
          <a:lstStyle/>
          <a:p>
            <a:pPr fontAlgn="base">
              <a:spcBef>
                <a:spcPct val="0"/>
              </a:spcBef>
              <a:spcAft>
                <a:spcPct val="0"/>
              </a:spcAft>
            </a:pPr>
            <a:r>
              <a:rPr lang="en-US" sz="2800" dirty="0">
                <a:solidFill>
                  <a:srgbClr val="FF0000"/>
                </a:solidFill>
                <a:latin typeface="Arial" charset="0"/>
              </a:rPr>
              <a:t>The combination of these capabilities creates a common window on water observations data for the United States unlike any that has existed before.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24401"/>
            <a:ext cx="9144000" cy="1112211"/>
            <a:chOff x="0" y="-24401"/>
            <a:chExt cx="9144000" cy="1112211"/>
          </a:xfrm>
        </p:grpSpPr>
        <p:pic>
          <p:nvPicPr>
            <p:cNvPr id="18" name="Picture 2"/>
            <p:cNvPicPr>
              <a:picLocks noChangeAspect="1" noChangeArrowheads="1"/>
            </p:cNvPicPr>
            <p:nvPr/>
          </p:nvPicPr>
          <p:blipFill>
            <a:blip r:embed="rId2" cstate="print"/>
            <a:srcRect/>
            <a:stretch>
              <a:fillRect/>
            </a:stretch>
          </p:blipFill>
          <p:spPr bwMode="auto">
            <a:xfrm>
              <a:off x="0" y="0"/>
              <a:ext cx="5997892" cy="1087484"/>
            </a:xfrm>
            <a:prstGeom prst="rect">
              <a:avLst/>
            </a:prstGeom>
            <a:noFill/>
            <a:ln w="9525">
              <a:noFill/>
              <a:miter lim="800000"/>
              <a:headEnd/>
              <a:tailEnd/>
            </a:ln>
          </p:spPr>
        </p:pic>
        <p:pic>
          <p:nvPicPr>
            <p:cNvPr id="19" name="Picture 3"/>
            <p:cNvPicPr>
              <a:picLocks noChangeAspect="1" noChangeArrowheads="1"/>
            </p:cNvPicPr>
            <p:nvPr/>
          </p:nvPicPr>
          <p:blipFill>
            <a:blip r:embed="rId3" cstate="print"/>
            <a:srcRect/>
            <a:stretch>
              <a:fillRect/>
            </a:stretch>
          </p:blipFill>
          <p:spPr bwMode="auto">
            <a:xfrm>
              <a:off x="5897878" y="-326"/>
              <a:ext cx="3246122" cy="1088136"/>
            </a:xfrm>
            <a:prstGeom prst="rect">
              <a:avLst/>
            </a:prstGeom>
            <a:noFill/>
            <a:ln w="9525">
              <a:noFill/>
              <a:miter lim="800000"/>
              <a:headEnd/>
              <a:tailEnd/>
            </a:ln>
          </p:spPr>
        </p:pic>
        <p:sp>
          <p:nvSpPr>
            <p:cNvPr id="20" name="TextBox 19"/>
            <p:cNvSpPr txBox="1"/>
            <p:nvPr/>
          </p:nvSpPr>
          <p:spPr>
            <a:xfrm>
              <a:off x="6385200" y="72577"/>
              <a:ext cx="2331275" cy="923330"/>
            </a:xfrm>
            <a:prstGeom prst="rect">
              <a:avLst/>
            </a:prstGeom>
            <a:noFill/>
          </p:spPr>
          <p:txBody>
            <a:bodyPr wrap="square" rtlCol="0">
              <a:spAutoFit/>
            </a:bodyPr>
            <a:lstStyle/>
            <a:p>
              <a:r>
                <a:rPr lang="en-US" dirty="0" smtClean="0">
                  <a:solidFill>
                    <a:srgbClr val="FFFFFF"/>
                  </a:solidFill>
                </a:rPr>
                <a:t>Share, Find, Create, Model, Innovate, Transform</a:t>
              </a:r>
            </a:p>
          </p:txBody>
        </p:sp>
        <p:pic>
          <p:nvPicPr>
            <p:cNvPr id="21" name="Picture 3"/>
            <p:cNvPicPr>
              <a:picLocks noChangeAspect="1" noChangeArrowheads="1"/>
            </p:cNvPicPr>
            <p:nvPr/>
          </p:nvPicPr>
          <p:blipFill>
            <a:blip r:embed="rId3" cstate="print"/>
            <a:srcRect/>
            <a:stretch>
              <a:fillRect/>
            </a:stretch>
          </p:blipFill>
          <p:spPr bwMode="auto">
            <a:xfrm>
              <a:off x="1027014" y="-14180"/>
              <a:ext cx="4708767" cy="1088136"/>
            </a:xfrm>
            <a:prstGeom prst="rect">
              <a:avLst/>
            </a:prstGeom>
            <a:noFill/>
            <a:ln w="9525">
              <a:noFill/>
              <a:miter lim="800000"/>
              <a:headEnd/>
              <a:tailEnd/>
            </a:ln>
          </p:spPr>
        </p:pic>
        <p:sp>
          <p:nvSpPr>
            <p:cNvPr id="22" name="TextBox 21"/>
            <p:cNvSpPr txBox="1"/>
            <p:nvPr/>
          </p:nvSpPr>
          <p:spPr>
            <a:xfrm>
              <a:off x="1015591" y="-24401"/>
              <a:ext cx="4696445" cy="769441"/>
            </a:xfrm>
            <a:prstGeom prst="rect">
              <a:avLst/>
            </a:prstGeom>
            <a:noFill/>
          </p:spPr>
          <p:txBody>
            <a:bodyPr wrap="square" rtlCol="0">
              <a:spAutoFit/>
            </a:bodyPr>
            <a:lstStyle/>
            <a:p>
              <a:r>
                <a:rPr lang="en-US" sz="4400" dirty="0" smtClean="0">
                  <a:solidFill>
                    <a:srgbClr val="FFFFFF"/>
                  </a:solidFill>
                </a:rPr>
                <a:t>CUAHSI HIS 2.0</a:t>
              </a:r>
            </a:p>
          </p:txBody>
        </p:sp>
        <p:sp>
          <p:nvSpPr>
            <p:cNvPr id="23" name="Rectangle 22"/>
            <p:cNvSpPr/>
            <p:nvPr/>
          </p:nvSpPr>
          <p:spPr>
            <a:xfrm>
              <a:off x="1134298" y="698996"/>
              <a:ext cx="2728632" cy="338554"/>
            </a:xfrm>
            <a:prstGeom prst="rect">
              <a:avLst/>
            </a:prstGeom>
          </p:spPr>
          <p:txBody>
            <a:bodyPr wrap="none">
              <a:spAutoFit/>
            </a:bodyPr>
            <a:lstStyle/>
            <a:p>
              <a:r>
                <a:rPr lang="en-US" sz="1600" i="1" dirty="0" smtClean="0">
                  <a:solidFill>
                    <a:srgbClr val="FFFFFF"/>
                  </a:solidFill>
                </a:rPr>
                <a:t>Share your work with others</a:t>
              </a:r>
              <a:endParaRPr lang="en-US" sz="1600" i="1" dirty="0">
                <a:solidFill>
                  <a:srgbClr val="FFFFFF"/>
                </a:solidFill>
              </a:endParaRPr>
            </a:p>
          </p:txBody>
        </p:sp>
      </p:grpSp>
      <p:sp>
        <p:nvSpPr>
          <p:cNvPr id="2" name="Title 1"/>
          <p:cNvSpPr>
            <a:spLocks noGrp="1"/>
          </p:cNvSpPr>
          <p:nvPr>
            <p:ph type="title"/>
          </p:nvPr>
        </p:nvSpPr>
        <p:spPr>
          <a:xfrm>
            <a:off x="-1" y="785279"/>
            <a:ext cx="3716977" cy="1143000"/>
          </a:xfrm>
        </p:spPr>
        <p:txBody>
          <a:bodyPr/>
          <a:lstStyle/>
          <a:p>
            <a:r>
              <a:rPr lang="en-US" sz="3600" dirty="0" smtClean="0"/>
              <a:t>Architecture</a:t>
            </a:r>
            <a:endParaRPr lang="en-US" sz="3600" dirty="0"/>
          </a:p>
        </p:txBody>
      </p:sp>
      <p:sp>
        <p:nvSpPr>
          <p:cNvPr id="3" name="Content Placeholder 2"/>
          <p:cNvSpPr>
            <a:spLocks noGrp="1"/>
          </p:cNvSpPr>
          <p:nvPr>
            <p:ph idx="1"/>
          </p:nvPr>
        </p:nvSpPr>
        <p:spPr>
          <a:xfrm>
            <a:off x="78526" y="1769419"/>
            <a:ext cx="8174826" cy="4142176"/>
          </a:xfrm>
        </p:spPr>
        <p:txBody>
          <a:bodyPr/>
          <a:lstStyle/>
          <a:p>
            <a:r>
              <a:rPr lang="en-US" sz="2400" dirty="0" smtClean="0">
                <a:solidFill>
                  <a:srgbClr val="FF0000"/>
                </a:solidFill>
              </a:rPr>
              <a:t>Standards-based</a:t>
            </a:r>
            <a:endParaRPr lang="en-US" sz="2400" dirty="0" smtClean="0"/>
          </a:p>
          <a:p>
            <a:pPr lvl="1"/>
            <a:r>
              <a:rPr lang="en-US" sz="2000" dirty="0" smtClean="0"/>
              <a:t>Semantic and structural </a:t>
            </a:r>
            <a:br>
              <a:rPr lang="en-US" sz="2000" dirty="0" smtClean="0"/>
            </a:br>
            <a:r>
              <a:rPr lang="en-US" sz="2000" dirty="0" smtClean="0"/>
              <a:t>mediation over distributed services</a:t>
            </a:r>
          </a:p>
          <a:p>
            <a:pPr lvl="1"/>
            <a:r>
              <a:rPr lang="en-US" sz="2000" dirty="0" smtClean="0"/>
              <a:t>New hydrologic </a:t>
            </a:r>
            <a:r>
              <a:rPr lang="en-US" sz="2000" dirty="0"/>
              <a:t>information </a:t>
            </a:r>
            <a:r>
              <a:rPr lang="en-US" sz="2000" dirty="0" smtClean="0"/>
              <a:t/>
            </a:r>
            <a:br>
              <a:rPr lang="en-US" sz="2000" dirty="0" smtClean="0"/>
            </a:br>
            <a:r>
              <a:rPr lang="en-US" sz="2000" dirty="0" smtClean="0"/>
              <a:t>products usable in analysis</a:t>
            </a:r>
            <a:br>
              <a:rPr lang="en-US" sz="2000" dirty="0" smtClean="0"/>
            </a:br>
            <a:r>
              <a:rPr lang="en-US" sz="2000" dirty="0" smtClean="0"/>
              <a:t>and modeling</a:t>
            </a:r>
          </a:p>
          <a:p>
            <a:r>
              <a:rPr lang="en-US" sz="2400" dirty="0" smtClean="0">
                <a:solidFill>
                  <a:srgbClr val="FF0000"/>
                </a:solidFill>
              </a:rPr>
              <a:t>Data integration across environmental disciplines</a:t>
            </a:r>
          </a:p>
          <a:p>
            <a:pPr lvl="1"/>
            <a:r>
              <a:rPr lang="en-US" sz="2000" dirty="0" smtClean="0"/>
              <a:t>Compatible services infrastructure for time series, spatial data, geochemical and other formats</a:t>
            </a:r>
          </a:p>
          <a:p>
            <a:r>
              <a:rPr lang="en-US" sz="2400" dirty="0" smtClean="0">
                <a:solidFill>
                  <a:srgbClr val="FF0000"/>
                </a:solidFill>
              </a:rPr>
              <a:t>Long-term preservation </a:t>
            </a:r>
            <a:r>
              <a:rPr lang="en-US" sz="2400" dirty="0" smtClean="0"/>
              <a:t>of hydrologic data</a:t>
            </a:r>
          </a:p>
          <a:p>
            <a:pPr lvl="1"/>
            <a:r>
              <a:rPr lang="en-US" sz="2000" dirty="0" smtClean="0"/>
              <a:t>Working with libraries, archives and publishers; </a:t>
            </a:r>
            <a:r>
              <a:rPr lang="en-US" sz="2000" dirty="0" err="1" smtClean="0"/>
              <a:t>archivable</a:t>
            </a:r>
            <a:r>
              <a:rPr lang="en-US" sz="2000" dirty="0" smtClean="0"/>
              <a:t> forms, data </a:t>
            </a:r>
            <a:r>
              <a:rPr lang="en-US" sz="2000" dirty="0" err="1" smtClean="0"/>
              <a:t>curation</a:t>
            </a:r>
            <a:r>
              <a:rPr lang="en-US" sz="2000" dirty="0" smtClean="0"/>
              <a:t> and provenance management</a:t>
            </a:r>
          </a:p>
          <a:p>
            <a:r>
              <a:rPr lang="en-US" sz="2400" dirty="0" smtClean="0"/>
              <a:t>Extending hydrologic information models to the </a:t>
            </a:r>
            <a:r>
              <a:rPr lang="en-US" sz="2400" dirty="0" smtClean="0">
                <a:solidFill>
                  <a:srgbClr val="FF0000"/>
                </a:solidFill>
              </a:rPr>
              <a:t>cloud</a:t>
            </a:r>
          </a:p>
        </p:txBody>
      </p:sp>
      <p:grpSp>
        <p:nvGrpSpPr>
          <p:cNvPr id="4" name="Group 3"/>
          <p:cNvGrpSpPr/>
          <p:nvPr/>
        </p:nvGrpSpPr>
        <p:grpSpPr>
          <a:xfrm>
            <a:off x="3902421" y="1452823"/>
            <a:ext cx="5081106" cy="2382905"/>
            <a:chOff x="738505" y="1600201"/>
            <a:chExt cx="7751763" cy="3635373"/>
          </a:xfrm>
        </p:grpSpPr>
        <p:sp>
          <p:nvSpPr>
            <p:cNvPr id="5" name="Rectangle 4"/>
            <p:cNvSpPr/>
            <p:nvPr/>
          </p:nvSpPr>
          <p:spPr bwMode="auto">
            <a:xfrm>
              <a:off x="3318193" y="1600201"/>
              <a:ext cx="2297112" cy="915988"/>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sz="900" kern="0" dirty="0">
                  <a:solidFill>
                    <a:sysClr val="window" lastClr="FFFFFF"/>
                  </a:solidFill>
                </a:rPr>
                <a:t>Data Discovery and </a:t>
              </a:r>
              <a:r>
                <a:rPr lang="en-US" sz="900" kern="0" dirty="0" smtClean="0">
                  <a:solidFill>
                    <a:sysClr val="window" lastClr="FFFFFF"/>
                  </a:solidFill>
                </a:rPr>
                <a:t>Integration</a:t>
              </a:r>
              <a:endParaRPr lang="en-US" sz="900" kern="0" dirty="0">
                <a:solidFill>
                  <a:sysClr val="window" lastClr="FFFFFF"/>
                </a:solidFill>
              </a:endParaRPr>
            </a:p>
          </p:txBody>
        </p:sp>
        <p:sp>
          <p:nvSpPr>
            <p:cNvPr id="6" name="Rectangle 5"/>
            <p:cNvSpPr/>
            <p:nvPr/>
          </p:nvSpPr>
          <p:spPr bwMode="auto">
            <a:xfrm>
              <a:off x="738505" y="4321174"/>
              <a:ext cx="2076450" cy="914400"/>
            </a:xfrm>
            <a:prstGeom prst="rect">
              <a:avLst/>
            </a:prstGeom>
            <a:solidFill>
              <a:srgbClr val="4F81BD"/>
            </a:solidFill>
            <a:ln w="25400" cap="flat" cmpd="sng" algn="ctr">
              <a:solidFill>
                <a:srgbClr val="4F81BD">
                  <a:shade val="50000"/>
                </a:srgbClr>
              </a:solidFill>
              <a:prstDash val="solid"/>
            </a:ln>
            <a:effectLst/>
          </p:spPr>
          <p:txBody>
            <a:bodyPr tIns="274320" anchor="ctr" anchorCtr="0"/>
            <a:lstStyle/>
            <a:p>
              <a:pPr algn="ctr">
                <a:defRPr/>
              </a:pPr>
              <a:r>
                <a:rPr lang="en-US" sz="900" kern="0" dirty="0">
                  <a:solidFill>
                    <a:sysClr val="window" lastClr="FFFFFF"/>
                  </a:solidFill>
                </a:rPr>
                <a:t>Data </a:t>
              </a:r>
              <a:r>
                <a:rPr lang="en-US" sz="900" kern="0" dirty="0" smtClean="0">
                  <a:solidFill>
                    <a:sysClr val="window" lastClr="FFFFFF"/>
                  </a:solidFill>
                </a:rPr>
                <a:t>Publication</a:t>
              </a:r>
              <a:endParaRPr lang="en-US" sz="900" kern="0" dirty="0">
                <a:solidFill>
                  <a:sysClr val="window" lastClr="FFFFFF"/>
                </a:solidFill>
              </a:endParaRPr>
            </a:p>
          </p:txBody>
        </p:sp>
        <p:sp>
          <p:nvSpPr>
            <p:cNvPr id="7" name="Rectangle 6"/>
            <p:cNvSpPr/>
            <p:nvPr/>
          </p:nvSpPr>
          <p:spPr bwMode="auto">
            <a:xfrm>
              <a:off x="6416993" y="4314824"/>
              <a:ext cx="2073275" cy="914400"/>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sz="900" kern="0" dirty="0">
                  <a:solidFill>
                    <a:sysClr val="window" lastClr="FFFFFF"/>
                  </a:solidFill>
                </a:rPr>
                <a:t>Data </a:t>
              </a:r>
              <a:r>
                <a:rPr lang="en-US" sz="900" kern="0" dirty="0" smtClean="0">
                  <a:solidFill>
                    <a:sysClr val="window" lastClr="FFFFFF"/>
                  </a:solidFill>
                </a:rPr>
                <a:t> Analysis and Synthesis</a:t>
              </a:r>
              <a:endParaRPr lang="en-US" sz="900" kern="0" dirty="0">
                <a:solidFill>
                  <a:sysClr val="window" lastClr="FFFFFF"/>
                </a:solidFill>
              </a:endParaRPr>
            </a:p>
          </p:txBody>
        </p:sp>
        <p:cxnSp>
          <p:nvCxnSpPr>
            <p:cNvPr id="8" name="Straight Arrow Connector 63"/>
            <p:cNvCxnSpPr>
              <a:cxnSpLocks noChangeShapeType="1"/>
              <a:stCxn id="6" idx="0"/>
              <a:endCxn id="5" idx="2"/>
            </p:cNvCxnSpPr>
            <p:nvPr/>
          </p:nvCxnSpPr>
          <p:spPr bwMode="auto">
            <a:xfrm rot="5400000" flipH="1" flipV="1">
              <a:off x="2219247" y="2073673"/>
              <a:ext cx="1804985" cy="2690019"/>
            </a:xfrm>
            <a:prstGeom prst="straightConnector1">
              <a:avLst/>
            </a:prstGeom>
            <a:noFill/>
            <a:ln w="57150" algn="ctr">
              <a:solidFill>
                <a:srgbClr val="4A7EBB"/>
              </a:solidFill>
              <a:round/>
              <a:headEnd/>
              <a:tailEnd type="arrow" w="med" len="med"/>
            </a:ln>
          </p:spPr>
        </p:cxnSp>
        <p:cxnSp>
          <p:nvCxnSpPr>
            <p:cNvPr id="9" name="Straight Arrow Connector 64"/>
            <p:cNvCxnSpPr>
              <a:cxnSpLocks noChangeShapeType="1"/>
            </p:cNvCxnSpPr>
            <p:nvPr/>
          </p:nvCxnSpPr>
          <p:spPr bwMode="auto">
            <a:xfrm rot="16200000" flipH="1">
              <a:off x="5022369" y="1885917"/>
              <a:ext cx="1833450" cy="3025231"/>
            </a:xfrm>
            <a:prstGeom prst="straightConnector1">
              <a:avLst/>
            </a:prstGeom>
            <a:noFill/>
            <a:ln w="57150" algn="ctr">
              <a:solidFill>
                <a:srgbClr val="4A7EBB"/>
              </a:solidFill>
              <a:round/>
              <a:headEnd/>
              <a:tailEnd type="arrow" w="med" len="med"/>
            </a:ln>
          </p:spPr>
        </p:cxnSp>
        <p:cxnSp>
          <p:nvCxnSpPr>
            <p:cNvPr id="10" name="Straight Arrow Connector 65"/>
            <p:cNvCxnSpPr>
              <a:cxnSpLocks noChangeShapeType="1"/>
              <a:stCxn id="6" idx="3"/>
              <a:endCxn id="7" idx="1"/>
            </p:cNvCxnSpPr>
            <p:nvPr/>
          </p:nvCxnSpPr>
          <p:spPr bwMode="auto">
            <a:xfrm flipV="1">
              <a:off x="2814955" y="4772024"/>
              <a:ext cx="3602038" cy="6350"/>
            </a:xfrm>
            <a:prstGeom prst="straightConnector1">
              <a:avLst/>
            </a:prstGeom>
            <a:noFill/>
            <a:ln w="57150" algn="ctr">
              <a:solidFill>
                <a:srgbClr val="4A7EBB"/>
              </a:solidFill>
              <a:round/>
              <a:headEnd/>
              <a:tailEnd type="arrow" w="med" len="med"/>
            </a:ln>
          </p:spPr>
        </p:cxnSp>
        <p:sp>
          <p:nvSpPr>
            <p:cNvPr id="11" name="TextBox 13"/>
            <p:cNvSpPr txBox="1">
              <a:spLocks noChangeArrowheads="1"/>
            </p:cNvSpPr>
            <p:nvPr/>
          </p:nvSpPr>
          <p:spPr bwMode="auto">
            <a:xfrm>
              <a:off x="3523932" y="1631315"/>
              <a:ext cx="1848167" cy="404017"/>
            </a:xfrm>
            <a:prstGeom prst="rect">
              <a:avLst/>
            </a:prstGeom>
            <a:noFill/>
            <a:ln w="9525">
              <a:noFill/>
              <a:miter lim="800000"/>
              <a:headEnd/>
              <a:tailEnd/>
            </a:ln>
          </p:spPr>
          <p:txBody>
            <a:bodyPr wrap="square">
              <a:spAutoFit/>
            </a:bodyPr>
            <a:lstStyle/>
            <a:p>
              <a:pPr algn="ctr">
                <a:defRPr/>
              </a:pPr>
              <a:r>
                <a:rPr lang="en-US" sz="900" b="1" kern="0" dirty="0" err="1" smtClean="0">
                  <a:solidFill>
                    <a:srgbClr val="FFFF00"/>
                  </a:solidFill>
                  <a:latin typeface="Arial" pitchFamily="34" charset="0"/>
                </a:rPr>
                <a:t>HydroCatalog</a:t>
              </a:r>
              <a:endParaRPr lang="en-US" sz="900" b="1" kern="0" dirty="0">
                <a:solidFill>
                  <a:srgbClr val="FFFF00"/>
                </a:solidFill>
                <a:latin typeface="Arial" pitchFamily="34" charset="0"/>
              </a:endParaRPr>
            </a:p>
          </p:txBody>
        </p:sp>
        <p:sp>
          <p:nvSpPr>
            <p:cNvPr id="12" name="TextBox 14"/>
            <p:cNvSpPr txBox="1">
              <a:spLocks noChangeArrowheads="1"/>
            </p:cNvSpPr>
            <p:nvPr/>
          </p:nvSpPr>
          <p:spPr bwMode="auto">
            <a:xfrm>
              <a:off x="6432869" y="4303712"/>
              <a:ext cx="2028825" cy="404017"/>
            </a:xfrm>
            <a:prstGeom prst="rect">
              <a:avLst/>
            </a:prstGeom>
            <a:noFill/>
            <a:ln w="9525">
              <a:noFill/>
              <a:miter lim="800000"/>
              <a:headEnd/>
              <a:tailEnd/>
            </a:ln>
          </p:spPr>
          <p:txBody>
            <a:bodyPr>
              <a:spAutoFit/>
            </a:bodyPr>
            <a:lstStyle/>
            <a:p>
              <a:pPr algn="ctr">
                <a:defRPr/>
              </a:pPr>
              <a:r>
                <a:rPr lang="en-US" sz="900" b="1" kern="0" dirty="0" err="1">
                  <a:solidFill>
                    <a:srgbClr val="FFFF00"/>
                  </a:solidFill>
                  <a:latin typeface="Arial" pitchFamily="34" charset="0"/>
                </a:rPr>
                <a:t>HydroDesktop</a:t>
              </a:r>
              <a:endParaRPr lang="en-US" sz="900" b="1" kern="0" dirty="0">
                <a:solidFill>
                  <a:srgbClr val="FFFF00"/>
                </a:solidFill>
                <a:latin typeface="Arial" pitchFamily="34" charset="0"/>
              </a:endParaRPr>
            </a:p>
          </p:txBody>
        </p:sp>
        <p:sp>
          <p:nvSpPr>
            <p:cNvPr id="13" name="TextBox 15"/>
            <p:cNvSpPr txBox="1">
              <a:spLocks noChangeArrowheads="1"/>
            </p:cNvSpPr>
            <p:nvPr/>
          </p:nvSpPr>
          <p:spPr bwMode="auto">
            <a:xfrm>
              <a:off x="905193" y="4303712"/>
              <a:ext cx="1706563" cy="404017"/>
            </a:xfrm>
            <a:prstGeom prst="rect">
              <a:avLst/>
            </a:prstGeom>
            <a:noFill/>
            <a:ln w="9525">
              <a:noFill/>
              <a:miter lim="800000"/>
              <a:headEnd/>
              <a:tailEnd/>
            </a:ln>
          </p:spPr>
          <p:txBody>
            <a:bodyPr>
              <a:spAutoFit/>
            </a:bodyPr>
            <a:lstStyle/>
            <a:p>
              <a:pPr algn="ctr">
                <a:defRPr/>
              </a:pPr>
              <a:r>
                <a:rPr lang="en-US" sz="900" b="1" kern="0" dirty="0" err="1">
                  <a:solidFill>
                    <a:srgbClr val="FFFF00"/>
                  </a:solidFill>
                  <a:latin typeface="Arial" pitchFamily="34" charset="0"/>
                </a:rPr>
                <a:t>HydroServer</a:t>
              </a:r>
              <a:endParaRPr lang="en-US" sz="900" b="1" kern="0" dirty="0">
                <a:solidFill>
                  <a:srgbClr val="FFFF00"/>
                </a:solidFill>
                <a:latin typeface="Arial" pitchFamily="34" charset="0"/>
              </a:endParaRPr>
            </a:p>
          </p:txBody>
        </p:sp>
        <p:sp>
          <p:nvSpPr>
            <p:cNvPr id="14" name="TextBox 15"/>
            <p:cNvSpPr txBox="1">
              <a:spLocks noChangeArrowheads="1"/>
            </p:cNvSpPr>
            <p:nvPr/>
          </p:nvSpPr>
          <p:spPr bwMode="auto">
            <a:xfrm>
              <a:off x="3710163" y="4782933"/>
              <a:ext cx="1566131" cy="430952"/>
            </a:xfrm>
            <a:prstGeom prst="rect">
              <a:avLst/>
            </a:prstGeom>
            <a:noFill/>
            <a:ln w="9525">
              <a:noFill/>
              <a:miter lim="800000"/>
              <a:headEnd/>
              <a:tailEnd/>
            </a:ln>
          </p:spPr>
          <p:txBody>
            <a:bodyPr wrap="none">
              <a:spAutoFit/>
            </a:bodyPr>
            <a:lstStyle/>
            <a:p>
              <a:pPr algn="ctr"/>
              <a:r>
                <a:rPr lang="en-US" sz="1000" b="1" dirty="0">
                  <a:solidFill>
                    <a:srgbClr val="000000"/>
                  </a:solidFill>
                </a:rPr>
                <a:t>Data Services</a:t>
              </a:r>
            </a:p>
          </p:txBody>
        </p:sp>
        <p:sp>
          <p:nvSpPr>
            <p:cNvPr id="15" name="TextBox 16"/>
            <p:cNvSpPr txBox="1">
              <a:spLocks noChangeArrowheads="1"/>
            </p:cNvSpPr>
            <p:nvPr/>
          </p:nvSpPr>
          <p:spPr bwMode="auto">
            <a:xfrm rot="19560000">
              <a:off x="1840535" y="3176660"/>
              <a:ext cx="2043095" cy="430952"/>
            </a:xfrm>
            <a:prstGeom prst="rect">
              <a:avLst/>
            </a:prstGeom>
            <a:noFill/>
            <a:ln w="9525">
              <a:noFill/>
              <a:miter lim="800000"/>
              <a:headEnd/>
              <a:tailEnd/>
            </a:ln>
          </p:spPr>
          <p:txBody>
            <a:bodyPr wrap="none">
              <a:spAutoFit/>
            </a:bodyPr>
            <a:lstStyle/>
            <a:p>
              <a:pPr algn="ctr"/>
              <a:r>
                <a:rPr lang="en-US" sz="1000" b="1" dirty="0">
                  <a:solidFill>
                    <a:srgbClr val="000000"/>
                  </a:solidFill>
                </a:rPr>
                <a:t>Metadata Services</a:t>
              </a:r>
            </a:p>
          </p:txBody>
        </p:sp>
        <p:sp>
          <p:nvSpPr>
            <p:cNvPr id="16" name="TextBox 17"/>
            <p:cNvSpPr txBox="1">
              <a:spLocks noChangeArrowheads="1"/>
            </p:cNvSpPr>
            <p:nvPr/>
          </p:nvSpPr>
          <p:spPr bwMode="auto">
            <a:xfrm rot="1860000">
              <a:off x="5383991" y="3160197"/>
              <a:ext cx="1748499" cy="430952"/>
            </a:xfrm>
            <a:prstGeom prst="rect">
              <a:avLst/>
            </a:prstGeom>
            <a:noFill/>
            <a:ln w="9525">
              <a:noFill/>
              <a:miter lim="800000"/>
              <a:headEnd/>
              <a:tailEnd/>
            </a:ln>
          </p:spPr>
          <p:txBody>
            <a:bodyPr wrap="none">
              <a:spAutoFit/>
            </a:bodyPr>
            <a:lstStyle/>
            <a:p>
              <a:r>
                <a:rPr lang="en-US" sz="1000" b="1" dirty="0" smtClean="0">
                  <a:solidFill>
                    <a:srgbClr val="000000"/>
                  </a:solidFill>
                </a:rPr>
                <a:t>Search Services</a:t>
              </a:r>
              <a:endParaRPr lang="en-US" sz="1000" b="1" dirty="0">
                <a:solidFill>
                  <a:srgbClr val="000000"/>
                </a:solidFill>
              </a:endParaRPr>
            </a:p>
          </p:txBody>
        </p:sp>
        <p:sp>
          <p:nvSpPr>
            <p:cNvPr id="17" name="Oval 16"/>
            <p:cNvSpPr/>
            <p:nvPr/>
          </p:nvSpPr>
          <p:spPr>
            <a:xfrm>
              <a:off x="3583577" y="3208559"/>
              <a:ext cx="1665514" cy="1088572"/>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kern="0" dirty="0" err="1" smtClean="0">
                  <a:solidFill>
                    <a:sysClr val="window" lastClr="FFFFFF"/>
                  </a:solidFill>
                </a:rPr>
                <a:t>WaterML</a:t>
              </a:r>
              <a:r>
                <a:rPr lang="en-US" sz="900" kern="0" dirty="0" smtClean="0">
                  <a:solidFill>
                    <a:sysClr val="window" lastClr="FFFFFF"/>
                  </a:solidFill>
                </a:rPr>
                <a:t>, Other OGC Standards</a:t>
              </a:r>
              <a:endParaRPr lang="en-US" sz="900" kern="0" dirty="0">
                <a:solidFill>
                  <a:sysClr val="window" lastClr="FFFFFF"/>
                </a:solidFill>
              </a:endParaRPr>
            </a:p>
          </p:txBody>
        </p:sp>
      </p:grpSp>
    </p:spTree>
    <p:extLst>
      <p:ext uri="{BB962C8B-B14F-4D97-AF65-F5344CB8AC3E}">
        <p14:creationId xmlns:p14="http://schemas.microsoft.com/office/powerpoint/2010/main" xmlns="" val="2136474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60375" y="1442859"/>
            <a:ext cx="4892626" cy="4572000"/>
          </a:xfrm>
          <a:solidFill>
            <a:schemeClr val="bg1"/>
          </a:solidFill>
        </p:spPr>
        <p:txBody>
          <a:bodyPr/>
          <a:lstStyle/>
          <a:p>
            <a:pPr>
              <a:buNone/>
            </a:pPr>
            <a:r>
              <a:rPr lang="en-US" sz="2800" dirty="0" smtClean="0">
                <a:solidFill>
                  <a:srgbClr val="FF0000"/>
                </a:solidFill>
              </a:rPr>
              <a:t>CUAHSI Online Network</a:t>
            </a:r>
          </a:p>
          <a:p>
            <a:r>
              <a:rPr lang="en-US" sz="2400" dirty="0" smtClean="0"/>
              <a:t>A collaborative data and model sharing “social” network for hydrologic science</a:t>
            </a:r>
          </a:p>
          <a:p>
            <a:r>
              <a:rPr lang="en-US" sz="2400" dirty="0" smtClean="0"/>
              <a:t>Simple and easy to use</a:t>
            </a:r>
          </a:p>
          <a:p>
            <a:r>
              <a:rPr lang="en-US" sz="2400" dirty="0" smtClean="0"/>
              <a:t>Find, create, share, connect, integrate, work together online</a:t>
            </a:r>
          </a:p>
          <a:p>
            <a:r>
              <a:rPr lang="en-US" sz="2400" dirty="0" smtClean="0"/>
              <a:t>Archive data collections accompanying research publications in easily accessible way</a:t>
            </a:r>
          </a:p>
          <a:p>
            <a:r>
              <a:rPr lang="en-US" sz="2400" dirty="0" smtClean="0"/>
              <a:t>Integration and synthesis across data collections</a:t>
            </a:r>
          </a:p>
        </p:txBody>
      </p:sp>
      <p:pic>
        <p:nvPicPr>
          <p:cNvPr id="14" name="Picture 3"/>
          <p:cNvPicPr>
            <a:picLocks noChangeAspect="1" noChangeArrowheads="1"/>
          </p:cNvPicPr>
          <p:nvPr/>
        </p:nvPicPr>
        <p:blipFill>
          <a:blip r:embed="rId3" cstate="print"/>
          <a:srcRect r="38434"/>
          <a:stretch>
            <a:fillRect/>
          </a:stretch>
        </p:blipFill>
        <p:spPr bwMode="auto">
          <a:xfrm>
            <a:off x="5105400" y="1721922"/>
            <a:ext cx="3709914" cy="3978233"/>
          </a:xfrm>
          <a:prstGeom prst="rect">
            <a:avLst/>
          </a:prstGeom>
          <a:noFill/>
          <a:ln w="9525">
            <a:noFill/>
            <a:miter lim="800000"/>
            <a:headEnd/>
            <a:tailEnd/>
          </a:ln>
        </p:spPr>
      </p:pic>
      <p:sp>
        <p:nvSpPr>
          <p:cNvPr id="15" name="Rectangle 14"/>
          <p:cNvSpPr/>
          <p:nvPr/>
        </p:nvSpPr>
        <p:spPr>
          <a:xfrm>
            <a:off x="7029243" y="3752603"/>
            <a:ext cx="1947553" cy="171004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3" name="Picture 2"/>
          <p:cNvPicPr>
            <a:picLocks noChangeAspect="1" noChangeArrowheads="1"/>
          </p:cNvPicPr>
          <p:nvPr/>
        </p:nvPicPr>
        <p:blipFill>
          <a:blip r:embed="rId4" cstate="print"/>
          <a:srcRect/>
          <a:stretch>
            <a:fillRect/>
          </a:stretch>
        </p:blipFill>
        <p:spPr bwMode="auto">
          <a:xfrm>
            <a:off x="6214793" y="3500251"/>
            <a:ext cx="1733550" cy="1781175"/>
          </a:xfrm>
          <a:prstGeom prst="rect">
            <a:avLst/>
          </a:prstGeom>
          <a:noFill/>
          <a:ln w="9525">
            <a:noFill/>
            <a:miter lim="800000"/>
            <a:headEnd/>
            <a:tailEnd/>
          </a:ln>
        </p:spPr>
      </p:pic>
      <p:grpSp>
        <p:nvGrpSpPr>
          <p:cNvPr id="23" name="Group 22"/>
          <p:cNvGrpSpPr/>
          <p:nvPr/>
        </p:nvGrpSpPr>
        <p:grpSpPr>
          <a:xfrm>
            <a:off x="0" y="-24401"/>
            <a:ext cx="9144000" cy="1112211"/>
            <a:chOff x="0" y="-24401"/>
            <a:chExt cx="9144000" cy="1112211"/>
          </a:xfrm>
        </p:grpSpPr>
        <p:pic>
          <p:nvPicPr>
            <p:cNvPr id="24" name="Picture 2"/>
            <p:cNvPicPr>
              <a:picLocks noChangeAspect="1" noChangeArrowheads="1"/>
            </p:cNvPicPr>
            <p:nvPr/>
          </p:nvPicPr>
          <p:blipFill>
            <a:blip r:embed="rId5" cstate="print"/>
            <a:srcRect/>
            <a:stretch>
              <a:fillRect/>
            </a:stretch>
          </p:blipFill>
          <p:spPr bwMode="auto">
            <a:xfrm>
              <a:off x="0" y="0"/>
              <a:ext cx="5997892" cy="1087484"/>
            </a:xfrm>
            <a:prstGeom prst="rect">
              <a:avLst/>
            </a:prstGeom>
            <a:noFill/>
            <a:ln w="9525">
              <a:noFill/>
              <a:miter lim="800000"/>
              <a:headEnd/>
              <a:tailEnd/>
            </a:ln>
          </p:spPr>
        </p:pic>
        <p:pic>
          <p:nvPicPr>
            <p:cNvPr id="25" name="Picture 3"/>
            <p:cNvPicPr>
              <a:picLocks noChangeAspect="1" noChangeArrowheads="1"/>
            </p:cNvPicPr>
            <p:nvPr/>
          </p:nvPicPr>
          <p:blipFill>
            <a:blip r:embed="rId6" cstate="print"/>
            <a:srcRect/>
            <a:stretch>
              <a:fillRect/>
            </a:stretch>
          </p:blipFill>
          <p:spPr bwMode="auto">
            <a:xfrm>
              <a:off x="5897878" y="-326"/>
              <a:ext cx="3246122" cy="1088136"/>
            </a:xfrm>
            <a:prstGeom prst="rect">
              <a:avLst/>
            </a:prstGeom>
            <a:noFill/>
            <a:ln w="9525">
              <a:noFill/>
              <a:miter lim="800000"/>
              <a:headEnd/>
              <a:tailEnd/>
            </a:ln>
          </p:spPr>
        </p:pic>
        <p:sp>
          <p:nvSpPr>
            <p:cNvPr id="26" name="TextBox 25"/>
            <p:cNvSpPr txBox="1"/>
            <p:nvPr/>
          </p:nvSpPr>
          <p:spPr>
            <a:xfrm>
              <a:off x="6385200" y="72577"/>
              <a:ext cx="2331275"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rPr>
                <a:t>Share, Find, Create, Model, Innovate, Transform</a:t>
              </a:r>
            </a:p>
          </p:txBody>
        </p:sp>
        <p:pic>
          <p:nvPicPr>
            <p:cNvPr id="27" name="Picture 3"/>
            <p:cNvPicPr>
              <a:picLocks noChangeAspect="1" noChangeArrowheads="1"/>
            </p:cNvPicPr>
            <p:nvPr/>
          </p:nvPicPr>
          <p:blipFill>
            <a:blip r:embed="rId6" cstate="print"/>
            <a:srcRect/>
            <a:stretch>
              <a:fillRect/>
            </a:stretch>
          </p:blipFill>
          <p:spPr bwMode="auto">
            <a:xfrm>
              <a:off x="1027014" y="-14180"/>
              <a:ext cx="4708767" cy="1088136"/>
            </a:xfrm>
            <a:prstGeom prst="rect">
              <a:avLst/>
            </a:prstGeom>
            <a:noFill/>
            <a:ln w="9525">
              <a:noFill/>
              <a:miter lim="800000"/>
              <a:headEnd/>
              <a:tailEnd/>
            </a:ln>
          </p:spPr>
        </p:pic>
        <p:sp>
          <p:nvSpPr>
            <p:cNvPr id="28" name="TextBox 27"/>
            <p:cNvSpPr txBox="1"/>
            <p:nvPr/>
          </p:nvSpPr>
          <p:spPr>
            <a:xfrm>
              <a:off x="1015591" y="-24401"/>
              <a:ext cx="4696445"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rgbClr val="FFFFFF"/>
                  </a:solidFill>
                  <a:effectLst/>
                  <a:uLnTx/>
                  <a:uFillTx/>
                </a:rPr>
                <a:t>CUAHSI HIS 2.0</a:t>
              </a:r>
            </a:p>
          </p:txBody>
        </p:sp>
        <p:sp>
          <p:nvSpPr>
            <p:cNvPr id="29" name="Rectangle 28"/>
            <p:cNvSpPr/>
            <p:nvPr/>
          </p:nvSpPr>
          <p:spPr>
            <a:xfrm>
              <a:off x="1134298" y="698996"/>
              <a:ext cx="2728632"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smtClean="0">
                  <a:ln>
                    <a:noFill/>
                  </a:ln>
                  <a:solidFill>
                    <a:srgbClr val="FFFFFF"/>
                  </a:solidFill>
                  <a:effectLst/>
                  <a:uLnTx/>
                  <a:uFillTx/>
                </a:rPr>
                <a:t>Share your work with others</a:t>
              </a:r>
            </a:p>
          </p:txBody>
        </p:sp>
      </p:grpSp>
    </p:spTree>
    <p:extLst>
      <p:ext uri="{BB962C8B-B14F-4D97-AF65-F5344CB8AC3E}">
        <p14:creationId xmlns:p14="http://schemas.microsoft.com/office/powerpoint/2010/main" xmlns="" val="18291055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396561" y="1832810"/>
            <a:ext cx="8214039" cy="4415590"/>
            <a:chOff x="1447799" y="1371600"/>
            <a:chExt cx="6400802" cy="3276601"/>
          </a:xfrm>
        </p:grpSpPr>
        <p:sp>
          <p:nvSpPr>
            <p:cNvPr id="26" name="Freeform 25"/>
            <p:cNvSpPr/>
            <p:nvPr/>
          </p:nvSpPr>
          <p:spPr>
            <a:xfrm>
              <a:off x="1447799" y="1752600"/>
              <a:ext cx="3886201" cy="2895601"/>
            </a:xfrm>
            <a:custGeom>
              <a:avLst/>
              <a:gdLst>
                <a:gd name="connsiteX0" fmla="*/ 1247775 w 3971925"/>
                <a:gd name="connsiteY0" fmla="*/ 0 h 2962275"/>
                <a:gd name="connsiteX1" fmla="*/ 3048000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76375 w 3971925"/>
                <a:gd name="connsiteY6" fmla="*/ 19050 h 2962275"/>
                <a:gd name="connsiteX0" fmla="*/ 1247775 w 3971925"/>
                <a:gd name="connsiteY0" fmla="*/ 9525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0" fmla="*/ 1247775 w 3971925"/>
                <a:gd name="connsiteY0" fmla="*/ 9525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7" fmla="*/ 1247775 w 3971925"/>
                <a:gd name="connsiteY7" fmla="*/ 9525 h 2971800"/>
                <a:gd name="connsiteX0" fmla="*/ 1609725 w 3971925"/>
                <a:gd name="connsiteY0" fmla="*/ 0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7" fmla="*/ 1609725 w 3971925"/>
                <a:gd name="connsiteY7" fmla="*/ 0 h 2971800"/>
                <a:gd name="connsiteX0" fmla="*/ 1609725 w 3971925"/>
                <a:gd name="connsiteY0" fmla="*/ 0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609725 w 3971925"/>
                <a:gd name="connsiteY6" fmla="*/ 0 h 2971800"/>
                <a:gd name="connsiteX0" fmla="*/ 1447800 w 3971925"/>
                <a:gd name="connsiteY0" fmla="*/ 0 h 2962275"/>
                <a:gd name="connsiteX1" fmla="*/ 3048000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47800 w 3971925"/>
                <a:gd name="connsiteY6" fmla="*/ 0 h 2962275"/>
                <a:gd name="connsiteX0" fmla="*/ 1447800 w 3971925"/>
                <a:gd name="connsiteY0" fmla="*/ 0 h 2962275"/>
                <a:gd name="connsiteX1" fmla="*/ 2943225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47800 w 3971925"/>
                <a:gd name="connsiteY6" fmla="*/ 0 h 2962275"/>
                <a:gd name="connsiteX0" fmla="*/ 1447800 w 3971925"/>
                <a:gd name="connsiteY0" fmla="*/ 0 h 2962275"/>
                <a:gd name="connsiteX1" fmla="*/ 2943225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95475 h 2962275"/>
                <a:gd name="connsiteX6" fmla="*/ 1447800 w 3971925"/>
                <a:gd name="connsiteY6" fmla="*/ 0 h 2962275"/>
                <a:gd name="connsiteX0" fmla="*/ 1447800 w 4000500"/>
                <a:gd name="connsiteY0" fmla="*/ 0 h 2962275"/>
                <a:gd name="connsiteX1" fmla="*/ 2943225 w 4000500"/>
                <a:gd name="connsiteY1" fmla="*/ 0 h 2962275"/>
                <a:gd name="connsiteX2" fmla="*/ 4000500 w 4000500"/>
                <a:gd name="connsiteY2" fmla="*/ 1924050 h 2962275"/>
                <a:gd name="connsiteX3" fmla="*/ 3962400 w 4000500"/>
                <a:gd name="connsiteY3" fmla="*/ 2962275 h 2962275"/>
                <a:gd name="connsiteX4" fmla="*/ 9525 w 4000500"/>
                <a:gd name="connsiteY4" fmla="*/ 2943225 h 2962275"/>
                <a:gd name="connsiteX5" fmla="*/ 0 w 4000500"/>
                <a:gd name="connsiteY5" fmla="*/ 1895475 h 2962275"/>
                <a:gd name="connsiteX6" fmla="*/ 1447800 w 4000500"/>
                <a:gd name="connsiteY6" fmla="*/ 0 h 2962275"/>
                <a:gd name="connsiteX0" fmla="*/ 1447800 w 4019550"/>
                <a:gd name="connsiteY0" fmla="*/ 0 h 2962275"/>
                <a:gd name="connsiteX1" fmla="*/ 2943225 w 4019550"/>
                <a:gd name="connsiteY1" fmla="*/ 0 h 2962275"/>
                <a:gd name="connsiteX2" fmla="*/ 4000500 w 4019550"/>
                <a:gd name="connsiteY2" fmla="*/ 1924050 h 2962275"/>
                <a:gd name="connsiteX3" fmla="*/ 4019550 w 4019550"/>
                <a:gd name="connsiteY3" fmla="*/ 2962275 h 2962275"/>
                <a:gd name="connsiteX4" fmla="*/ 9525 w 4019550"/>
                <a:gd name="connsiteY4" fmla="*/ 2943225 h 2962275"/>
                <a:gd name="connsiteX5" fmla="*/ 0 w 4019550"/>
                <a:gd name="connsiteY5" fmla="*/ 1895475 h 2962275"/>
                <a:gd name="connsiteX6" fmla="*/ 1447800 w 4019550"/>
                <a:gd name="connsiteY6" fmla="*/ 0 h 2962275"/>
                <a:gd name="connsiteX0" fmla="*/ 1447800 w 4019550"/>
                <a:gd name="connsiteY0" fmla="*/ 0 h 2962275"/>
                <a:gd name="connsiteX1" fmla="*/ 3924299 w 4019550"/>
                <a:gd name="connsiteY1" fmla="*/ 19050 h 2962275"/>
                <a:gd name="connsiteX2" fmla="*/ 4000500 w 4019550"/>
                <a:gd name="connsiteY2" fmla="*/ 1924050 h 2962275"/>
                <a:gd name="connsiteX3" fmla="*/ 4019550 w 4019550"/>
                <a:gd name="connsiteY3" fmla="*/ 2962275 h 2962275"/>
                <a:gd name="connsiteX4" fmla="*/ 9525 w 4019550"/>
                <a:gd name="connsiteY4" fmla="*/ 2943225 h 2962275"/>
                <a:gd name="connsiteX5" fmla="*/ 0 w 4019550"/>
                <a:gd name="connsiteY5" fmla="*/ 1895475 h 2962275"/>
                <a:gd name="connsiteX6" fmla="*/ 1447800 w 4019550"/>
                <a:gd name="connsiteY6" fmla="*/ 0 h 2962275"/>
                <a:gd name="connsiteX0" fmla="*/ 1447800 w 4000500"/>
                <a:gd name="connsiteY0" fmla="*/ 0 h 3143250"/>
                <a:gd name="connsiteX1" fmla="*/ 3924299 w 4000500"/>
                <a:gd name="connsiteY1" fmla="*/ 19050 h 3143250"/>
                <a:gd name="connsiteX2" fmla="*/ 4000500 w 4000500"/>
                <a:gd name="connsiteY2" fmla="*/ 1924050 h 3143250"/>
                <a:gd name="connsiteX3" fmla="*/ 3924299 w 4000500"/>
                <a:gd name="connsiteY3" fmla="*/ 3143250 h 3143250"/>
                <a:gd name="connsiteX4" fmla="*/ 9525 w 4000500"/>
                <a:gd name="connsiteY4" fmla="*/ 2943225 h 3143250"/>
                <a:gd name="connsiteX5" fmla="*/ 0 w 4000500"/>
                <a:gd name="connsiteY5" fmla="*/ 1895475 h 3143250"/>
                <a:gd name="connsiteX6" fmla="*/ 1447800 w 4000500"/>
                <a:gd name="connsiteY6" fmla="*/ 0 h 3143250"/>
                <a:gd name="connsiteX0" fmla="*/ 1447800 w 3924299"/>
                <a:gd name="connsiteY0" fmla="*/ 0 h 3143250"/>
                <a:gd name="connsiteX1" fmla="*/ 3924299 w 3924299"/>
                <a:gd name="connsiteY1" fmla="*/ 19050 h 3143250"/>
                <a:gd name="connsiteX2" fmla="*/ 3924299 w 3924299"/>
                <a:gd name="connsiteY2" fmla="*/ 3143250 h 3143250"/>
                <a:gd name="connsiteX3" fmla="*/ 9525 w 3924299"/>
                <a:gd name="connsiteY3" fmla="*/ 2943225 h 3143250"/>
                <a:gd name="connsiteX4" fmla="*/ 0 w 3924299"/>
                <a:gd name="connsiteY4" fmla="*/ 1895475 h 3143250"/>
                <a:gd name="connsiteX5" fmla="*/ 1447800 w 3924299"/>
                <a:gd name="connsiteY5" fmla="*/ 0 h 3143250"/>
                <a:gd name="connsiteX0" fmla="*/ 1485900 w 3962399"/>
                <a:gd name="connsiteY0" fmla="*/ 0 h 3143250"/>
                <a:gd name="connsiteX1" fmla="*/ 3962399 w 3962399"/>
                <a:gd name="connsiteY1" fmla="*/ 19050 h 3143250"/>
                <a:gd name="connsiteX2" fmla="*/ 3962399 w 3962399"/>
                <a:gd name="connsiteY2" fmla="*/ 3143250 h 3143250"/>
                <a:gd name="connsiteX3" fmla="*/ 0 w 3962399"/>
                <a:gd name="connsiteY3" fmla="*/ 3143249 h 3143250"/>
                <a:gd name="connsiteX4" fmla="*/ 38100 w 3962399"/>
                <a:gd name="connsiteY4" fmla="*/ 1895475 h 3143250"/>
                <a:gd name="connsiteX5" fmla="*/ 1485900 w 3962399"/>
                <a:gd name="connsiteY5" fmla="*/ 0 h 3143250"/>
                <a:gd name="connsiteX0" fmla="*/ 1447800 w 3924299"/>
                <a:gd name="connsiteY0" fmla="*/ 0 h 3143250"/>
                <a:gd name="connsiteX1" fmla="*/ 3924299 w 3924299"/>
                <a:gd name="connsiteY1" fmla="*/ 19050 h 3143250"/>
                <a:gd name="connsiteX2" fmla="*/ 3924299 w 3924299"/>
                <a:gd name="connsiteY2" fmla="*/ 3143250 h 3143250"/>
                <a:gd name="connsiteX3" fmla="*/ 114300 w 3924299"/>
                <a:gd name="connsiteY3" fmla="*/ 3143249 h 3143250"/>
                <a:gd name="connsiteX4" fmla="*/ 0 w 3924299"/>
                <a:gd name="connsiteY4" fmla="*/ 1895475 h 3143250"/>
                <a:gd name="connsiteX5" fmla="*/ 1447800 w 3924299"/>
                <a:gd name="connsiteY5"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1333500 w 3809999"/>
                <a:gd name="connsiteY5"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765658 w 3809999"/>
                <a:gd name="connsiteY5" fmla="*/ 850543 h 3143250"/>
                <a:gd name="connsiteX6" fmla="*/ 1333500 w 3809999"/>
                <a:gd name="connsiteY6"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1447800 w 3809999"/>
                <a:gd name="connsiteY5" fmla="*/ 1847849 h 3143250"/>
                <a:gd name="connsiteX6" fmla="*/ 1333500 w 3809999"/>
                <a:gd name="connsiteY6" fmla="*/ 0 h 3143250"/>
                <a:gd name="connsiteX0" fmla="*/ 1752600 w 3809999"/>
                <a:gd name="connsiteY0" fmla="*/ 304799 h 3124200"/>
                <a:gd name="connsiteX1" fmla="*/ 3809999 w 3809999"/>
                <a:gd name="connsiteY1" fmla="*/ 0 h 3124200"/>
                <a:gd name="connsiteX2" fmla="*/ 3809999 w 3809999"/>
                <a:gd name="connsiteY2" fmla="*/ 3124200 h 3124200"/>
                <a:gd name="connsiteX3" fmla="*/ 0 w 3809999"/>
                <a:gd name="connsiteY3" fmla="*/ 3124199 h 3124200"/>
                <a:gd name="connsiteX4" fmla="*/ 0 w 3809999"/>
                <a:gd name="connsiteY4" fmla="*/ 1981199 h 3124200"/>
                <a:gd name="connsiteX5" fmla="*/ 1447800 w 3809999"/>
                <a:gd name="connsiteY5" fmla="*/ 1828799 h 3124200"/>
                <a:gd name="connsiteX6" fmla="*/ 1752600 w 3809999"/>
                <a:gd name="connsiteY6" fmla="*/ 304799 h 3124200"/>
                <a:gd name="connsiteX0" fmla="*/ 1752600 w 3810000"/>
                <a:gd name="connsiteY0" fmla="*/ 0 h 2819401"/>
                <a:gd name="connsiteX1" fmla="*/ 3810000 w 3810000"/>
                <a:gd name="connsiteY1" fmla="*/ 0 h 2819401"/>
                <a:gd name="connsiteX2" fmla="*/ 3809999 w 3810000"/>
                <a:gd name="connsiteY2" fmla="*/ 2819401 h 2819401"/>
                <a:gd name="connsiteX3" fmla="*/ 0 w 3810000"/>
                <a:gd name="connsiteY3" fmla="*/ 2819400 h 2819401"/>
                <a:gd name="connsiteX4" fmla="*/ 0 w 3810000"/>
                <a:gd name="connsiteY4" fmla="*/ 1676400 h 2819401"/>
                <a:gd name="connsiteX5" fmla="*/ 1447800 w 3810000"/>
                <a:gd name="connsiteY5" fmla="*/ 1524000 h 2819401"/>
                <a:gd name="connsiteX6" fmla="*/ 1752600 w 3810000"/>
                <a:gd name="connsiteY6" fmla="*/ 0 h 2819401"/>
                <a:gd name="connsiteX0" fmla="*/ 1752600 w 3810000"/>
                <a:gd name="connsiteY0" fmla="*/ 0 h 2819401"/>
                <a:gd name="connsiteX1" fmla="*/ 3810000 w 3810000"/>
                <a:gd name="connsiteY1" fmla="*/ 0 h 2819401"/>
                <a:gd name="connsiteX2" fmla="*/ 3809999 w 3810000"/>
                <a:gd name="connsiteY2" fmla="*/ 2819401 h 2819401"/>
                <a:gd name="connsiteX3" fmla="*/ 0 w 3810000"/>
                <a:gd name="connsiteY3" fmla="*/ 2819400 h 2819401"/>
                <a:gd name="connsiteX4" fmla="*/ 0 w 3810000"/>
                <a:gd name="connsiteY4" fmla="*/ 1676400 h 2819401"/>
                <a:gd name="connsiteX5" fmla="*/ 1752599 w 3810000"/>
                <a:gd name="connsiteY5" fmla="*/ 1676400 h 2819401"/>
                <a:gd name="connsiteX6" fmla="*/ 1752600 w 3810000"/>
                <a:gd name="connsiteY6" fmla="*/ 0 h 2819401"/>
                <a:gd name="connsiteX0" fmla="*/ 1828801 w 3886201"/>
                <a:gd name="connsiteY0" fmla="*/ 0 h 2819401"/>
                <a:gd name="connsiteX1" fmla="*/ 3886201 w 3886201"/>
                <a:gd name="connsiteY1" fmla="*/ 0 h 2819401"/>
                <a:gd name="connsiteX2" fmla="*/ 3886200 w 3886201"/>
                <a:gd name="connsiteY2" fmla="*/ 2819401 h 2819401"/>
                <a:gd name="connsiteX3" fmla="*/ 76201 w 3886201"/>
                <a:gd name="connsiteY3" fmla="*/ 2819400 h 2819401"/>
                <a:gd name="connsiteX4" fmla="*/ 0 w 3886201"/>
                <a:gd name="connsiteY4" fmla="*/ 1676400 h 2819401"/>
                <a:gd name="connsiteX5" fmla="*/ 1828800 w 3886201"/>
                <a:gd name="connsiteY5" fmla="*/ 1676400 h 2819401"/>
                <a:gd name="connsiteX6" fmla="*/ 1828801 w 3886201"/>
                <a:gd name="connsiteY6" fmla="*/ 0 h 2819401"/>
                <a:gd name="connsiteX0" fmla="*/ 1828801 w 3886201"/>
                <a:gd name="connsiteY0" fmla="*/ 0 h 2819401"/>
                <a:gd name="connsiteX1" fmla="*/ 3886201 w 3886201"/>
                <a:gd name="connsiteY1" fmla="*/ 0 h 2819401"/>
                <a:gd name="connsiteX2" fmla="*/ 3886200 w 3886201"/>
                <a:gd name="connsiteY2" fmla="*/ 2819401 h 2819401"/>
                <a:gd name="connsiteX3" fmla="*/ 1 w 3886201"/>
                <a:gd name="connsiteY3" fmla="*/ 2819400 h 2819401"/>
                <a:gd name="connsiteX4" fmla="*/ 0 w 3886201"/>
                <a:gd name="connsiteY4" fmla="*/ 1676400 h 2819401"/>
                <a:gd name="connsiteX5" fmla="*/ 1828800 w 3886201"/>
                <a:gd name="connsiteY5" fmla="*/ 1676400 h 2819401"/>
                <a:gd name="connsiteX6" fmla="*/ 1828801 w 3886201"/>
                <a:gd name="connsiteY6" fmla="*/ 0 h 281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6201" h="2819401">
                  <a:moveTo>
                    <a:pt x="1828801" y="0"/>
                  </a:moveTo>
                  <a:lnTo>
                    <a:pt x="3886201" y="0"/>
                  </a:lnTo>
                  <a:cubicBezTo>
                    <a:pt x="3886201" y="939800"/>
                    <a:pt x="3886200" y="1879601"/>
                    <a:pt x="3886200" y="2819401"/>
                  </a:cubicBezTo>
                  <a:lnTo>
                    <a:pt x="1" y="2819400"/>
                  </a:lnTo>
                  <a:cubicBezTo>
                    <a:pt x="1" y="2438400"/>
                    <a:pt x="0" y="2057400"/>
                    <a:pt x="0" y="1676400"/>
                  </a:cubicBezTo>
                  <a:lnTo>
                    <a:pt x="1828800" y="1676400"/>
                  </a:lnTo>
                  <a:cubicBezTo>
                    <a:pt x="1828800" y="1117600"/>
                    <a:pt x="1828801" y="558800"/>
                    <a:pt x="1828801" y="0"/>
                  </a:cubicBezTo>
                  <a:close/>
                </a:path>
              </a:pathLst>
            </a:custGeom>
            <a:solidFill>
              <a:schemeClr val="accent1">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solidFill>
                  <a:srgbClr val="000000"/>
                </a:solidFill>
              </a:endParaRPr>
            </a:p>
          </p:txBody>
        </p:sp>
        <p:sp>
          <p:nvSpPr>
            <p:cNvPr id="73" name="Freeform 72"/>
            <p:cNvSpPr/>
            <p:nvPr/>
          </p:nvSpPr>
          <p:spPr>
            <a:xfrm>
              <a:off x="5562601" y="1752600"/>
              <a:ext cx="2286000" cy="2895601"/>
            </a:xfrm>
            <a:custGeom>
              <a:avLst/>
              <a:gdLst>
                <a:gd name="connsiteX0" fmla="*/ 1247775 w 3971925"/>
                <a:gd name="connsiteY0" fmla="*/ 0 h 2962275"/>
                <a:gd name="connsiteX1" fmla="*/ 3048000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76375 w 3971925"/>
                <a:gd name="connsiteY6" fmla="*/ 19050 h 2962275"/>
                <a:gd name="connsiteX0" fmla="*/ 1247775 w 3971925"/>
                <a:gd name="connsiteY0" fmla="*/ 9525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0" fmla="*/ 1247775 w 3971925"/>
                <a:gd name="connsiteY0" fmla="*/ 9525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7" fmla="*/ 1247775 w 3971925"/>
                <a:gd name="connsiteY7" fmla="*/ 9525 h 2971800"/>
                <a:gd name="connsiteX0" fmla="*/ 1609725 w 3971925"/>
                <a:gd name="connsiteY0" fmla="*/ 0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7" fmla="*/ 1609725 w 3971925"/>
                <a:gd name="connsiteY7" fmla="*/ 0 h 2971800"/>
                <a:gd name="connsiteX0" fmla="*/ 1609725 w 3971925"/>
                <a:gd name="connsiteY0" fmla="*/ 0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609725 w 3971925"/>
                <a:gd name="connsiteY6" fmla="*/ 0 h 2971800"/>
                <a:gd name="connsiteX0" fmla="*/ 1447800 w 3971925"/>
                <a:gd name="connsiteY0" fmla="*/ 0 h 2962275"/>
                <a:gd name="connsiteX1" fmla="*/ 3048000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47800 w 3971925"/>
                <a:gd name="connsiteY6" fmla="*/ 0 h 2962275"/>
                <a:gd name="connsiteX0" fmla="*/ 1447800 w 3971925"/>
                <a:gd name="connsiteY0" fmla="*/ 0 h 2962275"/>
                <a:gd name="connsiteX1" fmla="*/ 2943225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47800 w 3971925"/>
                <a:gd name="connsiteY6" fmla="*/ 0 h 2962275"/>
                <a:gd name="connsiteX0" fmla="*/ 1447800 w 3971925"/>
                <a:gd name="connsiteY0" fmla="*/ 0 h 2962275"/>
                <a:gd name="connsiteX1" fmla="*/ 2943225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95475 h 2962275"/>
                <a:gd name="connsiteX6" fmla="*/ 1447800 w 3971925"/>
                <a:gd name="connsiteY6" fmla="*/ 0 h 2962275"/>
                <a:gd name="connsiteX0" fmla="*/ 1447800 w 4000500"/>
                <a:gd name="connsiteY0" fmla="*/ 0 h 2962275"/>
                <a:gd name="connsiteX1" fmla="*/ 2943225 w 4000500"/>
                <a:gd name="connsiteY1" fmla="*/ 0 h 2962275"/>
                <a:gd name="connsiteX2" fmla="*/ 4000500 w 4000500"/>
                <a:gd name="connsiteY2" fmla="*/ 1924050 h 2962275"/>
                <a:gd name="connsiteX3" fmla="*/ 3962400 w 4000500"/>
                <a:gd name="connsiteY3" fmla="*/ 2962275 h 2962275"/>
                <a:gd name="connsiteX4" fmla="*/ 9525 w 4000500"/>
                <a:gd name="connsiteY4" fmla="*/ 2943225 h 2962275"/>
                <a:gd name="connsiteX5" fmla="*/ 0 w 4000500"/>
                <a:gd name="connsiteY5" fmla="*/ 1895475 h 2962275"/>
                <a:gd name="connsiteX6" fmla="*/ 1447800 w 4000500"/>
                <a:gd name="connsiteY6" fmla="*/ 0 h 2962275"/>
                <a:gd name="connsiteX0" fmla="*/ 1447800 w 4019550"/>
                <a:gd name="connsiteY0" fmla="*/ 0 h 2962275"/>
                <a:gd name="connsiteX1" fmla="*/ 2943225 w 4019550"/>
                <a:gd name="connsiteY1" fmla="*/ 0 h 2962275"/>
                <a:gd name="connsiteX2" fmla="*/ 4000500 w 4019550"/>
                <a:gd name="connsiteY2" fmla="*/ 1924050 h 2962275"/>
                <a:gd name="connsiteX3" fmla="*/ 4019550 w 4019550"/>
                <a:gd name="connsiteY3" fmla="*/ 2962275 h 2962275"/>
                <a:gd name="connsiteX4" fmla="*/ 9525 w 4019550"/>
                <a:gd name="connsiteY4" fmla="*/ 2943225 h 2962275"/>
                <a:gd name="connsiteX5" fmla="*/ 0 w 4019550"/>
                <a:gd name="connsiteY5" fmla="*/ 1895475 h 2962275"/>
                <a:gd name="connsiteX6" fmla="*/ 1447800 w 4019550"/>
                <a:gd name="connsiteY6" fmla="*/ 0 h 2962275"/>
                <a:gd name="connsiteX0" fmla="*/ 1447800 w 4019550"/>
                <a:gd name="connsiteY0" fmla="*/ 0 h 2962275"/>
                <a:gd name="connsiteX1" fmla="*/ 3924299 w 4019550"/>
                <a:gd name="connsiteY1" fmla="*/ 19050 h 2962275"/>
                <a:gd name="connsiteX2" fmla="*/ 4000500 w 4019550"/>
                <a:gd name="connsiteY2" fmla="*/ 1924050 h 2962275"/>
                <a:gd name="connsiteX3" fmla="*/ 4019550 w 4019550"/>
                <a:gd name="connsiteY3" fmla="*/ 2962275 h 2962275"/>
                <a:gd name="connsiteX4" fmla="*/ 9525 w 4019550"/>
                <a:gd name="connsiteY4" fmla="*/ 2943225 h 2962275"/>
                <a:gd name="connsiteX5" fmla="*/ 0 w 4019550"/>
                <a:gd name="connsiteY5" fmla="*/ 1895475 h 2962275"/>
                <a:gd name="connsiteX6" fmla="*/ 1447800 w 4019550"/>
                <a:gd name="connsiteY6" fmla="*/ 0 h 2962275"/>
                <a:gd name="connsiteX0" fmla="*/ 1447800 w 4000500"/>
                <a:gd name="connsiteY0" fmla="*/ 0 h 3143250"/>
                <a:gd name="connsiteX1" fmla="*/ 3924299 w 4000500"/>
                <a:gd name="connsiteY1" fmla="*/ 19050 h 3143250"/>
                <a:gd name="connsiteX2" fmla="*/ 4000500 w 4000500"/>
                <a:gd name="connsiteY2" fmla="*/ 1924050 h 3143250"/>
                <a:gd name="connsiteX3" fmla="*/ 3924299 w 4000500"/>
                <a:gd name="connsiteY3" fmla="*/ 3143250 h 3143250"/>
                <a:gd name="connsiteX4" fmla="*/ 9525 w 4000500"/>
                <a:gd name="connsiteY4" fmla="*/ 2943225 h 3143250"/>
                <a:gd name="connsiteX5" fmla="*/ 0 w 4000500"/>
                <a:gd name="connsiteY5" fmla="*/ 1895475 h 3143250"/>
                <a:gd name="connsiteX6" fmla="*/ 1447800 w 4000500"/>
                <a:gd name="connsiteY6" fmla="*/ 0 h 3143250"/>
                <a:gd name="connsiteX0" fmla="*/ 1447800 w 3924299"/>
                <a:gd name="connsiteY0" fmla="*/ 0 h 3143250"/>
                <a:gd name="connsiteX1" fmla="*/ 3924299 w 3924299"/>
                <a:gd name="connsiteY1" fmla="*/ 19050 h 3143250"/>
                <a:gd name="connsiteX2" fmla="*/ 3924299 w 3924299"/>
                <a:gd name="connsiteY2" fmla="*/ 3143250 h 3143250"/>
                <a:gd name="connsiteX3" fmla="*/ 9525 w 3924299"/>
                <a:gd name="connsiteY3" fmla="*/ 2943225 h 3143250"/>
                <a:gd name="connsiteX4" fmla="*/ 0 w 3924299"/>
                <a:gd name="connsiteY4" fmla="*/ 1895475 h 3143250"/>
                <a:gd name="connsiteX5" fmla="*/ 1447800 w 3924299"/>
                <a:gd name="connsiteY5" fmla="*/ 0 h 3143250"/>
                <a:gd name="connsiteX0" fmla="*/ 1485900 w 3962399"/>
                <a:gd name="connsiteY0" fmla="*/ 0 h 3143250"/>
                <a:gd name="connsiteX1" fmla="*/ 3962399 w 3962399"/>
                <a:gd name="connsiteY1" fmla="*/ 19050 h 3143250"/>
                <a:gd name="connsiteX2" fmla="*/ 3962399 w 3962399"/>
                <a:gd name="connsiteY2" fmla="*/ 3143250 h 3143250"/>
                <a:gd name="connsiteX3" fmla="*/ 0 w 3962399"/>
                <a:gd name="connsiteY3" fmla="*/ 3143249 h 3143250"/>
                <a:gd name="connsiteX4" fmla="*/ 38100 w 3962399"/>
                <a:gd name="connsiteY4" fmla="*/ 1895475 h 3143250"/>
                <a:gd name="connsiteX5" fmla="*/ 1485900 w 3962399"/>
                <a:gd name="connsiteY5" fmla="*/ 0 h 3143250"/>
                <a:gd name="connsiteX0" fmla="*/ 1447800 w 3924299"/>
                <a:gd name="connsiteY0" fmla="*/ 0 h 3143250"/>
                <a:gd name="connsiteX1" fmla="*/ 3924299 w 3924299"/>
                <a:gd name="connsiteY1" fmla="*/ 19050 h 3143250"/>
                <a:gd name="connsiteX2" fmla="*/ 3924299 w 3924299"/>
                <a:gd name="connsiteY2" fmla="*/ 3143250 h 3143250"/>
                <a:gd name="connsiteX3" fmla="*/ 114300 w 3924299"/>
                <a:gd name="connsiteY3" fmla="*/ 3143249 h 3143250"/>
                <a:gd name="connsiteX4" fmla="*/ 0 w 3924299"/>
                <a:gd name="connsiteY4" fmla="*/ 1895475 h 3143250"/>
                <a:gd name="connsiteX5" fmla="*/ 1447800 w 3924299"/>
                <a:gd name="connsiteY5"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1333500 w 3809999"/>
                <a:gd name="connsiteY5"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765658 w 3809999"/>
                <a:gd name="connsiteY5" fmla="*/ 850543 h 3143250"/>
                <a:gd name="connsiteX6" fmla="*/ 1333500 w 3809999"/>
                <a:gd name="connsiteY6"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1447800 w 3809999"/>
                <a:gd name="connsiteY5" fmla="*/ 1847849 h 3143250"/>
                <a:gd name="connsiteX6" fmla="*/ 1333500 w 3809999"/>
                <a:gd name="connsiteY6" fmla="*/ 0 h 3143250"/>
                <a:gd name="connsiteX0" fmla="*/ 1752600 w 3809999"/>
                <a:gd name="connsiteY0" fmla="*/ 304799 h 3124200"/>
                <a:gd name="connsiteX1" fmla="*/ 3809999 w 3809999"/>
                <a:gd name="connsiteY1" fmla="*/ 0 h 3124200"/>
                <a:gd name="connsiteX2" fmla="*/ 3809999 w 3809999"/>
                <a:gd name="connsiteY2" fmla="*/ 3124200 h 3124200"/>
                <a:gd name="connsiteX3" fmla="*/ 0 w 3809999"/>
                <a:gd name="connsiteY3" fmla="*/ 3124199 h 3124200"/>
                <a:gd name="connsiteX4" fmla="*/ 0 w 3809999"/>
                <a:gd name="connsiteY4" fmla="*/ 1981199 h 3124200"/>
                <a:gd name="connsiteX5" fmla="*/ 1447800 w 3809999"/>
                <a:gd name="connsiteY5" fmla="*/ 1828799 h 3124200"/>
                <a:gd name="connsiteX6" fmla="*/ 1752600 w 3809999"/>
                <a:gd name="connsiteY6" fmla="*/ 304799 h 3124200"/>
                <a:gd name="connsiteX0" fmla="*/ 1752600 w 3810000"/>
                <a:gd name="connsiteY0" fmla="*/ 0 h 2819401"/>
                <a:gd name="connsiteX1" fmla="*/ 3810000 w 3810000"/>
                <a:gd name="connsiteY1" fmla="*/ 0 h 2819401"/>
                <a:gd name="connsiteX2" fmla="*/ 3809999 w 3810000"/>
                <a:gd name="connsiteY2" fmla="*/ 2819401 h 2819401"/>
                <a:gd name="connsiteX3" fmla="*/ 0 w 3810000"/>
                <a:gd name="connsiteY3" fmla="*/ 2819400 h 2819401"/>
                <a:gd name="connsiteX4" fmla="*/ 0 w 3810000"/>
                <a:gd name="connsiteY4" fmla="*/ 1676400 h 2819401"/>
                <a:gd name="connsiteX5" fmla="*/ 1447800 w 3810000"/>
                <a:gd name="connsiteY5" fmla="*/ 1524000 h 2819401"/>
                <a:gd name="connsiteX6" fmla="*/ 1752600 w 3810000"/>
                <a:gd name="connsiteY6" fmla="*/ 0 h 2819401"/>
                <a:gd name="connsiteX0" fmla="*/ 1752600 w 3810000"/>
                <a:gd name="connsiteY0" fmla="*/ 0 h 2819401"/>
                <a:gd name="connsiteX1" fmla="*/ 3810000 w 3810000"/>
                <a:gd name="connsiteY1" fmla="*/ 0 h 2819401"/>
                <a:gd name="connsiteX2" fmla="*/ 3809999 w 3810000"/>
                <a:gd name="connsiteY2" fmla="*/ 2819401 h 2819401"/>
                <a:gd name="connsiteX3" fmla="*/ 0 w 3810000"/>
                <a:gd name="connsiteY3" fmla="*/ 2819400 h 2819401"/>
                <a:gd name="connsiteX4" fmla="*/ 0 w 3810000"/>
                <a:gd name="connsiteY4" fmla="*/ 1676400 h 2819401"/>
                <a:gd name="connsiteX5" fmla="*/ 1752599 w 3810000"/>
                <a:gd name="connsiteY5" fmla="*/ 1676400 h 2819401"/>
                <a:gd name="connsiteX6" fmla="*/ 1752600 w 3810000"/>
                <a:gd name="connsiteY6" fmla="*/ 0 h 2819401"/>
                <a:gd name="connsiteX0" fmla="*/ 1828801 w 3886201"/>
                <a:gd name="connsiteY0" fmla="*/ 0 h 2819401"/>
                <a:gd name="connsiteX1" fmla="*/ 3886201 w 3886201"/>
                <a:gd name="connsiteY1" fmla="*/ 0 h 2819401"/>
                <a:gd name="connsiteX2" fmla="*/ 3886200 w 3886201"/>
                <a:gd name="connsiteY2" fmla="*/ 2819401 h 2819401"/>
                <a:gd name="connsiteX3" fmla="*/ 76201 w 3886201"/>
                <a:gd name="connsiteY3" fmla="*/ 2819400 h 2819401"/>
                <a:gd name="connsiteX4" fmla="*/ 0 w 3886201"/>
                <a:gd name="connsiteY4" fmla="*/ 1676400 h 2819401"/>
                <a:gd name="connsiteX5" fmla="*/ 1828800 w 3886201"/>
                <a:gd name="connsiteY5" fmla="*/ 1676400 h 2819401"/>
                <a:gd name="connsiteX6" fmla="*/ 1828801 w 3886201"/>
                <a:gd name="connsiteY6" fmla="*/ 0 h 2819401"/>
                <a:gd name="connsiteX0" fmla="*/ 1828801 w 3886201"/>
                <a:gd name="connsiteY0" fmla="*/ 0 h 2819401"/>
                <a:gd name="connsiteX1" fmla="*/ 3886201 w 3886201"/>
                <a:gd name="connsiteY1" fmla="*/ 0 h 2819401"/>
                <a:gd name="connsiteX2" fmla="*/ 3886200 w 3886201"/>
                <a:gd name="connsiteY2" fmla="*/ 2819401 h 2819401"/>
                <a:gd name="connsiteX3" fmla="*/ 1 w 3886201"/>
                <a:gd name="connsiteY3" fmla="*/ 2819400 h 2819401"/>
                <a:gd name="connsiteX4" fmla="*/ 0 w 3886201"/>
                <a:gd name="connsiteY4" fmla="*/ 1676400 h 2819401"/>
                <a:gd name="connsiteX5" fmla="*/ 1828800 w 3886201"/>
                <a:gd name="connsiteY5" fmla="*/ 1676400 h 2819401"/>
                <a:gd name="connsiteX6" fmla="*/ 1828801 w 3886201"/>
                <a:gd name="connsiteY6" fmla="*/ 0 h 2819401"/>
                <a:gd name="connsiteX0" fmla="*/ 2171700 w 4229100"/>
                <a:gd name="connsiteY0" fmla="*/ 0 h 2819401"/>
                <a:gd name="connsiteX1" fmla="*/ 4229100 w 4229100"/>
                <a:gd name="connsiteY1" fmla="*/ 0 h 2819401"/>
                <a:gd name="connsiteX2" fmla="*/ 4229099 w 4229100"/>
                <a:gd name="connsiteY2" fmla="*/ 2819401 h 2819401"/>
                <a:gd name="connsiteX3" fmla="*/ 342900 w 4229100"/>
                <a:gd name="connsiteY3" fmla="*/ 2819400 h 2819401"/>
                <a:gd name="connsiteX4" fmla="*/ 2171699 w 4229100"/>
                <a:gd name="connsiteY4" fmla="*/ 1676400 h 2819401"/>
                <a:gd name="connsiteX5" fmla="*/ 2171700 w 4229100"/>
                <a:gd name="connsiteY5" fmla="*/ 0 h 2819401"/>
                <a:gd name="connsiteX0" fmla="*/ 2171701 w 4229101"/>
                <a:gd name="connsiteY0" fmla="*/ 0 h 2819401"/>
                <a:gd name="connsiteX1" fmla="*/ 4229101 w 4229101"/>
                <a:gd name="connsiteY1" fmla="*/ 0 h 2819401"/>
                <a:gd name="connsiteX2" fmla="*/ 4229100 w 4229101"/>
                <a:gd name="connsiteY2" fmla="*/ 2819401 h 2819401"/>
                <a:gd name="connsiteX3" fmla="*/ 342900 w 4229101"/>
                <a:gd name="connsiteY3" fmla="*/ 2819400 h 2819401"/>
                <a:gd name="connsiteX4" fmla="*/ 2171700 w 4229101"/>
                <a:gd name="connsiteY4" fmla="*/ 1676400 h 2819401"/>
                <a:gd name="connsiteX5" fmla="*/ 2171701 w 4229101"/>
                <a:gd name="connsiteY5" fmla="*/ 0 h 2819401"/>
                <a:gd name="connsiteX0" fmla="*/ 1 w 2057401"/>
                <a:gd name="connsiteY0" fmla="*/ 0 h 2819401"/>
                <a:gd name="connsiteX1" fmla="*/ 2057401 w 2057401"/>
                <a:gd name="connsiteY1" fmla="*/ 0 h 2819401"/>
                <a:gd name="connsiteX2" fmla="*/ 2057400 w 2057401"/>
                <a:gd name="connsiteY2" fmla="*/ 2819401 h 2819401"/>
                <a:gd name="connsiteX3" fmla="*/ 0 w 2057401"/>
                <a:gd name="connsiteY3" fmla="*/ 1676400 h 2819401"/>
                <a:gd name="connsiteX4" fmla="*/ 1 w 2057401"/>
                <a:gd name="connsiteY4" fmla="*/ 0 h 2819401"/>
                <a:gd name="connsiteX0" fmla="*/ 0 w 2057400"/>
                <a:gd name="connsiteY0" fmla="*/ 0 h 2819401"/>
                <a:gd name="connsiteX1" fmla="*/ 2057400 w 2057400"/>
                <a:gd name="connsiteY1" fmla="*/ 0 h 2819401"/>
                <a:gd name="connsiteX2" fmla="*/ 2057399 w 2057400"/>
                <a:gd name="connsiteY2" fmla="*/ 2819401 h 2819401"/>
                <a:gd name="connsiteX3" fmla="*/ 0 w 2057400"/>
                <a:gd name="connsiteY3" fmla="*/ 2819400 h 2819401"/>
                <a:gd name="connsiteX4" fmla="*/ 0 w 2057400"/>
                <a:gd name="connsiteY4" fmla="*/ 0 h 2819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2819401">
                  <a:moveTo>
                    <a:pt x="0" y="0"/>
                  </a:moveTo>
                  <a:lnTo>
                    <a:pt x="2057400" y="0"/>
                  </a:lnTo>
                  <a:cubicBezTo>
                    <a:pt x="2057400" y="939800"/>
                    <a:pt x="2057399" y="1879601"/>
                    <a:pt x="2057399" y="2819401"/>
                  </a:cubicBezTo>
                  <a:lnTo>
                    <a:pt x="0" y="2819400"/>
                  </a:lnTo>
                  <a:lnTo>
                    <a:pt x="0" y="0"/>
                  </a:lnTo>
                  <a:close/>
                </a:path>
              </a:pathLst>
            </a:custGeom>
            <a:solidFill>
              <a:schemeClr val="accent1">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solidFill>
                  <a:srgbClr val="000000"/>
                </a:solidFill>
              </a:endParaRPr>
            </a:p>
          </p:txBody>
        </p:sp>
        <p:cxnSp>
          <p:nvCxnSpPr>
            <p:cNvPr id="33" name="Straight Arrow Connector 32"/>
            <p:cNvCxnSpPr>
              <a:stCxn id="6" idx="3"/>
              <a:endCxn id="34" idx="1"/>
            </p:cNvCxnSpPr>
            <p:nvPr/>
          </p:nvCxnSpPr>
          <p:spPr>
            <a:xfrm>
              <a:off x="3063240" y="3977640"/>
              <a:ext cx="746760" cy="1588"/>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0"/>
              <a:endCxn id="18" idx="2"/>
            </p:cNvCxnSpPr>
            <p:nvPr/>
          </p:nvCxnSpPr>
          <p:spPr>
            <a:xfrm rot="16200000" flipV="1">
              <a:off x="1956466" y="3282345"/>
              <a:ext cx="742890" cy="7619"/>
            </a:xfrm>
            <a:prstGeom prst="straightConnector1">
              <a:avLst/>
            </a:prstGeom>
            <a:ln w="12700">
              <a:solidFill>
                <a:srgbClr val="008DA9"/>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0200" y="3657600"/>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err="1" smtClean="0">
                  <a:solidFill>
                    <a:srgbClr val="000000"/>
                  </a:solidFill>
                  <a:cs typeface="Arial" pitchFamily="34" charset="0"/>
                </a:rPr>
                <a:t>HydroServer</a:t>
              </a:r>
              <a:endParaRPr lang="en-US" dirty="0">
                <a:solidFill>
                  <a:srgbClr val="000000"/>
                </a:solidFill>
                <a:cs typeface="Arial" pitchFamily="34" charset="0"/>
              </a:endParaRPr>
            </a:p>
          </p:txBody>
        </p:sp>
        <p:sp>
          <p:nvSpPr>
            <p:cNvPr id="15" name="TextBox 14"/>
            <p:cNvSpPr txBox="1"/>
            <p:nvPr/>
          </p:nvSpPr>
          <p:spPr>
            <a:xfrm>
              <a:off x="3810000" y="1950720"/>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err="1" smtClean="0">
                  <a:solidFill>
                    <a:srgbClr val="000000"/>
                  </a:solidFill>
                  <a:cs typeface="Arial" pitchFamily="34" charset="0"/>
                </a:rPr>
                <a:t>HydroDesktop</a:t>
              </a:r>
              <a:endParaRPr lang="en-US" dirty="0" smtClean="0">
                <a:solidFill>
                  <a:srgbClr val="000000"/>
                </a:solidFill>
                <a:cs typeface="Arial" pitchFamily="34" charset="0"/>
              </a:endParaRPr>
            </a:p>
            <a:p>
              <a:pPr algn="ctr"/>
              <a:endParaRPr lang="en-US" dirty="0">
                <a:solidFill>
                  <a:srgbClr val="000000"/>
                </a:solidFill>
                <a:cs typeface="Arial" pitchFamily="34" charset="0"/>
              </a:endParaRPr>
            </a:p>
          </p:txBody>
        </p:sp>
        <p:sp>
          <p:nvSpPr>
            <p:cNvPr id="18" name="TextBox 17"/>
            <p:cNvSpPr txBox="1"/>
            <p:nvPr/>
          </p:nvSpPr>
          <p:spPr>
            <a:xfrm>
              <a:off x="1769301" y="2514600"/>
              <a:ext cx="1109599" cy="400110"/>
            </a:xfrm>
            <a:prstGeom prst="rect">
              <a:avLst/>
            </a:prstGeom>
            <a:solidFill>
              <a:schemeClr val="bg1"/>
            </a:solidFill>
            <a:ln w="19050">
              <a:solidFill>
                <a:schemeClr val="tx1"/>
              </a:solidFill>
            </a:ln>
            <a:effectLst/>
          </p:spPr>
          <p:txBody>
            <a:bodyPr wrap="square" rtlCol="0">
              <a:noAutofit/>
            </a:bodyPr>
            <a:lstStyle/>
            <a:p>
              <a:pPr algn="ctr"/>
              <a:r>
                <a:rPr lang="en-US" sz="1200" dirty="0" smtClean="0">
                  <a:solidFill>
                    <a:srgbClr val="000000"/>
                  </a:solidFill>
                  <a:latin typeface="Arial Black" pitchFamily="34" charset="0"/>
                  <a:cs typeface="Aharoni" pitchFamily="2" charset="-79"/>
                </a:rPr>
                <a:t>Observer or instrument</a:t>
              </a:r>
              <a:endParaRPr lang="en-US" sz="1200" dirty="0">
                <a:solidFill>
                  <a:srgbClr val="000000"/>
                </a:solidFill>
                <a:latin typeface="Arial Black" pitchFamily="34" charset="0"/>
                <a:cs typeface="Aharoni" pitchFamily="2" charset="-79"/>
              </a:endParaRPr>
            </a:p>
          </p:txBody>
        </p:sp>
        <p:pic>
          <p:nvPicPr>
            <p:cNvPr id="27" name="Picture 26" descr="R.M. Young Wind Sentry Set">
              <a:hlinkClick r:id="rId2"/>
            </p:cNvPr>
            <p:cNvPicPr>
              <a:picLocks noChangeAspect="1" noChangeArrowheads="1"/>
            </p:cNvPicPr>
            <p:nvPr/>
          </p:nvPicPr>
          <p:blipFill>
            <a:blip r:embed="rId3" cstate="print"/>
            <a:srcRect/>
            <a:stretch>
              <a:fillRect/>
            </a:stretch>
          </p:blipFill>
          <p:spPr bwMode="auto">
            <a:xfrm>
              <a:off x="1752600" y="1752600"/>
              <a:ext cx="497624" cy="6858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sp>
          <p:nvSpPr>
            <p:cNvPr id="34" name="TextBox 33"/>
            <p:cNvSpPr txBox="1"/>
            <p:nvPr/>
          </p:nvSpPr>
          <p:spPr>
            <a:xfrm>
              <a:off x="3810000" y="3657600"/>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srgbClr val="000000"/>
                  </a:solidFill>
                  <a:cs typeface="Arial" pitchFamily="34" charset="0"/>
                </a:rPr>
                <a:t>HIS Central</a:t>
              </a:r>
              <a:endParaRPr lang="en-US" dirty="0">
                <a:solidFill>
                  <a:srgbClr val="000000"/>
                </a:solidFill>
                <a:cs typeface="Arial" pitchFamily="34" charset="0"/>
              </a:endParaRPr>
            </a:p>
          </p:txBody>
        </p:sp>
        <p:sp>
          <p:nvSpPr>
            <p:cNvPr id="35" name="TextBox 34"/>
            <p:cNvSpPr txBox="1"/>
            <p:nvPr/>
          </p:nvSpPr>
          <p:spPr>
            <a:xfrm>
              <a:off x="6019800" y="1950720"/>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srgbClr val="000000"/>
                  </a:solidFill>
                  <a:cs typeface="Arial" pitchFamily="34" charset="0"/>
                </a:rPr>
                <a:t>Data Gateway</a:t>
              </a:r>
            </a:p>
            <a:p>
              <a:pPr algn="ctr"/>
              <a:endParaRPr lang="en-US" b="1" dirty="0">
                <a:solidFill>
                  <a:srgbClr val="000000"/>
                </a:solidFill>
                <a:cs typeface="Arial" pitchFamily="34" charset="0"/>
              </a:endParaRPr>
            </a:p>
          </p:txBody>
        </p:sp>
        <p:sp>
          <p:nvSpPr>
            <p:cNvPr id="41" name="Oval 40"/>
            <p:cNvSpPr/>
            <p:nvPr/>
          </p:nvSpPr>
          <p:spPr>
            <a:xfrm>
              <a:off x="1676400" y="13716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1</a:t>
              </a:r>
              <a:endParaRPr lang="en-US" sz="2800" dirty="0">
                <a:solidFill>
                  <a:srgbClr val="000000"/>
                </a:solidFill>
              </a:endParaRPr>
            </a:p>
          </p:txBody>
        </p:sp>
        <p:sp>
          <p:nvSpPr>
            <p:cNvPr id="42" name="Oval 41"/>
            <p:cNvSpPr/>
            <p:nvPr/>
          </p:nvSpPr>
          <p:spPr>
            <a:xfrm>
              <a:off x="1905000" y="30480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2</a:t>
              </a:r>
              <a:endParaRPr lang="en-US" sz="2800" dirty="0">
                <a:solidFill>
                  <a:srgbClr val="000000"/>
                </a:solidFill>
              </a:endParaRPr>
            </a:p>
          </p:txBody>
        </p:sp>
        <p:sp>
          <p:nvSpPr>
            <p:cNvPr id="47" name="Oval 46"/>
            <p:cNvSpPr/>
            <p:nvPr/>
          </p:nvSpPr>
          <p:spPr>
            <a:xfrm>
              <a:off x="3352800" y="34290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3</a:t>
              </a:r>
              <a:endParaRPr lang="en-US" sz="2800" dirty="0">
                <a:solidFill>
                  <a:srgbClr val="000000"/>
                </a:solidFill>
              </a:endParaRPr>
            </a:p>
          </p:txBody>
        </p:sp>
        <p:sp>
          <p:nvSpPr>
            <p:cNvPr id="48" name="Oval 47"/>
            <p:cNvSpPr/>
            <p:nvPr/>
          </p:nvSpPr>
          <p:spPr>
            <a:xfrm>
              <a:off x="4306094" y="26670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4</a:t>
              </a:r>
              <a:endParaRPr lang="en-US" sz="2800" dirty="0">
                <a:solidFill>
                  <a:srgbClr val="000000"/>
                </a:solidFill>
              </a:endParaRPr>
            </a:p>
          </p:txBody>
        </p:sp>
        <p:cxnSp>
          <p:nvCxnSpPr>
            <p:cNvPr id="49" name="Straight Arrow Connector 48"/>
            <p:cNvCxnSpPr/>
            <p:nvPr/>
          </p:nvCxnSpPr>
          <p:spPr>
            <a:xfrm rot="16200000" flipV="1">
              <a:off x="3733800" y="3124200"/>
              <a:ext cx="1066802" cy="2"/>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2819400" y="2667000"/>
              <a:ext cx="1066800" cy="914400"/>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3657600" y="26670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5</a:t>
              </a:r>
              <a:endParaRPr lang="en-US" sz="2800" dirty="0">
                <a:solidFill>
                  <a:srgbClr val="000000"/>
                </a:solidFill>
              </a:endParaRPr>
            </a:p>
          </p:txBody>
        </p:sp>
        <p:sp>
          <p:nvSpPr>
            <p:cNvPr id="58" name="Oval 57"/>
            <p:cNvSpPr/>
            <p:nvPr/>
          </p:nvSpPr>
          <p:spPr>
            <a:xfrm>
              <a:off x="5638800" y="18288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6</a:t>
              </a:r>
              <a:endParaRPr lang="en-US" sz="2800" dirty="0">
                <a:solidFill>
                  <a:srgbClr val="000000"/>
                </a:solidFill>
              </a:endParaRPr>
            </a:p>
          </p:txBody>
        </p:sp>
        <p:cxnSp>
          <p:nvCxnSpPr>
            <p:cNvPr id="59" name="Straight Arrow Connector 58"/>
            <p:cNvCxnSpPr/>
            <p:nvPr/>
          </p:nvCxnSpPr>
          <p:spPr>
            <a:xfrm>
              <a:off x="5257800" y="2209800"/>
              <a:ext cx="762000" cy="7620"/>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257800" y="2438400"/>
              <a:ext cx="457200" cy="381000"/>
            </a:xfrm>
            <a:prstGeom prst="straightConnector1">
              <a:avLst/>
            </a:prstGeom>
            <a:ln w="12700">
              <a:solidFill>
                <a:srgbClr val="008DA9"/>
              </a:solidFill>
              <a:headEnd type="arrow" w="lg" len="lg"/>
              <a:tailEnd type="none" w="med" len="med"/>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5334000" y="33528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9</a:t>
              </a:r>
              <a:endParaRPr lang="en-US" sz="2800" dirty="0">
                <a:solidFill>
                  <a:srgbClr val="000000"/>
                </a:solidFill>
              </a:endParaRPr>
            </a:p>
          </p:txBody>
        </p:sp>
        <p:cxnSp>
          <p:nvCxnSpPr>
            <p:cNvPr id="66" name="Straight Arrow Connector 65"/>
            <p:cNvCxnSpPr>
              <a:endCxn id="28" idx="1"/>
            </p:cNvCxnSpPr>
            <p:nvPr/>
          </p:nvCxnSpPr>
          <p:spPr>
            <a:xfrm flipV="1">
              <a:off x="5029200" y="3108960"/>
              <a:ext cx="666750" cy="548640"/>
            </a:xfrm>
            <a:prstGeom prst="straightConnector1">
              <a:avLst/>
            </a:prstGeom>
            <a:ln w="12700">
              <a:solidFill>
                <a:srgbClr val="008DA9"/>
              </a:solidFill>
              <a:headEnd type="arrow" w="lg" len="lg"/>
              <a:tailEnd type="none" w="med" len="med"/>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4876800" y="2658586"/>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smtClean="0">
                  <a:solidFill>
                    <a:srgbClr val="000000"/>
                  </a:solidFill>
                </a:rPr>
                <a:t>10</a:t>
              </a:r>
              <a:endParaRPr lang="en-US" sz="2400" dirty="0">
                <a:solidFill>
                  <a:srgbClr val="000000"/>
                </a:solidFill>
              </a:endParaRPr>
            </a:p>
          </p:txBody>
        </p:sp>
        <p:cxnSp>
          <p:nvCxnSpPr>
            <p:cNvPr id="78" name="Straight Arrow Connector 77"/>
            <p:cNvCxnSpPr/>
            <p:nvPr/>
          </p:nvCxnSpPr>
          <p:spPr>
            <a:xfrm rot="16200000" flipV="1">
              <a:off x="4276725" y="3114675"/>
              <a:ext cx="1048544" cy="794"/>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95950" y="2788920"/>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srgbClr val="000000"/>
                  </a:solidFill>
                  <a:cs typeface="Arial" pitchFamily="34" charset="0"/>
                </a:rPr>
                <a:t>Web Services (</a:t>
              </a:r>
              <a:r>
                <a:rPr lang="en-US" dirty="0" err="1" smtClean="0">
                  <a:solidFill>
                    <a:srgbClr val="000000"/>
                  </a:solidFill>
                  <a:cs typeface="Arial" pitchFamily="34" charset="0"/>
                </a:rPr>
                <a:t>WaterML</a:t>
              </a:r>
              <a:r>
                <a:rPr lang="en-US" dirty="0" smtClean="0">
                  <a:solidFill>
                    <a:srgbClr val="000000"/>
                  </a:solidFill>
                  <a:cs typeface="Arial" pitchFamily="34" charset="0"/>
                </a:rPr>
                <a:t>)</a:t>
              </a:r>
              <a:endParaRPr lang="en-US" dirty="0">
                <a:solidFill>
                  <a:srgbClr val="000000"/>
                </a:solidFill>
                <a:cs typeface="Arial" pitchFamily="34" charset="0"/>
              </a:endParaRPr>
            </a:p>
          </p:txBody>
        </p:sp>
        <p:sp>
          <p:nvSpPr>
            <p:cNvPr id="29" name="TextBox 28"/>
            <p:cNvSpPr txBox="1"/>
            <p:nvPr/>
          </p:nvSpPr>
          <p:spPr>
            <a:xfrm>
              <a:off x="6248400" y="3648075"/>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srgbClr val="000000"/>
                  </a:solidFill>
                  <a:cs typeface="Arial" pitchFamily="34" charset="0"/>
                </a:rPr>
                <a:t>Data Storage</a:t>
              </a:r>
            </a:p>
            <a:p>
              <a:pPr algn="ctr"/>
              <a:endParaRPr lang="en-US" dirty="0">
                <a:solidFill>
                  <a:srgbClr val="000000"/>
                </a:solidFill>
                <a:cs typeface="Arial" pitchFamily="34" charset="0"/>
              </a:endParaRPr>
            </a:p>
          </p:txBody>
        </p:sp>
        <p:cxnSp>
          <p:nvCxnSpPr>
            <p:cNvPr id="46" name="Straight Arrow Connector 45"/>
            <p:cNvCxnSpPr/>
            <p:nvPr/>
          </p:nvCxnSpPr>
          <p:spPr>
            <a:xfrm rot="16200000" flipV="1">
              <a:off x="6791325" y="3114675"/>
              <a:ext cx="1048544" cy="794"/>
            </a:xfrm>
            <a:prstGeom prst="straightConnector1">
              <a:avLst/>
            </a:prstGeom>
            <a:ln w="12700">
              <a:solidFill>
                <a:srgbClr val="008DA9"/>
              </a:solidFill>
              <a:headEnd type="arrow" w="med" len="med"/>
              <a:tailEnd type="none" w="med" len="med"/>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7391400" y="32004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7</a:t>
              </a:r>
              <a:endParaRPr lang="en-US" sz="2800" dirty="0">
                <a:solidFill>
                  <a:srgbClr val="000000"/>
                </a:solidFill>
              </a:endParaRPr>
            </a:p>
          </p:txBody>
        </p:sp>
        <p:cxnSp>
          <p:nvCxnSpPr>
            <p:cNvPr id="51" name="Straight Arrow Connector 50"/>
            <p:cNvCxnSpPr>
              <a:endCxn id="29" idx="0"/>
            </p:cNvCxnSpPr>
            <p:nvPr/>
          </p:nvCxnSpPr>
          <p:spPr>
            <a:xfrm rot="16200000" flipH="1">
              <a:off x="6809425" y="3477579"/>
              <a:ext cx="219073" cy="121918"/>
            </a:xfrm>
            <a:prstGeom prst="straightConnector1">
              <a:avLst/>
            </a:prstGeom>
            <a:ln w="12700">
              <a:solidFill>
                <a:srgbClr val="008DA9"/>
              </a:solidFill>
              <a:headEnd type="arrow" w="lg" len="lg"/>
              <a:tailEnd type="none" w="med" len="med"/>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477000" y="32766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8</a:t>
              </a:r>
              <a:endParaRPr lang="en-US" sz="2800" dirty="0">
                <a:solidFill>
                  <a:srgbClr val="000000"/>
                </a:solidFill>
              </a:endParaRPr>
            </a:p>
          </p:txBody>
        </p:sp>
        <p:sp>
          <p:nvSpPr>
            <p:cNvPr id="68" name="Oval 67"/>
            <p:cNvSpPr/>
            <p:nvPr/>
          </p:nvSpPr>
          <p:spPr>
            <a:xfrm>
              <a:off x="5410200" y="22860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smtClean="0">
                  <a:solidFill>
                    <a:srgbClr val="000000"/>
                  </a:solidFill>
                </a:rPr>
                <a:t>11</a:t>
              </a:r>
              <a:endParaRPr lang="en-US" sz="2400" dirty="0">
                <a:solidFill>
                  <a:srgbClr val="000000"/>
                </a:solidFill>
              </a:endParaRPr>
            </a:p>
          </p:txBody>
        </p:sp>
        <p:sp>
          <p:nvSpPr>
            <p:cNvPr id="74" name="Rectangle 73"/>
            <p:cNvSpPr/>
            <p:nvPr/>
          </p:nvSpPr>
          <p:spPr>
            <a:xfrm>
              <a:off x="2624031" y="4343400"/>
              <a:ext cx="1220662" cy="296903"/>
            </a:xfrm>
            <a:prstGeom prst="rect">
              <a:avLst/>
            </a:prstGeom>
          </p:spPr>
          <p:txBody>
            <a:bodyPr wrap="none">
              <a:spAutoFit/>
            </a:bodyPr>
            <a:lstStyle/>
            <a:p>
              <a:pPr algn="ctr"/>
              <a:r>
                <a:rPr lang="en-US" sz="2000" dirty="0" smtClean="0">
                  <a:solidFill>
                    <a:srgbClr val="000000"/>
                  </a:solidFill>
                  <a:cs typeface="Arial" pitchFamily="34" charset="0"/>
                </a:rPr>
                <a:t>Present HIS</a:t>
              </a:r>
              <a:endParaRPr lang="en-US" sz="2000" dirty="0">
                <a:solidFill>
                  <a:srgbClr val="000000"/>
                </a:solidFill>
                <a:cs typeface="Arial" pitchFamily="34" charset="0"/>
              </a:endParaRPr>
            </a:p>
          </p:txBody>
        </p:sp>
        <p:sp>
          <p:nvSpPr>
            <p:cNvPr id="75" name="Rectangle 74"/>
            <p:cNvSpPr/>
            <p:nvPr/>
          </p:nvSpPr>
          <p:spPr>
            <a:xfrm>
              <a:off x="5953260" y="4343400"/>
              <a:ext cx="1589159" cy="296903"/>
            </a:xfrm>
            <a:prstGeom prst="rect">
              <a:avLst/>
            </a:prstGeom>
          </p:spPr>
          <p:txBody>
            <a:bodyPr wrap="none">
              <a:spAutoFit/>
            </a:bodyPr>
            <a:lstStyle/>
            <a:p>
              <a:pPr algn="ctr"/>
              <a:r>
                <a:rPr lang="en-US" sz="2000" dirty="0" smtClean="0">
                  <a:solidFill>
                    <a:srgbClr val="000000"/>
                  </a:solidFill>
                  <a:cs typeface="Arial" pitchFamily="34" charset="0"/>
                </a:rPr>
                <a:t>CUAHSI Online </a:t>
              </a:r>
              <a:endParaRPr lang="en-US" sz="2000" dirty="0">
                <a:solidFill>
                  <a:srgbClr val="000000"/>
                </a:solidFill>
                <a:cs typeface="Arial" pitchFamily="34" charset="0"/>
              </a:endParaRPr>
            </a:p>
          </p:txBody>
        </p:sp>
      </p:grpSp>
      <p:sp>
        <p:nvSpPr>
          <p:cNvPr id="37" name="Title 36"/>
          <p:cNvSpPr>
            <a:spLocks noGrp="1"/>
          </p:cNvSpPr>
          <p:nvPr>
            <p:ph type="title"/>
          </p:nvPr>
        </p:nvSpPr>
        <p:spPr/>
        <p:txBody>
          <a:bodyPr>
            <a:normAutofit fontScale="90000"/>
          </a:bodyPr>
          <a:lstStyle/>
          <a:p>
            <a:r>
              <a:rPr lang="en-US" dirty="0" smtClean="0"/>
              <a:t>CUAHSI Online Data analysis and publication use case</a:t>
            </a:r>
            <a:endParaRPr lang="en-US" dirty="0"/>
          </a:p>
        </p:txBody>
      </p:sp>
    </p:spTree>
    <p:extLst>
      <p:ext uri="{BB962C8B-B14F-4D97-AF65-F5344CB8AC3E}">
        <p14:creationId xmlns:p14="http://schemas.microsoft.com/office/powerpoint/2010/main" xmlns="" val="28472216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Unidata</a:t>
            </a:r>
            <a:r>
              <a:rPr lang="en-US" dirty="0" smtClean="0"/>
              <a:t> Collaboration Opportunities</a:t>
            </a:r>
            <a:endParaRPr lang="en-US" dirty="0"/>
          </a:p>
        </p:txBody>
      </p:sp>
      <p:sp>
        <p:nvSpPr>
          <p:cNvPr id="3" name="Content Placeholder 2"/>
          <p:cNvSpPr>
            <a:spLocks noGrp="1"/>
          </p:cNvSpPr>
          <p:nvPr>
            <p:ph idx="1"/>
          </p:nvPr>
        </p:nvSpPr>
        <p:spPr>
          <a:xfrm>
            <a:off x="457200" y="1447800"/>
            <a:ext cx="8229600" cy="4525963"/>
          </a:xfrm>
        </p:spPr>
        <p:txBody>
          <a:bodyPr/>
          <a:lstStyle/>
          <a:p>
            <a:r>
              <a:rPr lang="en-US" sz="2400" dirty="0" err="1" smtClean="0">
                <a:solidFill>
                  <a:srgbClr val="7030A0"/>
                </a:solidFill>
              </a:rPr>
              <a:t>NetCDF</a:t>
            </a:r>
            <a:r>
              <a:rPr lang="en-US" sz="2400" dirty="0" smtClean="0">
                <a:solidFill>
                  <a:srgbClr val="7030A0"/>
                </a:solidFill>
              </a:rPr>
              <a:t> for gridded data</a:t>
            </a:r>
          </a:p>
          <a:p>
            <a:r>
              <a:rPr lang="en-US" sz="2400" dirty="0" smtClean="0">
                <a:solidFill>
                  <a:srgbClr val="7030A0"/>
                </a:solidFill>
              </a:rPr>
              <a:t>THREDDS + </a:t>
            </a:r>
            <a:r>
              <a:rPr lang="en-US" sz="2400" dirty="0" err="1" smtClean="0">
                <a:solidFill>
                  <a:srgbClr val="7030A0"/>
                </a:solidFill>
              </a:rPr>
              <a:t>HydroServer</a:t>
            </a:r>
            <a:endParaRPr lang="en-US" sz="2400" dirty="0" smtClean="0">
              <a:solidFill>
                <a:srgbClr val="7030A0"/>
              </a:solidFill>
            </a:endParaRPr>
          </a:p>
          <a:p>
            <a:r>
              <a:rPr lang="en-US" sz="2400" dirty="0" err="1" smtClean="0">
                <a:solidFill>
                  <a:srgbClr val="7030A0"/>
                </a:solidFill>
              </a:rPr>
              <a:t>OpenDAP</a:t>
            </a:r>
            <a:r>
              <a:rPr lang="en-US" sz="2400" dirty="0" smtClean="0">
                <a:solidFill>
                  <a:srgbClr val="7030A0"/>
                </a:solidFill>
              </a:rPr>
              <a:t>, </a:t>
            </a:r>
            <a:r>
              <a:rPr lang="en-US" sz="2400" dirty="0" err="1" smtClean="0">
                <a:solidFill>
                  <a:srgbClr val="7030A0"/>
                </a:solidFill>
              </a:rPr>
              <a:t>WaterML</a:t>
            </a:r>
            <a:r>
              <a:rPr lang="en-US" sz="2400" dirty="0" smtClean="0">
                <a:solidFill>
                  <a:srgbClr val="7030A0"/>
                </a:solidFill>
              </a:rPr>
              <a:t>, OGC Web Services</a:t>
            </a:r>
          </a:p>
          <a:p>
            <a:r>
              <a:rPr lang="en-US" sz="2400" dirty="0" smtClean="0">
                <a:solidFill>
                  <a:srgbClr val="00B050"/>
                </a:solidFill>
              </a:rPr>
              <a:t>Metadata Catalogs (OGC CSW) for Data Discovery (Ontologies and thematic keyword search)</a:t>
            </a:r>
          </a:p>
          <a:p>
            <a:r>
              <a:rPr lang="en-US" sz="2400" dirty="0" smtClean="0"/>
              <a:t>Interactive Data Social Networking (RAMADDA)</a:t>
            </a:r>
          </a:p>
          <a:p>
            <a:endParaRPr lang="en-US" sz="2400" dirty="0"/>
          </a:p>
          <a:p>
            <a:r>
              <a:rPr lang="en-US" sz="2400" dirty="0" smtClean="0"/>
              <a:t>Suggestion for a simple proof of concept exercise to start with </a:t>
            </a:r>
          </a:p>
          <a:p>
            <a:pPr lvl="1"/>
            <a:r>
              <a:rPr lang="en-US" sz="2000" dirty="0" smtClean="0"/>
              <a:t>Gridded variable (field) published from THREDDS server wrapped with Metadata to fill required </a:t>
            </a:r>
            <a:r>
              <a:rPr lang="en-US" sz="2000" dirty="0" err="1" smtClean="0"/>
              <a:t>HydroCatalog</a:t>
            </a:r>
            <a:r>
              <a:rPr lang="en-US" sz="2000" dirty="0" smtClean="0"/>
              <a:t> entries</a:t>
            </a:r>
          </a:p>
          <a:p>
            <a:pPr lvl="1"/>
            <a:r>
              <a:rPr lang="en-US" sz="2000" dirty="0" smtClean="0"/>
              <a:t>Discovery, Download and Display in </a:t>
            </a:r>
            <a:r>
              <a:rPr lang="en-US" sz="2000" dirty="0" err="1" smtClean="0"/>
              <a:t>HydroDesktop</a:t>
            </a:r>
            <a:endParaRPr lang="en-US" sz="2000" dirty="0" smtClean="0"/>
          </a:p>
        </p:txBody>
      </p:sp>
    </p:spTree>
    <p:extLst>
      <p:ext uri="{BB962C8B-B14F-4D97-AF65-F5344CB8AC3E}">
        <p14:creationId xmlns:p14="http://schemas.microsoft.com/office/powerpoint/2010/main" xmlns="" val="1224111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1"/>
          </p:nvPr>
        </p:nvSpPr>
        <p:spPr>
          <a:xfrm>
            <a:off x="243840" y="2743517"/>
            <a:ext cx="4328160" cy="2346959"/>
          </a:xfrm>
        </p:spPr>
        <p:txBody>
          <a:bodyPr>
            <a:normAutofit/>
          </a:bodyPr>
          <a:lstStyle/>
          <a:p>
            <a:r>
              <a:rPr lang="en-US" sz="2000" dirty="0" smtClean="0"/>
              <a:t>Learn about the CUAHSI-HIS System</a:t>
            </a:r>
          </a:p>
          <a:p>
            <a:r>
              <a:rPr lang="en-US" sz="2000" dirty="0" smtClean="0"/>
              <a:t>Share your work with information systems and large scale datasets</a:t>
            </a:r>
          </a:p>
          <a:p>
            <a:r>
              <a:rPr lang="en-US" sz="2000" dirty="0" smtClean="0"/>
              <a:t>Share your use of hydrologic data for teaching</a:t>
            </a:r>
          </a:p>
          <a:p>
            <a:endParaRPr lang="en-US" sz="2000" dirty="0"/>
          </a:p>
        </p:txBody>
      </p:sp>
      <p:sp>
        <p:nvSpPr>
          <p:cNvPr id="16" name="Content Placeholder 15"/>
          <p:cNvSpPr>
            <a:spLocks noGrp="1"/>
          </p:cNvSpPr>
          <p:nvPr>
            <p:ph sz="half" idx="2"/>
          </p:nvPr>
        </p:nvSpPr>
        <p:spPr>
          <a:xfrm>
            <a:off x="4648200" y="2743517"/>
            <a:ext cx="4038600" cy="2438083"/>
          </a:xfrm>
        </p:spPr>
        <p:txBody>
          <a:bodyPr>
            <a:normAutofit/>
          </a:bodyPr>
          <a:lstStyle/>
          <a:p>
            <a:r>
              <a:rPr lang="en-US" sz="2000" dirty="0" smtClean="0"/>
              <a:t>Interact with other users</a:t>
            </a:r>
          </a:p>
          <a:p>
            <a:r>
              <a:rPr lang="en-US" sz="2000" dirty="0" smtClean="0"/>
              <a:t>Share your work linking data and modeling</a:t>
            </a:r>
          </a:p>
          <a:p>
            <a:r>
              <a:rPr lang="en-US" sz="2000" dirty="0" smtClean="0"/>
              <a:t>Show science enabled by HIS</a:t>
            </a:r>
          </a:p>
          <a:p>
            <a:r>
              <a:rPr lang="en-US" sz="2000" dirty="0" smtClean="0"/>
              <a:t>Hands-on workshops</a:t>
            </a:r>
          </a:p>
          <a:p>
            <a:r>
              <a:rPr lang="en-US" sz="2000" dirty="0" smtClean="0"/>
              <a:t>Contribute to the future of HIS</a:t>
            </a:r>
          </a:p>
          <a:p>
            <a:endParaRPr lang="en-US" sz="2000" dirty="0"/>
          </a:p>
        </p:txBody>
      </p:sp>
      <p:sp>
        <p:nvSpPr>
          <p:cNvPr id="318470" name="Text Box 6"/>
          <p:cNvSpPr txBox="1">
            <a:spLocks noChangeArrowheads="1"/>
          </p:cNvSpPr>
          <p:nvPr/>
        </p:nvSpPr>
        <p:spPr bwMode="auto">
          <a:xfrm>
            <a:off x="960120" y="5334001"/>
            <a:ext cx="7040880" cy="13106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pPr>
            <a:r>
              <a:rPr lang="en-US" i="1" dirty="0" smtClean="0">
                <a:solidFill>
                  <a:prstClr val="black"/>
                </a:solidFill>
                <a:cs typeface="Arial" pitchFamily="34" charset="0"/>
              </a:rPr>
              <a:t>For information on presenting or attending see:</a:t>
            </a:r>
          </a:p>
          <a:p>
            <a:pPr algn="ctr" fontAlgn="base">
              <a:spcBef>
                <a:spcPct val="0"/>
              </a:spcBef>
            </a:pPr>
            <a:r>
              <a:rPr lang="en-US" sz="2800" b="1" dirty="0" smtClean="0">
                <a:solidFill>
                  <a:srgbClr val="3366FF"/>
                </a:solidFill>
                <a:cs typeface="Arial" pitchFamily="34" charset="0"/>
                <a:hlinkClick r:id="rId2"/>
              </a:rPr>
              <a:t>http://his.cuahsi.org/conference2011</a:t>
            </a:r>
            <a:r>
              <a:rPr lang="en-US" sz="2800" b="1" dirty="0" smtClean="0">
                <a:solidFill>
                  <a:srgbClr val="3366FF"/>
                </a:solidFill>
                <a:cs typeface="Arial" pitchFamily="34" charset="0"/>
              </a:rPr>
              <a:t> </a:t>
            </a:r>
            <a:endParaRPr lang="en-US" sz="2800" b="1" dirty="0" smtClean="0">
              <a:solidFill>
                <a:srgbClr val="3366FF"/>
              </a:solidFill>
              <a:latin typeface="Times New Roman" pitchFamily="18" charset="0"/>
              <a:cs typeface="Arial" pitchFamily="34" charset="0"/>
            </a:endParaRPr>
          </a:p>
          <a:p>
            <a:pPr algn="ctr" fontAlgn="base">
              <a:spcBef>
                <a:spcPct val="0"/>
              </a:spcBef>
              <a:spcAft>
                <a:spcPts val="1000"/>
              </a:spcAft>
            </a:pPr>
            <a:r>
              <a:rPr lang="en-US" sz="2000" b="1" dirty="0" smtClean="0">
                <a:solidFill>
                  <a:srgbClr val="3366FF"/>
                </a:solidFill>
                <a:cs typeface="Arial" pitchFamily="34" charset="0"/>
              </a:rPr>
              <a:t>Contact: David.Tarboton@usu.edu</a:t>
            </a:r>
          </a:p>
          <a:p>
            <a:pPr fontAlgn="base">
              <a:spcBef>
                <a:spcPct val="0"/>
              </a:spcBef>
              <a:spcAft>
                <a:spcPct val="0"/>
              </a:spcAft>
            </a:pPr>
            <a:endParaRPr lang="en-US" sz="2800" dirty="0" smtClean="0">
              <a:solidFill>
                <a:prstClr val="black"/>
              </a:solidFill>
              <a:latin typeface="Arial" pitchFamily="34" charset="0"/>
              <a:cs typeface="Arial" pitchFamily="34" charset="0"/>
            </a:endParaRPr>
          </a:p>
        </p:txBody>
      </p:sp>
      <p:pic>
        <p:nvPicPr>
          <p:cNvPr id="3076" name="Picture 4" descr="CUAHSI Conference on Hydrologic Data and Information Systems 20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1470" y="685800"/>
            <a:ext cx="857250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47777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 if time</a:t>
            </a:r>
            <a:endParaRPr lang="en-US" dirty="0"/>
          </a:p>
        </p:txBody>
      </p:sp>
      <p:sp>
        <p:nvSpPr>
          <p:cNvPr id="6" name="Content Placeholder 5"/>
          <p:cNvSpPr>
            <a:spLocks noGrp="1"/>
          </p:cNvSpPr>
          <p:nvPr>
            <p:ph idx="1"/>
          </p:nvPr>
        </p:nvSpPr>
        <p:spPr/>
        <p:txBody>
          <a:bodyPr/>
          <a:lstStyle/>
          <a:p>
            <a:r>
              <a:rPr lang="en-US" dirty="0" smtClean="0"/>
              <a:t>Live</a:t>
            </a:r>
          </a:p>
          <a:p>
            <a:r>
              <a:rPr lang="en-US" dirty="0" smtClean="0"/>
              <a:t>Video</a:t>
            </a:r>
          </a:p>
          <a:p>
            <a:pPr lvl="1"/>
            <a:r>
              <a:rPr lang="en-US" dirty="0">
                <a:hlinkClick r:id="rId2"/>
              </a:rPr>
              <a:t>http://his.cuahsi.org</a:t>
            </a:r>
            <a:r>
              <a:rPr lang="en-US" dirty="0" smtClean="0">
                <a:hlinkClick r:id="rId2"/>
              </a:rPr>
              <a:t>/</a:t>
            </a:r>
            <a:endParaRPr lang="en-US" dirty="0" smtClean="0"/>
          </a:p>
          <a:p>
            <a:pPr lvl="1"/>
            <a:r>
              <a:rPr lang="en-US" sz="2000" dirty="0">
                <a:hlinkClick r:id="rId3"/>
              </a:rPr>
              <a:t>http://</a:t>
            </a:r>
            <a:r>
              <a:rPr lang="en-US" sz="2000" dirty="0" smtClean="0">
                <a:hlinkClick r:id="rId3"/>
              </a:rPr>
              <a:t>his.cuahsi.org/movies/JacobsWellSpring/JacobsWellSpring.html</a:t>
            </a:r>
            <a:r>
              <a:rPr lang="en-US" sz="2000" dirty="0" smtClean="0"/>
              <a:t> </a:t>
            </a:r>
          </a:p>
          <a:p>
            <a:pPr lvl="1"/>
            <a:r>
              <a:rPr lang="en-US" sz="2000" dirty="0">
                <a:hlinkClick r:id="rId4"/>
              </a:rPr>
              <a:t>http://</a:t>
            </a:r>
            <a:r>
              <a:rPr lang="en-US" sz="2000" dirty="0" smtClean="0">
                <a:hlinkClick r:id="rId4"/>
              </a:rPr>
              <a:t>his.cuahsi.org/documents/JacobsWellExercise.pdf</a:t>
            </a:r>
            <a:endParaRPr lang="en-US" sz="2000" dirty="0" smtClean="0"/>
          </a:p>
          <a:p>
            <a:pPr lvl="1"/>
            <a:endParaRPr lang="en-US" dirty="0"/>
          </a:p>
        </p:txBody>
      </p:sp>
    </p:spTree>
    <p:extLst>
      <p:ext uri="{BB962C8B-B14F-4D97-AF65-F5344CB8AC3E}">
        <p14:creationId xmlns:p14="http://schemas.microsoft.com/office/powerpoint/2010/main" xmlns="" val="1338258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899" y="1468792"/>
            <a:ext cx="4664099" cy="2874608"/>
          </a:xfrm>
          <a:prstGeom prst="rect">
            <a:avLst/>
          </a:prstGeom>
          <a:noFill/>
          <a:ln w="9525">
            <a:noFill/>
            <a:miter lim="800000"/>
            <a:headEnd/>
            <a:tailEnd/>
          </a:ln>
        </p:spPr>
      </p:pic>
      <p:sp>
        <p:nvSpPr>
          <p:cNvPr id="2" name="Title 1"/>
          <p:cNvSpPr>
            <a:spLocks noGrp="1"/>
          </p:cNvSpPr>
          <p:nvPr>
            <p:ph type="title"/>
          </p:nvPr>
        </p:nvSpPr>
        <p:spPr>
          <a:xfrm>
            <a:off x="457200" y="11748"/>
            <a:ext cx="8229600" cy="1143000"/>
          </a:xfrm>
        </p:spPr>
        <p:txBody>
          <a:bodyPr/>
          <a:lstStyle/>
          <a:p>
            <a:r>
              <a:rPr lang="en-US" dirty="0" smtClean="0"/>
              <a:t>What is CUAHSI?</a:t>
            </a:r>
            <a:endParaRPr lang="en-US" dirty="0"/>
          </a:p>
        </p:txBody>
      </p:sp>
      <p:sp>
        <p:nvSpPr>
          <p:cNvPr id="3" name="Content Placeholder 2"/>
          <p:cNvSpPr>
            <a:spLocks noGrp="1"/>
          </p:cNvSpPr>
          <p:nvPr>
            <p:ph idx="1"/>
          </p:nvPr>
        </p:nvSpPr>
        <p:spPr>
          <a:xfrm>
            <a:off x="228940" y="990600"/>
            <a:ext cx="8457859" cy="609600"/>
          </a:xfrm>
        </p:spPr>
        <p:txBody>
          <a:bodyPr>
            <a:normAutofit/>
          </a:bodyPr>
          <a:lstStyle/>
          <a:p>
            <a:pPr marL="0" lvl="0" indent="0" algn="ctr">
              <a:buNone/>
            </a:pPr>
            <a:r>
              <a:rPr lang="en-US" sz="2000" dirty="0" smtClean="0">
                <a:solidFill>
                  <a:schemeClr val="tx2">
                    <a:satMod val="130000"/>
                  </a:schemeClr>
                </a:solidFill>
              </a:rPr>
              <a:t>Consortium of Universities for the Advancement of Hydrologic Science, Inc.</a:t>
            </a:r>
          </a:p>
          <a:p>
            <a:pPr algn="ctr"/>
            <a:endParaRPr lang="en-US" sz="2000" dirty="0"/>
          </a:p>
        </p:txBody>
      </p:sp>
      <p:pic>
        <p:nvPicPr>
          <p:cNvPr id="5" name="Picture 4" descr="cuahsi_logo_4"/>
          <p:cNvPicPr>
            <a:picLocks noChangeAspect="1" noChangeArrowheads="1"/>
          </p:cNvPicPr>
          <p:nvPr/>
        </p:nvPicPr>
        <p:blipFill>
          <a:blip r:embed="rId3" cstate="print"/>
          <a:srcRect r="-6274"/>
          <a:stretch>
            <a:fillRect/>
          </a:stretch>
        </p:blipFill>
        <p:spPr bwMode="auto">
          <a:xfrm>
            <a:off x="68580" y="6050280"/>
            <a:ext cx="2752254" cy="762000"/>
          </a:xfrm>
          <a:prstGeom prst="rect">
            <a:avLst/>
          </a:prstGeom>
          <a:noFill/>
          <a:ln w="9525">
            <a:noFill/>
            <a:miter lim="800000"/>
            <a:headEnd/>
            <a:tailEnd/>
          </a:ln>
        </p:spPr>
      </p:pic>
      <p:sp>
        <p:nvSpPr>
          <p:cNvPr id="7" name="Rectangle 6"/>
          <p:cNvSpPr>
            <a:spLocks noChangeArrowheads="1"/>
          </p:cNvSpPr>
          <p:nvPr/>
        </p:nvSpPr>
        <p:spPr bwMode="auto">
          <a:xfrm>
            <a:off x="3158490" y="6248638"/>
            <a:ext cx="2498217" cy="369332"/>
          </a:xfrm>
          <a:prstGeom prst="rect">
            <a:avLst/>
          </a:prstGeom>
          <a:noFill/>
          <a:ln w="9525">
            <a:noFill/>
            <a:miter lim="800000"/>
            <a:headEnd/>
            <a:tailEnd/>
          </a:ln>
        </p:spPr>
        <p:txBody>
          <a:bodyPr wrap="square">
            <a:spAutoFit/>
          </a:bodyPr>
          <a:lstStyle/>
          <a:p>
            <a:r>
              <a:rPr lang="en-US" dirty="0">
                <a:solidFill>
                  <a:srgbClr val="000000"/>
                </a:solidFill>
                <a:hlinkClick r:id="rId4"/>
              </a:rPr>
              <a:t>http://www.cuahsi.org/</a:t>
            </a:r>
            <a:r>
              <a:rPr lang="en-US" dirty="0">
                <a:solidFill>
                  <a:srgbClr val="000000"/>
                </a:solidFill>
              </a:rPr>
              <a:t> </a:t>
            </a:r>
          </a:p>
        </p:txBody>
      </p:sp>
      <p:sp>
        <p:nvSpPr>
          <p:cNvPr id="9" name="Text Box 3"/>
          <p:cNvSpPr txBox="1">
            <a:spLocks noChangeArrowheads="1"/>
          </p:cNvSpPr>
          <p:nvPr/>
        </p:nvSpPr>
        <p:spPr bwMode="auto">
          <a:xfrm>
            <a:off x="380999" y="4438492"/>
            <a:ext cx="4343401" cy="1323439"/>
          </a:xfrm>
          <a:prstGeom prst="rect">
            <a:avLst/>
          </a:prstGeom>
          <a:noFill/>
          <a:ln w="9525">
            <a:noFill/>
            <a:miter lim="800000"/>
            <a:headEnd/>
            <a:tailEnd/>
          </a:ln>
        </p:spPr>
        <p:txBody>
          <a:bodyPr wrap="square">
            <a:spAutoFit/>
          </a:bodyPr>
          <a:lstStyle/>
          <a:p>
            <a:pPr marL="228600" indent="-228600">
              <a:buFont typeface="Arial" pitchFamily="34" charset="0"/>
              <a:buChar char="•"/>
            </a:pPr>
            <a:r>
              <a:rPr lang="en-US" sz="2000" dirty="0" smtClean="0">
                <a:solidFill>
                  <a:srgbClr val="000000"/>
                </a:solidFill>
                <a:latin typeface="Calibri" pitchFamily="34" charset="0"/>
              </a:rPr>
              <a:t>112 </a:t>
            </a:r>
            <a:r>
              <a:rPr lang="en-US" sz="2000" dirty="0">
                <a:solidFill>
                  <a:srgbClr val="000000"/>
                </a:solidFill>
                <a:latin typeface="Calibri" pitchFamily="34" charset="0"/>
              </a:rPr>
              <a:t>US University members</a:t>
            </a:r>
          </a:p>
          <a:p>
            <a:pPr marL="228600" indent="-228600">
              <a:buFont typeface="Arial" pitchFamily="34" charset="0"/>
              <a:buChar char="•"/>
            </a:pPr>
            <a:r>
              <a:rPr lang="en-US" sz="2000" dirty="0">
                <a:solidFill>
                  <a:srgbClr val="000000"/>
                </a:solidFill>
                <a:latin typeface="Calibri" pitchFamily="34" charset="0"/>
              </a:rPr>
              <a:t>7</a:t>
            </a:r>
            <a:r>
              <a:rPr lang="en-US" sz="2000" dirty="0" smtClean="0">
                <a:solidFill>
                  <a:srgbClr val="000000"/>
                </a:solidFill>
                <a:latin typeface="Calibri" pitchFamily="34" charset="0"/>
              </a:rPr>
              <a:t> </a:t>
            </a:r>
            <a:r>
              <a:rPr lang="en-US" sz="2000" dirty="0">
                <a:solidFill>
                  <a:srgbClr val="000000"/>
                </a:solidFill>
                <a:latin typeface="Calibri" pitchFamily="34" charset="0"/>
              </a:rPr>
              <a:t>affiliate members</a:t>
            </a:r>
          </a:p>
          <a:p>
            <a:pPr marL="228600" indent="-228600">
              <a:buFont typeface="Arial" pitchFamily="34" charset="0"/>
              <a:buChar char="•"/>
            </a:pPr>
            <a:r>
              <a:rPr lang="en-US" sz="2000" dirty="0" smtClean="0">
                <a:solidFill>
                  <a:srgbClr val="000000"/>
                </a:solidFill>
                <a:latin typeface="Calibri" pitchFamily="34" charset="0"/>
              </a:rPr>
              <a:t>16 </a:t>
            </a:r>
            <a:r>
              <a:rPr lang="en-US" sz="2000" dirty="0">
                <a:solidFill>
                  <a:srgbClr val="000000"/>
                </a:solidFill>
                <a:latin typeface="Calibri" pitchFamily="34" charset="0"/>
              </a:rPr>
              <a:t>International affiliate members</a:t>
            </a:r>
          </a:p>
          <a:p>
            <a:pPr marL="228600" indent="-228600"/>
            <a:r>
              <a:rPr lang="en-US" sz="2000" dirty="0">
                <a:solidFill>
                  <a:srgbClr val="000000"/>
                </a:solidFill>
                <a:latin typeface="Calibri" pitchFamily="34" charset="0"/>
              </a:rPr>
              <a:t>   (as of </a:t>
            </a:r>
            <a:r>
              <a:rPr lang="en-US" sz="2000" dirty="0" smtClean="0">
                <a:solidFill>
                  <a:srgbClr val="000000"/>
                </a:solidFill>
                <a:latin typeface="Calibri" pitchFamily="34" charset="0"/>
              </a:rPr>
              <a:t>May 2011)</a:t>
            </a:r>
            <a:endParaRPr lang="en-US" sz="2000" dirty="0">
              <a:solidFill>
                <a:srgbClr val="000000"/>
              </a:solidFill>
              <a:latin typeface="Calibri" pitchFamily="34" charset="0"/>
            </a:endParaRPr>
          </a:p>
        </p:txBody>
      </p:sp>
      <p:grpSp>
        <p:nvGrpSpPr>
          <p:cNvPr id="4" name="Group 4"/>
          <p:cNvGrpSpPr>
            <a:grpSpLocks/>
          </p:cNvGrpSpPr>
          <p:nvPr/>
        </p:nvGrpSpPr>
        <p:grpSpPr bwMode="auto">
          <a:xfrm>
            <a:off x="6880860" y="5927841"/>
            <a:ext cx="2263140" cy="907934"/>
            <a:chOff x="6461125" y="5759450"/>
            <a:chExt cx="2682875" cy="1076325"/>
          </a:xfrm>
        </p:grpSpPr>
        <p:sp>
          <p:nvSpPr>
            <p:cNvPr id="11"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sz="1600"/>
            </a:p>
          </p:txBody>
        </p:sp>
        <p:pic>
          <p:nvPicPr>
            <p:cNvPr id="12" name="Picture 11" descr="nsf4c"/>
            <p:cNvPicPr>
              <a:picLocks noChangeAspect="1" noChangeArrowheads="1"/>
            </p:cNvPicPr>
            <p:nvPr/>
          </p:nvPicPr>
          <p:blipFill>
            <a:blip r:embed="rId5" cstate="print"/>
            <a:srcRect/>
            <a:stretch>
              <a:fillRect/>
            </a:stretch>
          </p:blipFill>
          <p:spPr bwMode="auto">
            <a:xfrm>
              <a:off x="6484938" y="5827713"/>
              <a:ext cx="995362" cy="966787"/>
            </a:xfrm>
            <a:prstGeom prst="rect">
              <a:avLst/>
            </a:prstGeom>
            <a:noFill/>
            <a:ln w="9525">
              <a:noFill/>
              <a:miter lim="800000"/>
              <a:headEnd/>
              <a:tailEnd/>
            </a:ln>
          </p:spPr>
        </p:pic>
        <p:sp>
          <p:nvSpPr>
            <p:cNvPr id="13" name="Text Box 12"/>
            <p:cNvSpPr txBox="1">
              <a:spLocks noChangeArrowheads="1"/>
            </p:cNvSpPr>
            <p:nvPr/>
          </p:nvSpPr>
          <p:spPr bwMode="auto">
            <a:xfrm>
              <a:off x="7477125" y="5943598"/>
              <a:ext cx="1666875" cy="693231"/>
            </a:xfrm>
            <a:prstGeom prst="rect">
              <a:avLst/>
            </a:prstGeom>
            <a:noFill/>
            <a:ln w="9525" algn="ctr">
              <a:noFill/>
              <a:miter lim="800000"/>
              <a:headEnd/>
              <a:tailEnd/>
            </a:ln>
          </p:spPr>
          <p:txBody>
            <a:bodyPr>
              <a:spAutoFit/>
            </a:bodyPr>
            <a:lstStyle/>
            <a:p>
              <a:pPr defTabSz="4389438"/>
              <a:r>
                <a:rPr lang="en-US" sz="1600" dirty="0"/>
                <a:t>Support</a:t>
              </a:r>
            </a:p>
            <a:p>
              <a:pPr defTabSz="4389438"/>
              <a:r>
                <a:rPr lang="en-US" sz="1600" dirty="0"/>
                <a:t>EAR </a:t>
              </a:r>
              <a:r>
                <a:rPr lang="en-US" sz="1600" dirty="0" smtClean="0"/>
                <a:t>0753521</a:t>
              </a:r>
              <a:endParaRPr lang="en-US" sz="1600" dirty="0"/>
            </a:p>
          </p:txBody>
        </p:sp>
      </p:grpSp>
      <p:pic>
        <p:nvPicPr>
          <p:cNvPr id="15" name="Picture 2"/>
          <p:cNvPicPr>
            <a:picLocks noChangeAspect="1" noChangeArrowheads="1"/>
          </p:cNvPicPr>
          <p:nvPr/>
        </p:nvPicPr>
        <p:blipFill>
          <a:blip r:embed="rId6" cstate="print"/>
          <a:srcRect/>
          <a:stretch>
            <a:fillRect/>
          </a:stretch>
        </p:blipFill>
        <p:spPr bwMode="auto">
          <a:xfrm>
            <a:off x="4407598" y="1498886"/>
            <a:ext cx="4705350" cy="2819400"/>
          </a:xfrm>
          <a:prstGeom prst="rect">
            <a:avLst/>
          </a:prstGeom>
          <a:noFill/>
          <a:ln w="9525">
            <a:noFill/>
            <a:miter lim="800000"/>
            <a:headEnd/>
            <a:tailEnd/>
          </a:ln>
        </p:spPr>
      </p:pic>
      <p:sp>
        <p:nvSpPr>
          <p:cNvPr id="8" name="Rectangle 7"/>
          <p:cNvSpPr/>
          <p:nvPr/>
        </p:nvSpPr>
        <p:spPr>
          <a:xfrm>
            <a:off x="4826920" y="4438492"/>
            <a:ext cx="4148053" cy="923330"/>
          </a:xfrm>
          <a:prstGeom prst="rect">
            <a:avLst/>
          </a:prstGeom>
        </p:spPr>
        <p:txBody>
          <a:bodyPr wrap="square">
            <a:spAutoFit/>
          </a:bodyPr>
          <a:lstStyle/>
          <a:p>
            <a:r>
              <a:rPr lang="en-US" dirty="0" smtClean="0">
                <a:solidFill>
                  <a:srgbClr val="000000"/>
                </a:solidFill>
              </a:rPr>
              <a:t>Infrastructure </a:t>
            </a:r>
            <a:r>
              <a:rPr lang="en-US" dirty="0">
                <a:solidFill>
                  <a:srgbClr val="000000"/>
                </a:solidFill>
              </a:rPr>
              <a:t>and services for the advancement of hydrologic science and education in the U.S.</a:t>
            </a:r>
          </a:p>
        </p:txBody>
      </p:sp>
    </p:spTree>
    <p:extLst>
      <p:ext uri="{BB962C8B-B14F-4D97-AF65-F5344CB8AC3E}">
        <p14:creationId xmlns:p14="http://schemas.microsoft.com/office/powerpoint/2010/main" xmlns="" val="10765540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938"/>
            <a:ext cx="8229600" cy="1042987"/>
          </a:xfrm>
        </p:spPr>
        <p:txBody>
          <a:bodyPr/>
          <a:lstStyle/>
          <a:p>
            <a:r>
              <a:rPr lang="en-US" smtClean="0">
                <a:solidFill>
                  <a:srgbClr val="000000"/>
                </a:solidFill>
              </a:rPr>
              <a:t>CUAHSI HIS</a:t>
            </a:r>
            <a:endParaRPr lang="en-US" smtClean="0">
              <a:solidFill>
                <a:srgbClr val="FF0000"/>
              </a:solidFill>
            </a:endParaRPr>
          </a:p>
        </p:txBody>
      </p:sp>
      <p:sp>
        <p:nvSpPr>
          <p:cNvPr id="60" name="TextBox 59"/>
          <p:cNvSpPr txBox="1"/>
          <p:nvPr/>
        </p:nvSpPr>
        <p:spPr>
          <a:xfrm>
            <a:off x="544513" y="858838"/>
            <a:ext cx="8304212" cy="1200150"/>
          </a:xfrm>
          <a:prstGeom prst="rect">
            <a:avLst/>
          </a:prstGeom>
          <a:noFill/>
        </p:spPr>
        <p:txBody>
          <a:bodyPr>
            <a:spAutoFit/>
          </a:bodyPr>
          <a:lstStyle/>
          <a:p>
            <a:pPr fontAlgn="auto">
              <a:spcBef>
                <a:spcPts val="0"/>
              </a:spcBef>
              <a:spcAft>
                <a:spcPts val="0"/>
              </a:spcAft>
              <a:defRPr/>
            </a:pPr>
            <a:r>
              <a:rPr lang="en-US" kern="0" dirty="0">
                <a:solidFill>
                  <a:sysClr val="windowText" lastClr="000000"/>
                </a:solidFill>
                <a:latin typeface="Arial" pitchFamily="34" charset="0"/>
              </a:rPr>
              <a:t>The CUAHSI Hydrologic Information System (HIS) is an internet based system to support the sharing of hydrologic data. It is comprised of hydrologic databases and servers connected through web services as well as software for data publication, discovery and access. </a:t>
            </a:r>
          </a:p>
        </p:txBody>
      </p:sp>
      <p:pic>
        <p:nvPicPr>
          <p:cNvPr id="29"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2362200"/>
            <a:ext cx="7210407" cy="4495800"/>
          </a:xfrm>
        </p:spPr>
      </p:pic>
      <p:pic>
        <p:nvPicPr>
          <p:cNvPr id="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3544" y="2069874"/>
            <a:ext cx="5490456" cy="4016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TextBox 30"/>
          <p:cNvSpPr txBox="1"/>
          <p:nvPr/>
        </p:nvSpPr>
        <p:spPr>
          <a:xfrm>
            <a:off x="5105399" y="2209800"/>
            <a:ext cx="3886200" cy="369332"/>
          </a:xfrm>
          <a:prstGeom prst="rect">
            <a:avLst/>
          </a:prstGeom>
          <a:solidFill>
            <a:srgbClr val="FFFF00"/>
          </a:solidFill>
        </p:spPr>
        <p:txBody>
          <a:bodyPr wrap="square" rtlCol="0">
            <a:spAutoFit/>
          </a:bodyPr>
          <a:lstStyle/>
          <a:p>
            <a:r>
              <a:rPr lang="en-US" dirty="0" smtClean="0"/>
              <a:t>CUAHSI </a:t>
            </a:r>
            <a:r>
              <a:rPr lang="en-US" dirty="0" err="1" smtClean="0"/>
              <a:t>HydroServer</a:t>
            </a:r>
            <a:r>
              <a:rPr lang="en-US" dirty="0" smtClean="0"/>
              <a:t> – Data Publication</a:t>
            </a:r>
            <a:endParaRPr lang="en-US" dirty="0"/>
          </a:p>
        </p:txBody>
      </p:sp>
      <p:sp>
        <p:nvSpPr>
          <p:cNvPr id="32" name="TextBox 31"/>
          <p:cNvSpPr txBox="1"/>
          <p:nvPr/>
        </p:nvSpPr>
        <p:spPr>
          <a:xfrm>
            <a:off x="12538" y="6488668"/>
            <a:ext cx="5092861" cy="369332"/>
          </a:xfrm>
          <a:prstGeom prst="rect">
            <a:avLst/>
          </a:prstGeom>
          <a:solidFill>
            <a:srgbClr val="FFFF00"/>
          </a:solidFill>
        </p:spPr>
        <p:txBody>
          <a:bodyPr wrap="square" rtlCol="0">
            <a:spAutoFit/>
          </a:bodyPr>
          <a:lstStyle/>
          <a:p>
            <a:r>
              <a:rPr lang="en-US" dirty="0" smtClean="0"/>
              <a:t>CUAHSI </a:t>
            </a:r>
            <a:r>
              <a:rPr lang="en-US" dirty="0" err="1" smtClean="0"/>
              <a:t>HydroDesktop</a:t>
            </a:r>
            <a:r>
              <a:rPr lang="en-US" dirty="0" smtClean="0"/>
              <a:t> – Data Access and Analysis</a:t>
            </a:r>
            <a:endParaRPr lang="en-US" dirty="0"/>
          </a:p>
        </p:txBody>
      </p:sp>
      <p:pic>
        <p:nvPicPr>
          <p:cNvPr id="33" name="Picture 2"/>
          <p:cNvPicPr>
            <a:picLocks noChangeAspect="1" noChangeArrowheads="1"/>
          </p:cNvPicPr>
          <p:nvPr/>
        </p:nvPicPr>
        <p:blipFill>
          <a:blip r:embed="rId4" cstate="print"/>
          <a:srcRect/>
          <a:stretch>
            <a:fillRect/>
          </a:stretch>
        </p:blipFill>
        <p:spPr bwMode="auto">
          <a:xfrm>
            <a:off x="5334000" y="4322901"/>
            <a:ext cx="3828326" cy="2535099"/>
          </a:xfrm>
          <a:prstGeom prst="rect">
            <a:avLst/>
          </a:prstGeom>
          <a:noFill/>
          <a:ln w="9525">
            <a:noFill/>
            <a:miter lim="800000"/>
            <a:headEnd/>
            <a:tailEnd/>
          </a:ln>
        </p:spPr>
      </p:pic>
      <p:sp>
        <p:nvSpPr>
          <p:cNvPr id="34" name="TextBox 33"/>
          <p:cNvSpPr txBox="1"/>
          <p:nvPr/>
        </p:nvSpPr>
        <p:spPr>
          <a:xfrm>
            <a:off x="5943600" y="4419600"/>
            <a:ext cx="2850365" cy="338554"/>
          </a:xfrm>
          <a:prstGeom prst="rect">
            <a:avLst/>
          </a:prstGeom>
          <a:solidFill>
            <a:schemeClr val="bg1"/>
          </a:solidFill>
        </p:spPr>
        <p:txBody>
          <a:bodyPr wrap="square" rtlCol="0">
            <a:spAutoFit/>
          </a:bodyPr>
          <a:lstStyle/>
          <a:p>
            <a:r>
              <a:rPr lang="en-US" sz="1600" dirty="0" smtClean="0"/>
              <a:t>Lake Powell Inflow and Storage</a:t>
            </a:r>
            <a:endParaRPr lang="en-US" sz="16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smtClean="0"/>
              <a:t>HIS Team and Collaborators</a:t>
            </a:r>
          </a:p>
        </p:txBody>
      </p:sp>
      <p:sp>
        <p:nvSpPr>
          <p:cNvPr id="3" name="Content Placeholder 2"/>
          <p:cNvSpPr>
            <a:spLocks noGrp="1"/>
          </p:cNvSpPr>
          <p:nvPr>
            <p:ph idx="1"/>
          </p:nvPr>
        </p:nvSpPr>
        <p:spPr>
          <a:xfrm>
            <a:off x="457200" y="1343296"/>
            <a:ext cx="8382000" cy="5029200"/>
          </a:xfrm>
        </p:spPr>
        <p:txBody>
          <a:bodyPr rtlCol="0">
            <a:noAutofit/>
          </a:bodyPr>
          <a:lstStyle/>
          <a:p>
            <a:pPr fontAlgn="auto">
              <a:spcAft>
                <a:spcPts val="0"/>
              </a:spcAft>
              <a:defRPr/>
            </a:pPr>
            <a:r>
              <a:rPr lang="en-US" sz="2000" dirty="0" smtClean="0">
                <a:solidFill>
                  <a:srgbClr val="FF0000"/>
                </a:solidFill>
              </a:rPr>
              <a:t>University of Texas at Austin </a:t>
            </a:r>
            <a:r>
              <a:rPr lang="en-US" sz="2000" dirty="0" smtClean="0"/>
              <a:t>– David Maidment (PI), Tim Whiteaker, James Seppi, Fernando Salas, Jingqi Dong, Harish Sangireddy</a:t>
            </a:r>
          </a:p>
          <a:p>
            <a:pPr fontAlgn="auto">
              <a:spcAft>
                <a:spcPts val="0"/>
              </a:spcAft>
              <a:defRPr/>
            </a:pPr>
            <a:r>
              <a:rPr lang="en-US" sz="2000" dirty="0" smtClean="0">
                <a:solidFill>
                  <a:srgbClr val="FF0000"/>
                </a:solidFill>
              </a:rPr>
              <a:t>San Diego Supercomputer Center </a:t>
            </a:r>
            <a:r>
              <a:rPr lang="en-US" sz="2000" dirty="0" smtClean="0"/>
              <a:t>– Ilya Zaslavsky, David Valentine, Tom </a:t>
            </a:r>
            <a:r>
              <a:rPr lang="en-US" sz="2000" dirty="0" err="1" smtClean="0"/>
              <a:t>Whitenack</a:t>
            </a:r>
            <a:r>
              <a:rPr lang="en-US" sz="2000" dirty="0" smtClean="0"/>
              <a:t>, Matt Rodriguez</a:t>
            </a:r>
          </a:p>
          <a:p>
            <a:pPr fontAlgn="auto">
              <a:spcAft>
                <a:spcPts val="0"/>
              </a:spcAft>
              <a:defRPr/>
            </a:pPr>
            <a:r>
              <a:rPr lang="en-US" sz="2000" dirty="0" smtClean="0">
                <a:solidFill>
                  <a:srgbClr val="FF0000"/>
                </a:solidFill>
              </a:rPr>
              <a:t>Utah State University </a:t>
            </a:r>
            <a:r>
              <a:rPr lang="en-US" sz="2000" dirty="0" smtClean="0"/>
              <a:t>– David </a:t>
            </a:r>
            <a:r>
              <a:rPr lang="en-US" sz="2000" dirty="0" err="1" smtClean="0"/>
              <a:t>Tarboton</a:t>
            </a:r>
            <a:r>
              <a:rPr lang="en-US" sz="2000" dirty="0" smtClean="0"/>
              <a:t>, Jeff </a:t>
            </a:r>
            <a:r>
              <a:rPr lang="en-US" sz="2000" dirty="0" err="1" smtClean="0"/>
              <a:t>Horsburgh</a:t>
            </a:r>
            <a:r>
              <a:rPr lang="en-US" sz="2000" dirty="0" smtClean="0"/>
              <a:t>, Kim </a:t>
            </a:r>
            <a:r>
              <a:rPr lang="en-US" sz="2000" dirty="0" err="1" smtClean="0"/>
              <a:t>Schreuders</a:t>
            </a:r>
            <a:r>
              <a:rPr lang="en-US" sz="2000" dirty="0" smtClean="0"/>
              <a:t>, Stephanie Reeder, Edward </a:t>
            </a:r>
            <a:r>
              <a:rPr lang="en-US" sz="2000" dirty="0" err="1" smtClean="0"/>
              <a:t>Wai</a:t>
            </a:r>
            <a:r>
              <a:rPr lang="en-US" sz="2000" dirty="0" smtClean="0"/>
              <a:t> </a:t>
            </a:r>
            <a:r>
              <a:rPr lang="en-US" sz="2000" dirty="0" err="1" smtClean="0"/>
              <a:t>Tsui</a:t>
            </a:r>
            <a:r>
              <a:rPr lang="en-US" sz="2000" dirty="0" smtClean="0"/>
              <a:t>, </a:t>
            </a:r>
            <a:r>
              <a:rPr lang="en-US" sz="2000" dirty="0" err="1" smtClean="0"/>
              <a:t>Ravichand</a:t>
            </a:r>
            <a:r>
              <a:rPr lang="en-US" sz="2000" dirty="0" smtClean="0"/>
              <a:t> </a:t>
            </a:r>
            <a:r>
              <a:rPr lang="en-US" sz="2000" dirty="0" err="1" smtClean="0"/>
              <a:t>Vegiraju</a:t>
            </a:r>
            <a:r>
              <a:rPr lang="en-US" sz="2000" dirty="0" smtClean="0"/>
              <a:t>, </a:t>
            </a:r>
            <a:r>
              <a:rPr lang="en-US" sz="2000" dirty="0" err="1" smtClean="0"/>
              <a:t>Ketan</a:t>
            </a:r>
            <a:r>
              <a:rPr lang="en-US" sz="2000" dirty="0" smtClean="0"/>
              <a:t> </a:t>
            </a:r>
            <a:r>
              <a:rPr lang="en-US" sz="2000" dirty="0" err="1" smtClean="0"/>
              <a:t>Patil</a:t>
            </a:r>
            <a:r>
              <a:rPr lang="en-US" sz="2000" dirty="0" smtClean="0"/>
              <a:t> </a:t>
            </a:r>
          </a:p>
          <a:p>
            <a:pPr fontAlgn="auto">
              <a:spcAft>
                <a:spcPts val="0"/>
              </a:spcAft>
              <a:defRPr/>
            </a:pPr>
            <a:r>
              <a:rPr lang="en-US" sz="2000" dirty="0" smtClean="0">
                <a:solidFill>
                  <a:srgbClr val="FF0000"/>
                </a:solidFill>
              </a:rPr>
              <a:t>University of South Carolina </a:t>
            </a:r>
            <a:r>
              <a:rPr lang="en-US" sz="2000" dirty="0" smtClean="0"/>
              <a:t>– Jon Goodall, Tony </a:t>
            </a:r>
            <a:r>
              <a:rPr lang="en-US" sz="2000" dirty="0" err="1" smtClean="0"/>
              <a:t>Castronova</a:t>
            </a:r>
            <a:endParaRPr lang="en-US" sz="2000" dirty="0" smtClean="0"/>
          </a:p>
          <a:p>
            <a:pPr fontAlgn="auto">
              <a:spcAft>
                <a:spcPts val="0"/>
              </a:spcAft>
              <a:defRPr/>
            </a:pPr>
            <a:r>
              <a:rPr lang="en-US" sz="2000" dirty="0" smtClean="0">
                <a:solidFill>
                  <a:srgbClr val="FF0000"/>
                </a:solidFill>
              </a:rPr>
              <a:t>Idaho State University </a:t>
            </a:r>
            <a:r>
              <a:rPr lang="en-US" sz="2000" dirty="0" smtClean="0"/>
              <a:t>– Dan Ames, Ted </a:t>
            </a:r>
            <a:r>
              <a:rPr lang="en-US" sz="2000" dirty="0" err="1" smtClean="0"/>
              <a:t>Dunsford</a:t>
            </a:r>
            <a:r>
              <a:rPr lang="en-US" sz="2000" dirty="0" smtClean="0"/>
              <a:t>, </a:t>
            </a:r>
            <a:r>
              <a:rPr lang="en-US" sz="2000" dirty="0" err="1" smtClean="0"/>
              <a:t>Jiri</a:t>
            </a:r>
            <a:r>
              <a:rPr lang="en-US" sz="2000" dirty="0" smtClean="0"/>
              <a:t> </a:t>
            </a:r>
            <a:r>
              <a:rPr lang="en-US" sz="2000" dirty="0" err="1" smtClean="0"/>
              <a:t>Kadlec</a:t>
            </a:r>
            <a:endParaRPr lang="en-US" sz="2000" dirty="0" smtClean="0"/>
          </a:p>
          <a:p>
            <a:pPr fontAlgn="auto">
              <a:spcAft>
                <a:spcPts val="0"/>
              </a:spcAft>
              <a:buNone/>
              <a:defRPr/>
            </a:pPr>
            <a:endParaRPr lang="en-US" sz="2000" dirty="0" smtClean="0"/>
          </a:p>
          <a:p>
            <a:pPr fontAlgn="auto">
              <a:spcAft>
                <a:spcPts val="0"/>
              </a:spcAft>
              <a:defRPr/>
            </a:pPr>
            <a:r>
              <a:rPr lang="en-US" sz="2000" dirty="0" smtClean="0">
                <a:solidFill>
                  <a:srgbClr val="0070C0"/>
                </a:solidFill>
              </a:rPr>
              <a:t>CUAHSI Program Office </a:t>
            </a:r>
            <a:r>
              <a:rPr lang="en-US" sz="2000" dirty="0" smtClean="0"/>
              <a:t>– Rick Hooper, </a:t>
            </a:r>
            <a:r>
              <a:rPr lang="en-US" sz="2000" dirty="0" err="1" smtClean="0"/>
              <a:t>Yoori</a:t>
            </a:r>
            <a:r>
              <a:rPr lang="en-US" sz="2000" dirty="0" smtClean="0"/>
              <a:t> </a:t>
            </a:r>
            <a:r>
              <a:rPr lang="en-US" sz="2000" dirty="0" err="1" smtClean="0"/>
              <a:t>Choi</a:t>
            </a:r>
            <a:r>
              <a:rPr lang="en-US" sz="2000" dirty="0" smtClean="0"/>
              <a:t>, Conrad </a:t>
            </a:r>
            <a:r>
              <a:rPr lang="en-US" sz="2000" dirty="0" err="1" smtClean="0"/>
              <a:t>Matiuk</a:t>
            </a:r>
            <a:endParaRPr lang="en-US" sz="2000" dirty="0" smtClean="0">
              <a:solidFill>
                <a:srgbClr val="FF0000"/>
              </a:solidFill>
            </a:endParaRPr>
          </a:p>
          <a:p>
            <a:pPr fontAlgn="auto">
              <a:spcAft>
                <a:spcPts val="0"/>
              </a:spcAft>
              <a:defRPr/>
            </a:pPr>
            <a:r>
              <a:rPr lang="en-US" sz="2000" dirty="0" smtClean="0">
                <a:solidFill>
                  <a:srgbClr val="0070C0"/>
                </a:solidFill>
              </a:rPr>
              <a:t>Drexel University/CUNY </a:t>
            </a:r>
            <a:r>
              <a:rPr lang="en-US" sz="2000" dirty="0" smtClean="0"/>
              <a:t>– Michael </a:t>
            </a:r>
            <a:r>
              <a:rPr lang="en-US" sz="2000" dirty="0" err="1" smtClean="0"/>
              <a:t>Piasecki</a:t>
            </a:r>
            <a:endParaRPr lang="en-US" sz="2000" dirty="0" smtClean="0"/>
          </a:p>
          <a:p>
            <a:pPr fontAlgn="auto">
              <a:spcAft>
                <a:spcPts val="0"/>
              </a:spcAft>
              <a:defRPr/>
            </a:pPr>
            <a:r>
              <a:rPr lang="en-US" sz="2000" dirty="0" smtClean="0">
                <a:solidFill>
                  <a:srgbClr val="0070C0"/>
                </a:solidFill>
              </a:rPr>
              <a:t>ESRI </a:t>
            </a:r>
            <a:r>
              <a:rPr lang="en-US" sz="2000" dirty="0" smtClean="0"/>
              <a:t>– Dean Djokic, Zichuan Ye</a:t>
            </a:r>
          </a:p>
          <a:p>
            <a:pPr fontAlgn="auto">
              <a:spcAft>
                <a:spcPts val="0"/>
              </a:spcAft>
              <a:defRPr/>
            </a:pPr>
            <a:r>
              <a:rPr lang="en-US" sz="2000" dirty="0" smtClean="0">
                <a:solidFill>
                  <a:srgbClr val="0070C0"/>
                </a:solidFill>
              </a:rPr>
              <a:t>USGS</a:t>
            </a:r>
            <a:r>
              <a:rPr lang="en-US" sz="2000" dirty="0" smtClean="0">
                <a:solidFill>
                  <a:schemeClr val="tx2">
                    <a:lumMod val="60000"/>
                    <a:lumOff val="40000"/>
                  </a:schemeClr>
                </a:solidFill>
              </a:rPr>
              <a:t> </a:t>
            </a:r>
            <a:r>
              <a:rPr lang="en-US" sz="2000" dirty="0" smtClean="0"/>
              <a:t>– Catherine Lins, David Briar, Scott McFarlane, Nate Booth</a:t>
            </a:r>
          </a:p>
          <a:p>
            <a:pPr fontAlgn="auto">
              <a:spcAft>
                <a:spcPts val="0"/>
              </a:spcAft>
              <a:defRPr/>
            </a:pPr>
            <a:r>
              <a:rPr lang="en-US" sz="2000" dirty="0" smtClean="0">
                <a:solidFill>
                  <a:srgbClr val="0070C0"/>
                </a:solidFill>
              </a:rPr>
              <a:t>NCDC</a:t>
            </a:r>
            <a:r>
              <a:rPr lang="en-US" sz="2000" dirty="0" smtClean="0">
                <a:solidFill>
                  <a:schemeClr val="tx2">
                    <a:lumMod val="60000"/>
                    <a:lumOff val="40000"/>
                  </a:schemeClr>
                </a:solidFill>
              </a:rPr>
              <a:t> </a:t>
            </a:r>
            <a:r>
              <a:rPr lang="en-US" sz="2000" dirty="0" smtClean="0"/>
              <a:t>– Rich Baldwin</a:t>
            </a:r>
          </a:p>
        </p:txBody>
      </p:sp>
    </p:spTree>
    <p:extLst>
      <p:ext uri="{BB962C8B-B14F-4D97-AF65-F5344CB8AC3E}">
        <p14:creationId xmlns:p14="http://schemas.microsoft.com/office/powerpoint/2010/main" xmlns="" val="17691380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HIS Goals</a:t>
            </a:r>
          </a:p>
        </p:txBody>
      </p:sp>
      <p:sp>
        <p:nvSpPr>
          <p:cNvPr id="15363" name="Content Placeholder 2"/>
          <p:cNvSpPr>
            <a:spLocks noGrp="1"/>
          </p:cNvSpPr>
          <p:nvPr>
            <p:ph idx="1"/>
          </p:nvPr>
        </p:nvSpPr>
        <p:spPr/>
        <p:txBody>
          <a:bodyPr/>
          <a:lstStyle/>
          <a:p>
            <a:pPr eaLnBrk="1" hangingPunct="1"/>
            <a:r>
              <a:rPr lang="en-US" b="1" smtClean="0">
                <a:solidFill>
                  <a:srgbClr val="FF0000"/>
                </a:solidFill>
              </a:rPr>
              <a:t>Data Access</a:t>
            </a:r>
            <a:r>
              <a:rPr lang="en-US" smtClean="0">
                <a:solidFill>
                  <a:srgbClr val="FF0000"/>
                </a:solidFill>
              </a:rPr>
              <a:t> </a:t>
            </a:r>
            <a:r>
              <a:rPr lang="en-US" smtClean="0"/>
              <a:t>– providing better access to a large volume of high quality hydrologic data;</a:t>
            </a:r>
          </a:p>
          <a:p>
            <a:pPr eaLnBrk="1" hangingPunct="1"/>
            <a:r>
              <a:rPr lang="en-US" b="1" smtClean="0">
                <a:solidFill>
                  <a:srgbClr val="FF0000"/>
                </a:solidFill>
              </a:rPr>
              <a:t>Hydrologic Observatories</a:t>
            </a:r>
            <a:r>
              <a:rPr lang="en-US" smtClean="0">
                <a:solidFill>
                  <a:srgbClr val="FF0000"/>
                </a:solidFill>
              </a:rPr>
              <a:t> </a:t>
            </a:r>
            <a:r>
              <a:rPr lang="en-US" smtClean="0"/>
              <a:t>– storing and synthesizing hydrologic data for a region;</a:t>
            </a:r>
          </a:p>
          <a:p>
            <a:pPr eaLnBrk="1" hangingPunct="1"/>
            <a:r>
              <a:rPr lang="en-US" b="1" smtClean="0">
                <a:solidFill>
                  <a:srgbClr val="FF0000"/>
                </a:solidFill>
              </a:rPr>
              <a:t>Hydrologic Science</a:t>
            </a:r>
            <a:r>
              <a:rPr lang="en-US" smtClean="0">
                <a:solidFill>
                  <a:srgbClr val="FF0000"/>
                </a:solidFill>
              </a:rPr>
              <a:t> </a:t>
            </a:r>
            <a:r>
              <a:rPr lang="en-US" smtClean="0"/>
              <a:t>– providing a stronger hydrologic information infrastructure;</a:t>
            </a:r>
          </a:p>
          <a:p>
            <a:pPr eaLnBrk="1" hangingPunct="1"/>
            <a:r>
              <a:rPr lang="en-US" b="1" smtClean="0">
                <a:solidFill>
                  <a:srgbClr val="FF0000"/>
                </a:solidFill>
              </a:rPr>
              <a:t>Hydrologic Education</a:t>
            </a:r>
            <a:r>
              <a:rPr lang="en-US" smtClean="0">
                <a:solidFill>
                  <a:srgbClr val="FF0000"/>
                </a:solidFill>
              </a:rPr>
              <a:t> </a:t>
            </a:r>
            <a:r>
              <a:rPr lang="en-US" smtClean="0"/>
              <a:t>– bringing more hydrologic data into the classroom.</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xmlns="" val="22459395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041"/>
            <a:ext cx="5360283" cy="1127159"/>
          </a:xfrm>
        </p:spPr>
        <p:txBody>
          <a:bodyPr>
            <a:normAutofit fontScale="90000"/>
          </a:bodyPr>
          <a:lstStyle/>
          <a:p>
            <a:r>
              <a:rPr lang="en-US" dirty="0" smtClean="0"/>
              <a:t>Hydrologic Data Challenges</a:t>
            </a:r>
            <a:endParaRPr lang="en-US" dirty="0"/>
          </a:p>
        </p:txBody>
      </p:sp>
      <p:sp>
        <p:nvSpPr>
          <p:cNvPr id="3" name="Content Placeholder 2"/>
          <p:cNvSpPr>
            <a:spLocks noGrp="1"/>
          </p:cNvSpPr>
          <p:nvPr>
            <p:ph idx="1"/>
          </p:nvPr>
        </p:nvSpPr>
        <p:spPr>
          <a:xfrm>
            <a:off x="533400" y="1341262"/>
            <a:ext cx="4369361" cy="4525963"/>
          </a:xfrm>
        </p:spPr>
        <p:txBody>
          <a:bodyPr>
            <a:noAutofit/>
          </a:bodyPr>
          <a:lstStyle/>
          <a:p>
            <a:r>
              <a:rPr lang="en-US" sz="2400" dirty="0" smtClean="0"/>
              <a:t>From dispersed federal agencies</a:t>
            </a:r>
          </a:p>
          <a:p>
            <a:r>
              <a:rPr lang="en-US" sz="2400" dirty="0" smtClean="0"/>
              <a:t>From investigators collected for different purposes</a:t>
            </a:r>
          </a:p>
          <a:p>
            <a:r>
              <a:rPr lang="en-US" sz="2400" dirty="0" smtClean="0"/>
              <a:t>Different formats</a:t>
            </a:r>
          </a:p>
          <a:p>
            <a:pPr lvl="1"/>
            <a:r>
              <a:rPr lang="en-US" sz="2000" dirty="0" smtClean="0"/>
              <a:t>Points</a:t>
            </a:r>
          </a:p>
          <a:p>
            <a:pPr lvl="1"/>
            <a:r>
              <a:rPr lang="en-US" sz="2000" dirty="0" smtClean="0"/>
              <a:t>Lines</a:t>
            </a:r>
          </a:p>
          <a:p>
            <a:pPr lvl="1"/>
            <a:r>
              <a:rPr lang="en-US" sz="2000" dirty="0" smtClean="0"/>
              <a:t>Polygons</a:t>
            </a:r>
          </a:p>
          <a:p>
            <a:pPr lvl="1"/>
            <a:r>
              <a:rPr lang="en-US" sz="2000" dirty="0" smtClean="0"/>
              <a:t>Fields</a:t>
            </a:r>
          </a:p>
          <a:p>
            <a:pPr marL="0" indent="0">
              <a:buNone/>
            </a:pPr>
            <a:r>
              <a:rPr lang="en-US" sz="2400" dirty="0" smtClean="0">
                <a:solidFill>
                  <a:srgbClr val="FF0000"/>
                </a:solidFill>
              </a:rPr>
              <a:t>Meteorology comparison</a:t>
            </a:r>
          </a:p>
          <a:p>
            <a:r>
              <a:rPr lang="en-US" sz="2400" dirty="0" smtClean="0">
                <a:solidFill>
                  <a:srgbClr val="FF0000"/>
                </a:solidFill>
              </a:rPr>
              <a:t>Real time assimilation less imperative</a:t>
            </a:r>
          </a:p>
          <a:p>
            <a:r>
              <a:rPr lang="en-US" sz="2400" dirty="0">
                <a:solidFill>
                  <a:srgbClr val="FF0000"/>
                </a:solidFill>
              </a:rPr>
              <a:t>Long Records</a:t>
            </a:r>
          </a:p>
          <a:p>
            <a:pPr marL="0" indent="0">
              <a:buNone/>
            </a:pPr>
            <a:endParaRPr lang="en-US" sz="2400" dirty="0" smtClean="0"/>
          </a:p>
          <a:p>
            <a:pPr marL="0" indent="0">
              <a:buNone/>
            </a:pPr>
            <a:endParaRPr lang="en-US" sz="2400" dirty="0"/>
          </a:p>
        </p:txBody>
      </p:sp>
      <p:grpSp>
        <p:nvGrpSpPr>
          <p:cNvPr id="4" name="Group 18"/>
          <p:cNvGrpSpPr>
            <a:grpSpLocks/>
          </p:cNvGrpSpPr>
          <p:nvPr/>
        </p:nvGrpSpPr>
        <p:grpSpPr bwMode="auto">
          <a:xfrm>
            <a:off x="5038987" y="2347441"/>
            <a:ext cx="2276213" cy="2122164"/>
            <a:chOff x="3108865" y="609284"/>
            <a:chExt cx="3011220" cy="2808993"/>
          </a:xfrm>
        </p:grpSpPr>
        <p:pic>
          <p:nvPicPr>
            <p:cNvPr id="5" name="Picture 4" descr="rain-gauge-platform-400"/>
            <p:cNvPicPr>
              <a:picLocks noChangeAspect="1" noChangeArrowheads="1"/>
            </p:cNvPicPr>
            <p:nvPr/>
          </p:nvPicPr>
          <p:blipFill>
            <a:blip r:embed="rId2" cstate="print"/>
            <a:srcRect l="6047" r="9295"/>
            <a:stretch>
              <a:fillRect/>
            </a:stretch>
          </p:blipFill>
          <p:spPr bwMode="auto">
            <a:xfrm>
              <a:off x="3108865" y="1470049"/>
              <a:ext cx="2921508" cy="1948228"/>
            </a:xfrm>
            <a:prstGeom prst="rect">
              <a:avLst/>
            </a:prstGeom>
            <a:noFill/>
            <a:ln w="9525">
              <a:noFill/>
              <a:miter lim="800000"/>
              <a:headEnd/>
              <a:tailEnd/>
            </a:ln>
            <a:effectLst>
              <a:outerShdw blurRad="127000" dist="63500" dir="2700000">
                <a:srgbClr val="000000">
                  <a:alpha val="40000"/>
                </a:srgbClr>
              </a:outerShdw>
            </a:effectLst>
          </p:spPr>
        </p:pic>
        <p:sp>
          <p:nvSpPr>
            <p:cNvPr id="6" name="Text Box 4"/>
            <p:cNvSpPr txBox="1">
              <a:spLocks noChangeArrowheads="1"/>
            </p:cNvSpPr>
            <p:nvPr/>
          </p:nvSpPr>
          <p:spPr bwMode="auto">
            <a:xfrm>
              <a:off x="3108865" y="609284"/>
              <a:ext cx="3011220" cy="855513"/>
            </a:xfrm>
            <a:prstGeom prst="rect">
              <a:avLst/>
            </a:prstGeom>
            <a:noFill/>
            <a:ln w="9525">
              <a:noFill/>
              <a:miter lim="800000"/>
              <a:headEnd/>
              <a:tailEnd/>
            </a:ln>
          </p:spPr>
          <p:txBody>
            <a:bodyPr wrap="square">
              <a:spAutoFit/>
            </a:bodyPr>
            <a:lstStyle/>
            <a:p>
              <a:pPr algn="ctr" eaLnBrk="0" hangingPunct="0">
                <a:spcBef>
                  <a:spcPct val="50000"/>
                </a:spcBef>
                <a:defRPr/>
              </a:pPr>
              <a:r>
                <a:rPr lang="en-US" dirty="0" smtClean="0">
                  <a:effectLst>
                    <a:outerShdw blurRad="38100" dist="38100" dir="2700000" algn="tl">
                      <a:srgbClr val="000000">
                        <a:alpha val="43137"/>
                      </a:srgbClr>
                    </a:outerShdw>
                  </a:effectLst>
                </a:rPr>
                <a:t>Rainfall and Meteorology</a:t>
              </a:r>
              <a:endParaRPr lang="en-US" dirty="0">
                <a:effectLst>
                  <a:outerShdw blurRad="38100" dist="38100" dir="2700000" algn="tl">
                    <a:srgbClr val="000000">
                      <a:alpha val="43137"/>
                    </a:srgbClr>
                  </a:outerShdw>
                </a:effectLst>
              </a:endParaRPr>
            </a:p>
          </p:txBody>
        </p:sp>
      </p:grpSp>
      <p:pic>
        <p:nvPicPr>
          <p:cNvPr id="8" name="Picture 7" descr="stream3"/>
          <p:cNvPicPr>
            <a:picLocks noChangeArrowheads="1"/>
          </p:cNvPicPr>
          <p:nvPr/>
        </p:nvPicPr>
        <p:blipFill>
          <a:blip r:embed="rId3" cstate="print"/>
          <a:stretch>
            <a:fillRect/>
          </a:stretch>
        </p:blipFill>
        <p:spPr bwMode="auto">
          <a:xfrm>
            <a:off x="7543800" y="486260"/>
            <a:ext cx="1413893" cy="1935616"/>
          </a:xfrm>
          <a:prstGeom prst="rect">
            <a:avLst/>
          </a:prstGeom>
          <a:noFill/>
          <a:ln w="9525">
            <a:noFill/>
            <a:miter lim="800000"/>
            <a:headEnd/>
            <a:tailEnd/>
          </a:ln>
          <a:effectLst>
            <a:outerShdw blurRad="127000" dist="63500" dir="2700000">
              <a:srgbClr val="000000">
                <a:alpha val="40000"/>
              </a:srgbClr>
            </a:outerShdw>
          </a:effectLst>
        </p:spPr>
      </p:pic>
      <p:sp>
        <p:nvSpPr>
          <p:cNvPr id="9" name="Text Box 7"/>
          <p:cNvSpPr txBox="1">
            <a:spLocks noChangeArrowheads="1"/>
          </p:cNvSpPr>
          <p:nvPr/>
        </p:nvSpPr>
        <p:spPr bwMode="auto">
          <a:xfrm>
            <a:off x="7421557" y="76200"/>
            <a:ext cx="1722443" cy="369332"/>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Water quantity</a:t>
            </a:r>
          </a:p>
        </p:txBody>
      </p:sp>
      <p:grpSp>
        <p:nvGrpSpPr>
          <p:cNvPr id="13" name="Group 20"/>
          <p:cNvGrpSpPr>
            <a:grpSpLocks/>
          </p:cNvGrpSpPr>
          <p:nvPr/>
        </p:nvGrpSpPr>
        <p:grpSpPr bwMode="auto">
          <a:xfrm>
            <a:off x="7543800" y="2402079"/>
            <a:ext cx="1447800" cy="2067526"/>
            <a:chOff x="6626225" y="1290638"/>
            <a:chExt cx="1600200" cy="2319631"/>
          </a:xfrm>
        </p:grpSpPr>
        <p:pic>
          <p:nvPicPr>
            <p:cNvPr id="14" name="Picture 6" descr="tdr"/>
            <p:cNvPicPr>
              <a:picLocks noChangeAspect="1" noChangeArrowheads="1"/>
            </p:cNvPicPr>
            <p:nvPr/>
          </p:nvPicPr>
          <p:blipFill>
            <a:blip r:embed="rId4" cstate="print"/>
            <a:srcRect t="15483"/>
            <a:stretch>
              <a:fillRect/>
            </a:stretch>
          </p:blipFill>
          <p:spPr bwMode="auto">
            <a:xfrm>
              <a:off x="6626225" y="1668511"/>
              <a:ext cx="1600200" cy="1941758"/>
            </a:xfrm>
            <a:prstGeom prst="rect">
              <a:avLst/>
            </a:prstGeom>
            <a:noFill/>
            <a:ln w="9525">
              <a:noFill/>
              <a:miter lim="800000"/>
              <a:headEnd/>
              <a:tailEnd/>
            </a:ln>
            <a:effectLst>
              <a:outerShdw blurRad="127000" dist="63500" dir="2700000">
                <a:srgbClr val="000000">
                  <a:alpha val="40000"/>
                </a:srgbClr>
              </a:outerShdw>
            </a:effectLst>
          </p:spPr>
        </p:pic>
        <p:sp>
          <p:nvSpPr>
            <p:cNvPr id="15" name="Text Box 18"/>
            <p:cNvSpPr txBox="1">
              <a:spLocks noChangeArrowheads="1"/>
            </p:cNvSpPr>
            <p:nvPr/>
          </p:nvSpPr>
          <p:spPr bwMode="auto">
            <a:xfrm>
              <a:off x="6761163" y="1290638"/>
              <a:ext cx="1465262" cy="369379"/>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Soil water </a:t>
              </a:r>
            </a:p>
          </p:txBody>
        </p:sp>
      </p:grpSp>
      <p:grpSp>
        <p:nvGrpSpPr>
          <p:cNvPr id="16" name="Group 21"/>
          <p:cNvGrpSpPr>
            <a:grpSpLocks/>
          </p:cNvGrpSpPr>
          <p:nvPr/>
        </p:nvGrpSpPr>
        <p:grpSpPr bwMode="auto">
          <a:xfrm>
            <a:off x="7543800" y="4549548"/>
            <a:ext cx="1447800" cy="2123684"/>
            <a:chOff x="6626225" y="3835400"/>
            <a:chExt cx="1600200" cy="2321794"/>
          </a:xfrm>
        </p:grpSpPr>
        <p:sp>
          <p:nvSpPr>
            <p:cNvPr id="17" name="Text Box 10"/>
            <p:cNvSpPr txBox="1">
              <a:spLocks noChangeArrowheads="1"/>
            </p:cNvSpPr>
            <p:nvPr/>
          </p:nvSpPr>
          <p:spPr bwMode="auto">
            <a:xfrm>
              <a:off x="6626225" y="3835400"/>
              <a:ext cx="1600200" cy="369218"/>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Groundwater</a:t>
              </a:r>
            </a:p>
          </p:txBody>
        </p:sp>
        <p:pic>
          <p:nvPicPr>
            <p:cNvPr id="18" name="Picture 2"/>
            <p:cNvPicPr>
              <a:picLocks noChangeAspect="1" noChangeArrowheads="1"/>
            </p:cNvPicPr>
            <p:nvPr/>
          </p:nvPicPr>
          <p:blipFill>
            <a:blip r:embed="rId5" cstate="print"/>
            <a:srcRect b="3039"/>
            <a:stretch>
              <a:fillRect/>
            </a:stretch>
          </p:blipFill>
          <p:spPr bwMode="auto">
            <a:xfrm>
              <a:off x="6626225" y="4224218"/>
              <a:ext cx="1600200" cy="1932976"/>
            </a:xfrm>
            <a:prstGeom prst="rect">
              <a:avLst/>
            </a:prstGeom>
            <a:noFill/>
            <a:ln w="9525">
              <a:noFill/>
              <a:miter lim="800000"/>
              <a:headEnd/>
              <a:tailEnd/>
            </a:ln>
            <a:effectLst>
              <a:outerShdw blurRad="127000" dist="63500" dir="2700000">
                <a:srgbClr val="000000">
                  <a:alpha val="40000"/>
                </a:srgbClr>
              </a:outerShdw>
            </a:effectLst>
          </p:spPr>
        </p:pic>
      </p:grpSp>
      <p:sp>
        <p:nvSpPr>
          <p:cNvPr id="19" name="Text Box 7"/>
          <p:cNvSpPr txBox="1">
            <a:spLocks noChangeArrowheads="1"/>
          </p:cNvSpPr>
          <p:nvPr/>
        </p:nvSpPr>
        <p:spPr bwMode="auto">
          <a:xfrm>
            <a:off x="5343087" y="76200"/>
            <a:ext cx="1600200" cy="369332"/>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Water quality </a:t>
            </a:r>
          </a:p>
        </p:txBody>
      </p:sp>
      <p:pic>
        <p:nvPicPr>
          <p:cNvPr id="20" name="Picture 5" descr="Contaminants biologists monitoring water quality"/>
          <p:cNvPicPr>
            <a:picLocks noChangeAspect="1" noChangeArrowheads="1"/>
          </p:cNvPicPr>
          <p:nvPr/>
        </p:nvPicPr>
        <p:blipFill>
          <a:blip r:embed="rId6" cstate="print"/>
          <a:srcRect b="22210"/>
          <a:stretch>
            <a:fillRect/>
          </a:stretch>
        </p:blipFill>
        <p:spPr bwMode="auto">
          <a:xfrm>
            <a:off x="5343087" y="486260"/>
            <a:ext cx="1600200" cy="1915820"/>
          </a:xfrm>
          <a:prstGeom prst="rect">
            <a:avLst/>
          </a:prstGeom>
          <a:noFill/>
          <a:ln w="9525">
            <a:noFill/>
            <a:miter lim="800000"/>
            <a:headEnd/>
            <a:tailEnd/>
          </a:ln>
          <a:effectLst>
            <a:outerShdw blurRad="127000" dist="63500" dir="2700000">
              <a:srgbClr val="000000">
                <a:alpha val="40000"/>
              </a:srgbClr>
            </a:outerShdw>
          </a:effectLst>
        </p:spPr>
      </p:pic>
      <p:pic>
        <p:nvPicPr>
          <p:cNvPr id="22"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02761" y="5052919"/>
            <a:ext cx="2529682" cy="1397694"/>
          </a:xfrm>
          <a:prstGeom prst="rect">
            <a:avLst/>
          </a:prstGeom>
          <a:noFill/>
          <a:ln w="9525">
            <a:noFill/>
            <a:miter lim="800000"/>
            <a:headEnd/>
            <a:tailEnd/>
          </a:ln>
        </p:spPr>
      </p:pic>
      <p:sp>
        <p:nvSpPr>
          <p:cNvPr id="23" name="TextBox 24"/>
          <p:cNvSpPr txBox="1">
            <a:spLocks noChangeArrowheads="1"/>
          </p:cNvSpPr>
          <p:nvPr/>
        </p:nvSpPr>
        <p:spPr bwMode="auto">
          <a:xfrm>
            <a:off x="5817161" y="4748119"/>
            <a:ext cx="494046" cy="369332"/>
          </a:xfrm>
          <a:prstGeom prst="rect">
            <a:avLst/>
          </a:prstGeom>
          <a:noFill/>
          <a:ln w="9525">
            <a:noFill/>
            <a:miter lim="800000"/>
            <a:headEnd/>
            <a:tailEnd/>
          </a:ln>
        </p:spPr>
        <p:txBody>
          <a:bodyPr wrap="none">
            <a:spAutoFit/>
          </a:bodyPr>
          <a:lstStyle/>
          <a:p>
            <a:r>
              <a:rPr lang="en-US" dirty="0" smtClean="0">
                <a:solidFill>
                  <a:prstClr val="black"/>
                </a:solidFill>
                <a:effectLst>
                  <a:outerShdw blurRad="38100" dist="38100" dir="2700000" algn="tl">
                    <a:srgbClr val="000000">
                      <a:alpha val="43137"/>
                    </a:srgbClr>
                  </a:outerShdw>
                </a:effectLst>
              </a:rPr>
              <a:t>GIS</a:t>
            </a:r>
            <a:endParaRPr lang="en-US"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862366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6288" y="19812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solidFill>
                  <a:prstClr val="white"/>
                </a:solidFill>
              </a:rPr>
              <a:t>Catalog</a:t>
            </a:r>
            <a:br>
              <a:rPr lang="en-US" sz="2600" dirty="0" smtClean="0">
                <a:solidFill>
                  <a:prstClr val="white"/>
                </a:solidFill>
              </a:rPr>
            </a:br>
            <a:r>
              <a:rPr lang="en-US" sz="2600" dirty="0" smtClean="0">
                <a:solidFill>
                  <a:prstClr val="white"/>
                </a:solidFill>
              </a:rPr>
              <a:t>(Google)</a:t>
            </a:r>
            <a:endParaRPr lang="en-US" sz="2600" dirty="0">
              <a:solidFill>
                <a:prstClr val="white"/>
              </a:solidFill>
            </a:endParaRPr>
          </a:p>
        </p:txBody>
      </p:sp>
      <p:sp>
        <p:nvSpPr>
          <p:cNvPr id="6" name="Rectangle 5"/>
          <p:cNvSpPr/>
          <p:nvPr/>
        </p:nvSpPr>
        <p:spPr>
          <a:xfrm>
            <a:off x="1195388" y="45720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solidFill>
                  <a:prstClr val="white"/>
                </a:solidFill>
              </a:rPr>
              <a:t>Web Server</a:t>
            </a:r>
          </a:p>
          <a:p>
            <a:pPr algn="ctr">
              <a:defRPr/>
            </a:pPr>
            <a:r>
              <a:rPr lang="en-US" sz="2600" dirty="0" smtClean="0">
                <a:solidFill>
                  <a:prstClr val="white"/>
                </a:solidFill>
              </a:rPr>
              <a:t>(CNN.com)</a:t>
            </a:r>
            <a:endParaRPr lang="en-US" sz="2600" dirty="0">
              <a:solidFill>
                <a:prstClr val="white"/>
              </a:solidFill>
            </a:endParaRPr>
          </a:p>
        </p:txBody>
      </p:sp>
      <p:sp>
        <p:nvSpPr>
          <p:cNvPr id="7" name="Rectangle 6"/>
          <p:cNvSpPr/>
          <p:nvPr/>
        </p:nvSpPr>
        <p:spPr>
          <a:xfrm>
            <a:off x="5538788" y="4572000"/>
            <a:ext cx="2309812"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solidFill>
                  <a:prstClr val="white"/>
                </a:solidFill>
              </a:rPr>
              <a:t>Browser</a:t>
            </a:r>
          </a:p>
          <a:p>
            <a:pPr algn="ctr">
              <a:defRPr/>
            </a:pPr>
            <a:r>
              <a:rPr lang="en-US" sz="2600" dirty="0" smtClean="0">
                <a:solidFill>
                  <a:prstClr val="white"/>
                </a:solidFill>
              </a:rPr>
              <a:t>(Firefox)</a:t>
            </a:r>
            <a:endParaRPr lang="en-US" sz="2600" dirty="0">
              <a:solidFill>
                <a:prstClr val="white"/>
              </a:solidFill>
            </a:endParaRPr>
          </a:p>
        </p:txBody>
      </p:sp>
      <p:cxnSp>
        <p:nvCxnSpPr>
          <p:cNvPr id="9" name="Straight Arrow Connector 8"/>
          <p:cNvCxnSpPr>
            <a:stCxn id="6" idx="0"/>
            <a:endCxn id="5" idx="2"/>
          </p:cNvCxnSpPr>
          <p:nvPr/>
        </p:nvCxnSpPr>
        <p:spPr>
          <a:xfrm rot="5400000" flipH="1" flipV="1">
            <a:off x="2511426" y="2611438"/>
            <a:ext cx="1800225" cy="2120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0"/>
          </p:cNvCxnSpPr>
          <p:nvPr/>
        </p:nvCxnSpPr>
        <p:spPr>
          <a:xfrm>
            <a:off x="4471988" y="2771775"/>
            <a:ext cx="2221706" cy="18002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7" idx="1"/>
          </p:cNvCxnSpPr>
          <p:nvPr/>
        </p:nvCxnSpPr>
        <p:spPr>
          <a:xfrm>
            <a:off x="3506788" y="4967288"/>
            <a:ext cx="203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106" name="TextBox 15"/>
          <p:cNvSpPr txBox="1">
            <a:spLocks noChangeArrowheads="1"/>
          </p:cNvSpPr>
          <p:nvPr/>
        </p:nvSpPr>
        <p:spPr bwMode="auto">
          <a:xfrm>
            <a:off x="4090988" y="4648200"/>
            <a:ext cx="748923" cy="338554"/>
          </a:xfrm>
          <a:prstGeom prst="rect">
            <a:avLst/>
          </a:prstGeom>
          <a:noFill/>
          <a:ln w="9525">
            <a:noFill/>
            <a:miter lim="800000"/>
            <a:headEnd/>
            <a:tailEnd/>
          </a:ln>
        </p:spPr>
        <p:txBody>
          <a:bodyPr wrap="none">
            <a:spAutoFit/>
          </a:bodyPr>
          <a:lstStyle/>
          <a:p>
            <a:r>
              <a:rPr lang="en-US" sz="1600" b="1" dirty="0" smtClean="0">
                <a:solidFill>
                  <a:prstClr val="black"/>
                </a:solidFill>
              </a:rPr>
              <a:t>Access</a:t>
            </a:r>
            <a:endParaRPr lang="en-US" sz="1600" b="1" dirty="0">
              <a:solidFill>
                <a:prstClr val="black"/>
              </a:solidFill>
            </a:endParaRPr>
          </a:p>
        </p:txBody>
      </p:sp>
      <p:sp>
        <p:nvSpPr>
          <p:cNvPr id="4107" name="TextBox 16"/>
          <p:cNvSpPr txBox="1">
            <a:spLocks noChangeArrowheads="1"/>
          </p:cNvSpPr>
          <p:nvPr/>
        </p:nvSpPr>
        <p:spPr bwMode="auto">
          <a:xfrm rot="19137784">
            <a:off x="2436090" y="3467630"/>
            <a:ext cx="1502399" cy="338554"/>
          </a:xfrm>
          <a:prstGeom prst="rect">
            <a:avLst/>
          </a:prstGeom>
          <a:noFill/>
          <a:ln w="9525">
            <a:noFill/>
            <a:miter lim="800000"/>
            <a:headEnd/>
            <a:tailEnd/>
          </a:ln>
        </p:spPr>
        <p:txBody>
          <a:bodyPr wrap="none">
            <a:spAutoFit/>
          </a:bodyPr>
          <a:lstStyle/>
          <a:p>
            <a:r>
              <a:rPr lang="en-US" sz="1600" b="1" dirty="0" smtClean="0">
                <a:solidFill>
                  <a:prstClr val="black"/>
                </a:solidFill>
              </a:rPr>
              <a:t>Catalog harvest</a:t>
            </a:r>
            <a:endParaRPr lang="en-US" sz="1600" b="1" dirty="0">
              <a:solidFill>
                <a:prstClr val="black"/>
              </a:solidFill>
            </a:endParaRPr>
          </a:p>
        </p:txBody>
      </p:sp>
      <p:sp>
        <p:nvSpPr>
          <p:cNvPr id="4108" name="TextBox 17"/>
          <p:cNvSpPr txBox="1">
            <a:spLocks noChangeArrowheads="1"/>
          </p:cNvSpPr>
          <p:nvPr/>
        </p:nvSpPr>
        <p:spPr bwMode="auto">
          <a:xfrm rot="2301016">
            <a:off x="5410069" y="3474009"/>
            <a:ext cx="754053" cy="338554"/>
          </a:xfrm>
          <a:prstGeom prst="rect">
            <a:avLst/>
          </a:prstGeom>
          <a:noFill/>
          <a:ln w="9525">
            <a:noFill/>
            <a:miter lim="800000"/>
            <a:headEnd/>
            <a:tailEnd/>
          </a:ln>
        </p:spPr>
        <p:txBody>
          <a:bodyPr wrap="none">
            <a:spAutoFit/>
          </a:bodyPr>
          <a:lstStyle/>
          <a:p>
            <a:r>
              <a:rPr lang="en-US" sz="1600" b="1" dirty="0" smtClean="0">
                <a:solidFill>
                  <a:prstClr val="black"/>
                </a:solidFill>
              </a:rPr>
              <a:t>Search</a:t>
            </a:r>
            <a:endParaRPr lang="en-US" sz="1600" b="1" dirty="0">
              <a:solidFill>
                <a:prstClr val="black"/>
              </a:solidFill>
            </a:endParaRPr>
          </a:p>
        </p:txBody>
      </p:sp>
      <p:sp>
        <p:nvSpPr>
          <p:cNvPr id="20" name="Title 19"/>
          <p:cNvSpPr>
            <a:spLocks noGrp="1"/>
          </p:cNvSpPr>
          <p:nvPr>
            <p:ph type="title"/>
          </p:nvPr>
        </p:nvSpPr>
        <p:spPr/>
        <p:txBody>
          <a:bodyPr>
            <a:normAutofit/>
          </a:bodyPr>
          <a:lstStyle/>
          <a:p>
            <a:r>
              <a:rPr lang="en-US" dirty="0" smtClean="0"/>
              <a:t>General Approach Web Paradigm</a:t>
            </a:r>
            <a:endParaRPr lang="en-US" dirty="0"/>
          </a:p>
        </p:txBody>
      </p:sp>
    </p:spTree>
    <p:extLst>
      <p:ext uri="{BB962C8B-B14F-4D97-AF65-F5344CB8AC3E}">
        <p14:creationId xmlns:p14="http://schemas.microsoft.com/office/powerpoint/2010/main" xmlns="" val="3131519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bwMode="auto">
          <a:xfrm>
            <a:off x="3318193" y="1600201"/>
            <a:ext cx="2297112" cy="915988"/>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kern="0" dirty="0">
                <a:solidFill>
                  <a:sysClr val="window" lastClr="FFFFFF"/>
                </a:solidFill>
              </a:rPr>
              <a:t>Data Discovery and </a:t>
            </a:r>
            <a:r>
              <a:rPr lang="en-US" kern="0" dirty="0" smtClean="0">
                <a:solidFill>
                  <a:sysClr val="window" lastClr="FFFFFF"/>
                </a:solidFill>
              </a:rPr>
              <a:t>Integration</a:t>
            </a:r>
            <a:endParaRPr lang="en-US" kern="0" dirty="0">
              <a:solidFill>
                <a:sysClr val="window" lastClr="FFFFFF"/>
              </a:solidFill>
            </a:endParaRPr>
          </a:p>
        </p:txBody>
      </p:sp>
      <p:sp>
        <p:nvSpPr>
          <p:cNvPr id="62" name="Rectangle 61"/>
          <p:cNvSpPr/>
          <p:nvPr/>
        </p:nvSpPr>
        <p:spPr bwMode="auto">
          <a:xfrm>
            <a:off x="738505" y="4321174"/>
            <a:ext cx="2076450" cy="914400"/>
          </a:xfrm>
          <a:prstGeom prst="rect">
            <a:avLst/>
          </a:prstGeom>
          <a:solidFill>
            <a:srgbClr val="4F81BD"/>
          </a:solidFill>
          <a:ln w="25400" cap="flat" cmpd="sng" algn="ctr">
            <a:solidFill>
              <a:srgbClr val="4F81BD">
                <a:shade val="50000"/>
              </a:srgbClr>
            </a:solidFill>
            <a:prstDash val="solid"/>
          </a:ln>
          <a:effectLst/>
        </p:spPr>
        <p:txBody>
          <a:bodyPr tIns="274320" anchor="ctr" anchorCtr="0"/>
          <a:lstStyle/>
          <a:p>
            <a:pPr algn="ctr">
              <a:defRPr/>
            </a:pPr>
            <a:r>
              <a:rPr lang="en-US" kern="0" dirty="0">
                <a:solidFill>
                  <a:sysClr val="window" lastClr="FFFFFF"/>
                </a:solidFill>
              </a:rPr>
              <a:t>Data </a:t>
            </a:r>
            <a:r>
              <a:rPr lang="en-US" kern="0" dirty="0" smtClean="0">
                <a:solidFill>
                  <a:sysClr val="window" lastClr="FFFFFF"/>
                </a:solidFill>
              </a:rPr>
              <a:t>Publication</a:t>
            </a:r>
            <a:endParaRPr lang="en-US" kern="0" dirty="0">
              <a:solidFill>
                <a:sysClr val="window" lastClr="FFFFFF"/>
              </a:solidFill>
            </a:endParaRPr>
          </a:p>
        </p:txBody>
      </p:sp>
      <p:sp>
        <p:nvSpPr>
          <p:cNvPr id="63" name="Rectangle 62"/>
          <p:cNvSpPr/>
          <p:nvPr/>
        </p:nvSpPr>
        <p:spPr bwMode="auto">
          <a:xfrm>
            <a:off x="6416993" y="4314824"/>
            <a:ext cx="2073275" cy="914400"/>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kern="0" dirty="0">
                <a:solidFill>
                  <a:sysClr val="window" lastClr="FFFFFF"/>
                </a:solidFill>
              </a:rPr>
              <a:t>Data </a:t>
            </a:r>
            <a:r>
              <a:rPr lang="en-US" kern="0" dirty="0" smtClean="0">
                <a:solidFill>
                  <a:sysClr val="window" lastClr="FFFFFF"/>
                </a:solidFill>
              </a:rPr>
              <a:t> Analysis and Synthesis</a:t>
            </a:r>
            <a:endParaRPr lang="en-US" kern="0" dirty="0">
              <a:solidFill>
                <a:sysClr val="window" lastClr="FFFFFF"/>
              </a:solidFill>
            </a:endParaRPr>
          </a:p>
        </p:txBody>
      </p:sp>
      <p:cxnSp>
        <p:nvCxnSpPr>
          <p:cNvPr id="34824" name="Straight Arrow Connector 63"/>
          <p:cNvCxnSpPr>
            <a:cxnSpLocks noChangeShapeType="1"/>
            <a:stCxn id="62" idx="0"/>
            <a:endCxn id="61" idx="2"/>
          </p:cNvCxnSpPr>
          <p:nvPr/>
        </p:nvCxnSpPr>
        <p:spPr bwMode="auto">
          <a:xfrm rot="5400000" flipH="1" flipV="1">
            <a:off x="2219247" y="2073673"/>
            <a:ext cx="1804985" cy="2690019"/>
          </a:xfrm>
          <a:prstGeom prst="straightConnector1">
            <a:avLst/>
          </a:prstGeom>
          <a:noFill/>
          <a:ln w="57150" algn="ctr">
            <a:solidFill>
              <a:srgbClr val="4A7EBB"/>
            </a:solidFill>
            <a:round/>
            <a:headEnd/>
            <a:tailEnd type="arrow" w="med" len="med"/>
          </a:ln>
        </p:spPr>
      </p:cxnSp>
      <p:cxnSp>
        <p:nvCxnSpPr>
          <p:cNvPr id="34825" name="Straight Arrow Connector 64"/>
          <p:cNvCxnSpPr>
            <a:cxnSpLocks noChangeShapeType="1"/>
          </p:cNvCxnSpPr>
          <p:nvPr/>
        </p:nvCxnSpPr>
        <p:spPr bwMode="auto">
          <a:xfrm rot="16200000" flipH="1">
            <a:off x="5022369" y="1885917"/>
            <a:ext cx="1833450" cy="3025231"/>
          </a:xfrm>
          <a:prstGeom prst="straightConnector1">
            <a:avLst/>
          </a:prstGeom>
          <a:noFill/>
          <a:ln w="57150" algn="ctr">
            <a:solidFill>
              <a:srgbClr val="4A7EBB"/>
            </a:solidFill>
            <a:round/>
            <a:headEnd/>
            <a:tailEnd type="arrow" w="med" len="med"/>
          </a:ln>
        </p:spPr>
      </p:cxnSp>
      <p:cxnSp>
        <p:nvCxnSpPr>
          <p:cNvPr id="34826" name="Straight Arrow Connector 65"/>
          <p:cNvCxnSpPr>
            <a:cxnSpLocks noChangeShapeType="1"/>
            <a:stCxn id="62" idx="3"/>
            <a:endCxn id="63" idx="1"/>
          </p:cNvCxnSpPr>
          <p:nvPr/>
        </p:nvCxnSpPr>
        <p:spPr bwMode="auto">
          <a:xfrm flipV="1">
            <a:off x="2814955" y="4772024"/>
            <a:ext cx="3602038" cy="6350"/>
          </a:xfrm>
          <a:prstGeom prst="straightConnector1">
            <a:avLst/>
          </a:prstGeom>
          <a:noFill/>
          <a:ln w="57150" algn="ctr">
            <a:solidFill>
              <a:srgbClr val="4A7EBB"/>
            </a:solidFill>
            <a:round/>
            <a:headEnd/>
            <a:tailEnd type="arrow" w="med" len="med"/>
          </a:ln>
        </p:spPr>
      </p:cxnSp>
      <p:sp>
        <p:nvSpPr>
          <p:cNvPr id="70" name="TextBox 13"/>
          <p:cNvSpPr txBox="1">
            <a:spLocks noChangeArrowheads="1"/>
          </p:cNvSpPr>
          <p:nvPr/>
        </p:nvSpPr>
        <p:spPr bwMode="auto">
          <a:xfrm>
            <a:off x="3523932" y="1631315"/>
            <a:ext cx="1848167" cy="369332"/>
          </a:xfrm>
          <a:prstGeom prst="rect">
            <a:avLst/>
          </a:prstGeom>
          <a:noFill/>
          <a:ln w="9525">
            <a:noFill/>
            <a:miter lim="800000"/>
            <a:headEnd/>
            <a:tailEnd/>
          </a:ln>
        </p:spPr>
        <p:txBody>
          <a:bodyPr wrap="square">
            <a:spAutoFit/>
          </a:bodyPr>
          <a:lstStyle/>
          <a:p>
            <a:pPr algn="ctr">
              <a:defRPr/>
            </a:pPr>
            <a:r>
              <a:rPr lang="en-US" b="1" kern="0" dirty="0" err="1" smtClean="0">
                <a:solidFill>
                  <a:srgbClr val="FFFF00"/>
                </a:solidFill>
                <a:latin typeface="Arial" pitchFamily="34" charset="0"/>
              </a:rPr>
              <a:t>HydroCatalog</a:t>
            </a:r>
            <a:endParaRPr lang="en-US" b="1" kern="0" dirty="0">
              <a:solidFill>
                <a:srgbClr val="FFFF00"/>
              </a:solidFill>
              <a:latin typeface="Arial" pitchFamily="34" charset="0"/>
            </a:endParaRPr>
          </a:p>
        </p:txBody>
      </p:sp>
      <p:sp>
        <p:nvSpPr>
          <p:cNvPr id="71" name="TextBox 14"/>
          <p:cNvSpPr txBox="1">
            <a:spLocks noChangeArrowheads="1"/>
          </p:cNvSpPr>
          <p:nvPr/>
        </p:nvSpPr>
        <p:spPr bwMode="auto">
          <a:xfrm>
            <a:off x="6432868" y="4303712"/>
            <a:ext cx="2028825" cy="363537"/>
          </a:xfrm>
          <a:prstGeom prst="rect">
            <a:avLst/>
          </a:prstGeom>
          <a:noFill/>
          <a:ln w="9525">
            <a:noFill/>
            <a:miter lim="800000"/>
            <a:headEnd/>
            <a:tailEnd/>
          </a:ln>
        </p:spPr>
        <p:txBody>
          <a:bodyPr>
            <a:spAutoFit/>
          </a:bodyPr>
          <a:lstStyle/>
          <a:p>
            <a:pPr algn="ctr">
              <a:defRPr/>
            </a:pPr>
            <a:r>
              <a:rPr lang="en-US" b="1" kern="0" dirty="0" err="1">
                <a:solidFill>
                  <a:srgbClr val="FFFF00"/>
                </a:solidFill>
                <a:latin typeface="Arial" pitchFamily="34" charset="0"/>
              </a:rPr>
              <a:t>HydroDesktop</a:t>
            </a:r>
            <a:endParaRPr lang="en-US" b="1" kern="0" dirty="0">
              <a:solidFill>
                <a:srgbClr val="FFFF00"/>
              </a:solidFill>
              <a:latin typeface="Arial" pitchFamily="34" charset="0"/>
            </a:endParaRPr>
          </a:p>
        </p:txBody>
      </p:sp>
      <p:sp>
        <p:nvSpPr>
          <p:cNvPr id="72" name="TextBox 15"/>
          <p:cNvSpPr txBox="1">
            <a:spLocks noChangeArrowheads="1"/>
          </p:cNvSpPr>
          <p:nvPr/>
        </p:nvSpPr>
        <p:spPr bwMode="auto">
          <a:xfrm>
            <a:off x="905193" y="4303712"/>
            <a:ext cx="1706562" cy="369887"/>
          </a:xfrm>
          <a:prstGeom prst="rect">
            <a:avLst/>
          </a:prstGeom>
          <a:noFill/>
          <a:ln w="9525">
            <a:noFill/>
            <a:miter lim="800000"/>
            <a:headEnd/>
            <a:tailEnd/>
          </a:ln>
        </p:spPr>
        <p:txBody>
          <a:bodyPr>
            <a:spAutoFit/>
          </a:bodyPr>
          <a:lstStyle/>
          <a:p>
            <a:pPr algn="ctr">
              <a:defRPr/>
            </a:pPr>
            <a:r>
              <a:rPr lang="en-US" b="1" kern="0" dirty="0" err="1">
                <a:solidFill>
                  <a:srgbClr val="FFFF00"/>
                </a:solidFill>
                <a:latin typeface="Arial" pitchFamily="34" charset="0"/>
              </a:rPr>
              <a:t>HydroServer</a:t>
            </a:r>
            <a:endParaRPr lang="en-US" b="1" kern="0" dirty="0">
              <a:solidFill>
                <a:srgbClr val="FFFF00"/>
              </a:solidFill>
              <a:latin typeface="Arial" pitchFamily="34" charset="0"/>
            </a:endParaRPr>
          </a:p>
        </p:txBody>
      </p:sp>
      <p:sp>
        <p:nvSpPr>
          <p:cNvPr id="29" name="AutoShape 130"/>
          <p:cNvSpPr>
            <a:spLocks noChangeArrowheads="1"/>
          </p:cNvSpPr>
          <p:nvPr/>
        </p:nvSpPr>
        <p:spPr bwMode="auto">
          <a:xfrm>
            <a:off x="697230" y="5334000"/>
            <a:ext cx="990600" cy="685800"/>
          </a:xfrm>
          <a:prstGeom prst="flowChartMagneticDisk">
            <a:avLst/>
          </a:prstGeom>
          <a:solidFill>
            <a:srgbClr val="FFFFCC"/>
          </a:solidFill>
          <a:ln w="25400">
            <a:solidFill>
              <a:schemeClr val="tx1"/>
            </a:solidFill>
            <a:round/>
            <a:headEnd/>
            <a:tailEnd/>
          </a:ln>
        </p:spPr>
        <p:txBody>
          <a:bodyPr wrap="square" anchor="ctr"/>
          <a:lstStyle/>
          <a:p>
            <a:pPr algn="ctr" fontAlgn="base">
              <a:spcBef>
                <a:spcPct val="0"/>
              </a:spcBef>
              <a:spcAft>
                <a:spcPct val="0"/>
              </a:spcAft>
            </a:pPr>
            <a:r>
              <a:rPr lang="en-US" sz="1400" dirty="0" smtClean="0">
                <a:solidFill>
                  <a:srgbClr val="FF0000"/>
                </a:solidFill>
                <a:latin typeface="Arial" charset="0"/>
              </a:rPr>
              <a:t>ODM</a:t>
            </a:r>
            <a:endParaRPr lang="en-US" sz="1400" dirty="0">
              <a:solidFill>
                <a:srgbClr val="FF0000"/>
              </a:solidFill>
              <a:latin typeface="Arial" charset="0"/>
            </a:endParaRPr>
          </a:p>
        </p:txBody>
      </p:sp>
      <p:sp>
        <p:nvSpPr>
          <p:cNvPr id="31" name="AutoShape 130"/>
          <p:cNvSpPr>
            <a:spLocks noChangeArrowheads="1"/>
          </p:cNvSpPr>
          <p:nvPr/>
        </p:nvSpPr>
        <p:spPr bwMode="auto">
          <a:xfrm>
            <a:off x="1840230" y="5334000"/>
            <a:ext cx="990600" cy="685800"/>
          </a:xfrm>
          <a:prstGeom prst="flowChartMagneticDisk">
            <a:avLst/>
          </a:prstGeom>
          <a:solidFill>
            <a:srgbClr val="FFFFCC"/>
          </a:solidFill>
          <a:ln w="25400">
            <a:solidFill>
              <a:schemeClr val="tx1"/>
            </a:solidFill>
            <a:round/>
            <a:headEnd/>
            <a:tailEnd/>
          </a:ln>
        </p:spPr>
        <p:txBody>
          <a:bodyPr wrap="square" anchor="ctr"/>
          <a:lstStyle/>
          <a:p>
            <a:pPr algn="ctr" fontAlgn="base">
              <a:spcBef>
                <a:spcPct val="0"/>
              </a:spcBef>
              <a:spcAft>
                <a:spcPct val="0"/>
              </a:spcAft>
            </a:pPr>
            <a:r>
              <a:rPr lang="en-US" sz="1400" dirty="0" smtClean="0">
                <a:solidFill>
                  <a:srgbClr val="000000">
                    <a:lumMod val="65000"/>
                    <a:lumOff val="35000"/>
                  </a:srgbClr>
                </a:solidFill>
                <a:latin typeface="Arial" charset="0"/>
              </a:rPr>
              <a:t>Geo Data</a:t>
            </a:r>
            <a:endParaRPr lang="en-US" sz="1400" dirty="0">
              <a:solidFill>
                <a:srgbClr val="000000">
                  <a:lumMod val="65000"/>
                  <a:lumOff val="35000"/>
                </a:srgbClr>
              </a:solidFill>
              <a:latin typeface="Arial" charset="0"/>
            </a:endParaRPr>
          </a:p>
        </p:txBody>
      </p:sp>
      <p:pic>
        <p:nvPicPr>
          <p:cNvPr id="32" name="Picture 4" descr="R logo"/>
          <p:cNvPicPr>
            <a:picLocks noChangeAspect="1" noChangeArrowheads="1"/>
          </p:cNvPicPr>
          <p:nvPr/>
        </p:nvPicPr>
        <p:blipFill>
          <a:blip r:embed="rId2" cstate="print"/>
          <a:srcRect/>
          <a:stretch>
            <a:fillRect/>
          </a:stretch>
        </p:blipFill>
        <p:spPr bwMode="auto">
          <a:xfrm>
            <a:off x="7479030" y="5382768"/>
            <a:ext cx="838200" cy="637032"/>
          </a:xfrm>
          <a:prstGeom prst="rect">
            <a:avLst/>
          </a:prstGeom>
          <a:noFill/>
        </p:spPr>
      </p:pic>
      <p:pic>
        <p:nvPicPr>
          <p:cNvPr id="19458" name="Picture 2" descr="OpenMI Association">
            <a:hlinkClick r:id="rId3" tooltip="OpenMI Association Home Page"/>
          </p:cNvPr>
          <p:cNvPicPr>
            <a:picLocks noChangeAspect="1" noChangeArrowheads="1"/>
          </p:cNvPicPr>
          <p:nvPr/>
        </p:nvPicPr>
        <p:blipFill>
          <a:blip r:embed="rId4" cstate="print"/>
          <a:srcRect/>
          <a:stretch>
            <a:fillRect/>
          </a:stretch>
        </p:blipFill>
        <p:spPr bwMode="auto">
          <a:xfrm>
            <a:off x="6464984" y="5410200"/>
            <a:ext cx="937846" cy="609600"/>
          </a:xfrm>
          <a:prstGeom prst="rect">
            <a:avLst/>
          </a:prstGeom>
          <a:noFill/>
        </p:spPr>
      </p:pic>
      <p:sp>
        <p:nvSpPr>
          <p:cNvPr id="20" name="Title 19"/>
          <p:cNvSpPr>
            <a:spLocks noGrp="1"/>
          </p:cNvSpPr>
          <p:nvPr>
            <p:ph type="title"/>
          </p:nvPr>
        </p:nvSpPr>
        <p:spPr/>
        <p:txBody>
          <a:bodyPr/>
          <a:lstStyle/>
          <a:p>
            <a:r>
              <a:rPr lang="en-US" sz="3600" dirty="0" smtClean="0"/>
              <a:t>CUAHSI Hydrologic Information System </a:t>
            </a:r>
            <a:br>
              <a:rPr lang="en-US" sz="3600" dirty="0" smtClean="0"/>
            </a:br>
            <a:r>
              <a:rPr lang="en-US" sz="3600" dirty="0" smtClean="0"/>
              <a:t>Services-Oriented Architecture</a:t>
            </a:r>
            <a:endParaRPr lang="en-US" sz="3600" dirty="0"/>
          </a:p>
        </p:txBody>
      </p:sp>
      <p:sp>
        <p:nvSpPr>
          <p:cNvPr id="21" name="TextBox 15"/>
          <p:cNvSpPr txBox="1">
            <a:spLocks noChangeArrowheads="1"/>
          </p:cNvSpPr>
          <p:nvPr/>
        </p:nvSpPr>
        <p:spPr bwMode="auto">
          <a:xfrm>
            <a:off x="3200400" y="4426672"/>
            <a:ext cx="2620901" cy="400110"/>
          </a:xfrm>
          <a:prstGeom prst="rect">
            <a:avLst/>
          </a:prstGeom>
          <a:noFill/>
          <a:ln w="9525">
            <a:noFill/>
            <a:miter lim="800000"/>
            <a:headEnd/>
            <a:tailEnd/>
          </a:ln>
        </p:spPr>
        <p:txBody>
          <a:bodyPr wrap="square">
            <a:spAutoFit/>
          </a:bodyPr>
          <a:lstStyle/>
          <a:p>
            <a:pPr algn="ctr"/>
            <a:r>
              <a:rPr lang="en-US" sz="2000" b="1" dirty="0">
                <a:solidFill>
                  <a:srgbClr val="000000"/>
                </a:solidFill>
              </a:rPr>
              <a:t>Data Services</a:t>
            </a:r>
          </a:p>
        </p:txBody>
      </p:sp>
      <p:sp>
        <p:nvSpPr>
          <p:cNvPr id="22" name="TextBox 16"/>
          <p:cNvSpPr txBox="1">
            <a:spLocks noChangeArrowheads="1"/>
          </p:cNvSpPr>
          <p:nvPr/>
        </p:nvSpPr>
        <p:spPr bwMode="auto">
          <a:xfrm rot="19560000">
            <a:off x="1805592" y="3195695"/>
            <a:ext cx="2112983" cy="392882"/>
          </a:xfrm>
          <a:prstGeom prst="rect">
            <a:avLst/>
          </a:prstGeom>
          <a:noFill/>
          <a:ln w="9525">
            <a:noFill/>
            <a:miter lim="800000"/>
            <a:headEnd/>
            <a:tailEnd/>
          </a:ln>
        </p:spPr>
        <p:txBody>
          <a:bodyPr wrap="none">
            <a:spAutoFit/>
          </a:bodyPr>
          <a:lstStyle/>
          <a:p>
            <a:pPr algn="ctr"/>
            <a:r>
              <a:rPr lang="en-US" sz="2000" b="1" dirty="0">
                <a:solidFill>
                  <a:srgbClr val="000000"/>
                </a:solidFill>
              </a:rPr>
              <a:t>Metadata Services</a:t>
            </a:r>
          </a:p>
        </p:txBody>
      </p:sp>
      <p:sp>
        <p:nvSpPr>
          <p:cNvPr id="23" name="TextBox 17"/>
          <p:cNvSpPr txBox="1">
            <a:spLocks noChangeArrowheads="1"/>
          </p:cNvSpPr>
          <p:nvPr/>
        </p:nvSpPr>
        <p:spPr bwMode="auto">
          <a:xfrm rot="1860000">
            <a:off x="5346676" y="3175619"/>
            <a:ext cx="1823128" cy="400110"/>
          </a:xfrm>
          <a:prstGeom prst="rect">
            <a:avLst/>
          </a:prstGeom>
          <a:noFill/>
          <a:ln w="9525">
            <a:noFill/>
            <a:miter lim="800000"/>
            <a:headEnd/>
            <a:tailEnd/>
          </a:ln>
        </p:spPr>
        <p:txBody>
          <a:bodyPr wrap="none">
            <a:spAutoFit/>
          </a:bodyPr>
          <a:lstStyle/>
          <a:p>
            <a:r>
              <a:rPr lang="en-US" sz="2000" b="1" dirty="0" smtClean="0">
                <a:solidFill>
                  <a:srgbClr val="000000"/>
                </a:solidFill>
              </a:rPr>
              <a:t>Search Services</a:t>
            </a:r>
            <a:endParaRPr lang="en-US" sz="2000" b="1" dirty="0">
              <a:solidFill>
                <a:srgbClr val="000000"/>
              </a:solidFill>
            </a:endParaRPr>
          </a:p>
        </p:txBody>
      </p:sp>
      <p:sp>
        <p:nvSpPr>
          <p:cNvPr id="24" name="Oval 23"/>
          <p:cNvSpPr/>
          <p:nvPr/>
        </p:nvSpPr>
        <p:spPr>
          <a:xfrm>
            <a:off x="3583577" y="3208559"/>
            <a:ext cx="1665514" cy="1088572"/>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kern="0" dirty="0" err="1" smtClean="0">
                <a:solidFill>
                  <a:sysClr val="window" lastClr="FFFFFF"/>
                </a:solidFill>
              </a:rPr>
              <a:t>WaterML</a:t>
            </a:r>
            <a:r>
              <a:rPr lang="en-US" kern="0" dirty="0" smtClean="0">
                <a:solidFill>
                  <a:sysClr val="window" lastClr="FFFFFF"/>
                </a:solidFill>
              </a:rPr>
              <a:t>, Other OGC Standards</a:t>
            </a:r>
            <a:endParaRPr lang="en-US" kern="0" dirty="0">
              <a:solidFill>
                <a:sysClr val="window" lastClr="FFFFFF"/>
              </a:solidFill>
            </a:endParaRPr>
          </a:p>
        </p:txBody>
      </p:sp>
      <p:sp>
        <p:nvSpPr>
          <p:cNvPr id="25" name="Rectangle 24"/>
          <p:cNvSpPr/>
          <p:nvPr/>
        </p:nvSpPr>
        <p:spPr bwMode="auto">
          <a:xfrm>
            <a:off x="695576" y="6186924"/>
            <a:ext cx="7732143" cy="380996"/>
          </a:xfrm>
          <a:prstGeom prst="rect">
            <a:avLst/>
          </a:prstGeom>
          <a:solidFill>
            <a:schemeClr val="accent1">
              <a:lumMod val="40000"/>
              <a:lumOff val="60000"/>
            </a:schemeClr>
          </a:solidFill>
          <a:ln w="25400" cap="flat" cmpd="sng" algn="ctr">
            <a:solidFill>
              <a:srgbClr val="4F81BD">
                <a:shade val="50000"/>
              </a:srgbClr>
            </a:solidFill>
            <a:prstDash val="solid"/>
          </a:ln>
          <a:effectLst/>
        </p:spPr>
        <p:txBody>
          <a:bodyPr anchor="b"/>
          <a:lstStyle/>
          <a:p>
            <a:pPr algn="ctr">
              <a:defRPr/>
            </a:pPr>
            <a:r>
              <a:rPr lang="en-US" kern="0" dirty="0" smtClean="0">
                <a:solidFill>
                  <a:prstClr val="black"/>
                </a:solidFill>
              </a:rPr>
              <a:t>Information Model and Community Support Infrastructure</a:t>
            </a:r>
          </a:p>
        </p:txBody>
      </p:sp>
    </p:spTree>
    <p:extLst>
      <p:ext uri="{BB962C8B-B14F-4D97-AF65-F5344CB8AC3E}">
        <p14:creationId xmlns:p14="http://schemas.microsoft.com/office/powerpoint/2010/main" xmlns="" val="28494869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64" y="-2598"/>
            <a:ext cx="9147464" cy="6860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7315199" y="1423555"/>
            <a:ext cx="1752600" cy="990600"/>
          </a:xfrm>
          <a:solidFill>
            <a:srgbClr val="FFFF00"/>
          </a:solidFill>
        </p:spPr>
        <p:txBody>
          <a:bodyPr>
            <a:noAutofit/>
          </a:bodyPr>
          <a:lstStyle/>
          <a:p>
            <a:r>
              <a:rPr lang="en-US" sz="2400" dirty="0" smtClean="0"/>
              <a:t>Thematic keyword search</a:t>
            </a:r>
            <a:endParaRPr lang="en-US" sz="2400" dirty="0"/>
          </a:p>
        </p:txBody>
      </p:sp>
      <p:sp>
        <p:nvSpPr>
          <p:cNvPr id="4" name="Oval 3"/>
          <p:cNvSpPr/>
          <p:nvPr/>
        </p:nvSpPr>
        <p:spPr>
          <a:xfrm>
            <a:off x="6705600" y="2057400"/>
            <a:ext cx="2057400" cy="1905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752600" y="1638300"/>
            <a:ext cx="2286000" cy="8382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Integration from multiple sources</a:t>
            </a:r>
            <a:endParaRPr lang="en-US" sz="2400" dirty="0"/>
          </a:p>
        </p:txBody>
      </p:sp>
      <p:sp>
        <p:nvSpPr>
          <p:cNvPr id="9" name="Oval 8"/>
          <p:cNvSpPr/>
          <p:nvPr/>
        </p:nvSpPr>
        <p:spPr>
          <a:xfrm>
            <a:off x="152400" y="1447800"/>
            <a:ext cx="1828800" cy="1905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7239000" y="4114800"/>
            <a:ext cx="1808017" cy="9906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Search on space and time domain</a:t>
            </a:r>
            <a:endParaRPr lang="en-US" sz="2400" dirty="0"/>
          </a:p>
        </p:txBody>
      </p:sp>
      <p:sp>
        <p:nvSpPr>
          <p:cNvPr id="7" name="Oval 6"/>
          <p:cNvSpPr/>
          <p:nvPr/>
        </p:nvSpPr>
        <p:spPr>
          <a:xfrm>
            <a:off x="5721926" y="4572000"/>
            <a:ext cx="3345873" cy="1905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356151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Default Design">
  <a:themeElements>
    <a:clrScheme name="2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647</TotalTime>
  <Words>930</Words>
  <Application>Microsoft Office PowerPoint</Application>
  <PresentationFormat>On-screen Show (4:3)</PresentationFormat>
  <Paragraphs>220</Paragraphs>
  <Slides>19</Slides>
  <Notes>1</Notes>
  <HiddenSlides>0</HiddenSlides>
  <MMClips>0</MMClips>
  <ScaleCrop>false</ScaleCrop>
  <HeadingPairs>
    <vt:vector size="4" baseType="variant">
      <vt:variant>
        <vt:lpstr>Theme</vt:lpstr>
      </vt:variant>
      <vt:variant>
        <vt:i4>8</vt:i4>
      </vt:variant>
      <vt:variant>
        <vt:lpstr>Slide Titles</vt:lpstr>
      </vt:variant>
      <vt:variant>
        <vt:i4>19</vt:i4>
      </vt:variant>
    </vt:vector>
  </HeadingPairs>
  <TitlesOfParts>
    <vt:vector size="27" baseType="lpstr">
      <vt:lpstr>Office Theme</vt:lpstr>
      <vt:lpstr>5_Office Theme</vt:lpstr>
      <vt:lpstr>7_Office Theme</vt:lpstr>
      <vt:lpstr>11_Office Theme</vt:lpstr>
      <vt:lpstr>6_Default Design</vt:lpstr>
      <vt:lpstr>1_Office Theme</vt:lpstr>
      <vt:lpstr>2_Default Design</vt:lpstr>
      <vt:lpstr>2_Office Theme</vt:lpstr>
      <vt:lpstr>  CUAHSI – Unidata Collaboration Opportunities  </vt:lpstr>
      <vt:lpstr>What is CUAHSI?</vt:lpstr>
      <vt:lpstr>CUAHSI HIS</vt:lpstr>
      <vt:lpstr>HIS Team and Collaborators</vt:lpstr>
      <vt:lpstr>HIS Goals</vt:lpstr>
      <vt:lpstr>Hydrologic Data Challenges</vt:lpstr>
      <vt:lpstr>General Approach Web Paradigm</vt:lpstr>
      <vt:lpstr>CUAHSI Hydrologic Information System  Services-Oriented Architecture</vt:lpstr>
      <vt:lpstr>Thematic keyword search</vt:lpstr>
      <vt:lpstr>Unidata Parallels</vt:lpstr>
      <vt:lpstr>Open Geospatial Consortium  Web Service Standards</vt:lpstr>
      <vt:lpstr>Open Source Development</vt:lpstr>
      <vt:lpstr>Summary</vt:lpstr>
      <vt:lpstr>Architecture</vt:lpstr>
      <vt:lpstr>Slide 15</vt:lpstr>
      <vt:lpstr>CUAHSI Online Data analysis and publication use case</vt:lpstr>
      <vt:lpstr>Unidata Collaboration Opportunities</vt:lpstr>
      <vt:lpstr>Slide 18</vt:lpstr>
      <vt:lpstr>Demo if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CUAHSI OnLine: Bringing Data and Modeling Services to the Water Community</dc:title>
  <dc:creator>Rick</dc:creator>
  <cp:lastModifiedBy>Linda Miller</cp:lastModifiedBy>
  <cp:revision>76</cp:revision>
  <cp:lastPrinted>2011-04-07T14:30:04Z</cp:lastPrinted>
  <dcterms:created xsi:type="dcterms:W3CDTF">2010-05-18T21:41:05Z</dcterms:created>
  <dcterms:modified xsi:type="dcterms:W3CDTF">2011-05-26T15:03:45Z</dcterms:modified>
</cp:coreProperties>
</file>