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23"/>
  </p:notesMasterIdLst>
  <p:handoutMasterIdLst>
    <p:handoutMasterId r:id="rId24"/>
  </p:handoutMasterIdLst>
  <p:sldIdLst>
    <p:sldId id="259" r:id="rId3"/>
    <p:sldId id="306" r:id="rId4"/>
    <p:sldId id="338" r:id="rId5"/>
    <p:sldId id="329" r:id="rId6"/>
    <p:sldId id="350" r:id="rId7"/>
    <p:sldId id="351" r:id="rId8"/>
    <p:sldId id="319" r:id="rId9"/>
    <p:sldId id="344" r:id="rId10"/>
    <p:sldId id="342" r:id="rId11"/>
    <p:sldId id="353" r:id="rId12"/>
    <p:sldId id="315" r:id="rId13"/>
    <p:sldId id="348" r:id="rId14"/>
    <p:sldId id="345" r:id="rId15"/>
    <p:sldId id="347" r:id="rId16"/>
    <p:sldId id="314" r:id="rId17"/>
    <p:sldId id="320" r:id="rId18"/>
    <p:sldId id="327" r:id="rId19"/>
    <p:sldId id="328" r:id="rId20"/>
    <p:sldId id="326" r:id="rId21"/>
    <p:sldId id="341" r:id="rId22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7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0CC8E9-FBE2-421E-9887-A22EFE7BDA32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D076499-EEE1-41D1-9747-447D0A5DA440}">
      <dgm:prSet custT="1"/>
      <dgm:spPr/>
      <dgm:t>
        <a:bodyPr/>
        <a:lstStyle/>
        <a:p>
          <a:pPr rtl="0"/>
          <a:r>
            <a:rPr lang="en-US" sz="2800" i="1" dirty="0" smtClean="0">
              <a:latin typeface="Arial Narrow" pitchFamily="34" charset="0"/>
            </a:rPr>
            <a:t>Where America’s Climate, Weather, Ocean, and Space Prediction Services Begin”</a:t>
          </a:r>
          <a:endParaRPr lang="en-US" sz="2800" i="1" dirty="0">
            <a:latin typeface="Arial Narrow" pitchFamily="34" charset="0"/>
          </a:endParaRPr>
        </a:p>
      </dgm:t>
    </dgm:pt>
    <dgm:pt modelId="{69AC9052-ED8A-4BAE-BDC9-3A4441A1E1A1}" type="parTrans" cxnId="{4E140506-A7DE-4476-8B04-2A9B78D3E321}">
      <dgm:prSet/>
      <dgm:spPr/>
      <dgm:t>
        <a:bodyPr/>
        <a:lstStyle/>
        <a:p>
          <a:endParaRPr lang="en-US"/>
        </a:p>
      </dgm:t>
    </dgm:pt>
    <dgm:pt modelId="{8BAAC3D5-CA5F-4384-8DAD-8EB45E473D6C}" type="sibTrans" cxnId="{4E140506-A7DE-4476-8B04-2A9B78D3E321}">
      <dgm:prSet/>
      <dgm:spPr/>
      <dgm:t>
        <a:bodyPr/>
        <a:lstStyle/>
        <a:p>
          <a:endParaRPr lang="en-US"/>
        </a:p>
      </dgm:t>
    </dgm:pt>
    <dgm:pt modelId="{88C8221A-3D92-4ECA-B021-85155A335342}" type="pres">
      <dgm:prSet presAssocID="{960CC8E9-FBE2-421E-9887-A22EFE7BDA3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A45EF2-8C78-4B7E-AEBF-AE967335D04B}" type="pres">
      <dgm:prSet presAssocID="{8D076499-EEE1-41D1-9747-447D0A5DA440}" presName="parentText" presStyleLbl="node1" presStyleIdx="0" presStyleCnt="1" custScaleY="1490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F3CD40A-8C83-4AC6-8A3C-180129340B6E}" type="presOf" srcId="{8D076499-EEE1-41D1-9747-447D0A5DA440}" destId="{9BA45EF2-8C78-4B7E-AEBF-AE967335D04B}" srcOrd="0" destOrd="0" presId="urn:microsoft.com/office/officeart/2005/8/layout/vList2"/>
    <dgm:cxn modelId="{4E140506-A7DE-4476-8B04-2A9B78D3E321}" srcId="{960CC8E9-FBE2-421E-9887-A22EFE7BDA32}" destId="{8D076499-EEE1-41D1-9747-447D0A5DA440}" srcOrd="0" destOrd="0" parTransId="{69AC9052-ED8A-4BAE-BDC9-3A4441A1E1A1}" sibTransId="{8BAAC3D5-CA5F-4384-8DAD-8EB45E473D6C}"/>
    <dgm:cxn modelId="{6B8996C1-24FC-44DF-B1C9-3F24BB915F69}" type="presOf" srcId="{960CC8E9-FBE2-421E-9887-A22EFE7BDA32}" destId="{88C8221A-3D92-4ECA-B021-85155A335342}" srcOrd="0" destOrd="0" presId="urn:microsoft.com/office/officeart/2005/8/layout/vList2"/>
    <dgm:cxn modelId="{C0B8EDF3-0C5F-4917-BC28-21E7BE59FDB4}" type="presParOf" srcId="{88C8221A-3D92-4ECA-B021-85155A335342}" destId="{9BA45EF2-8C78-4B7E-AEBF-AE967335D04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D914E8B-AC4B-4B43-A3A3-8F1E7C449B12}" type="datetime1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3CAF076-177E-420F-B61B-460DFBBEA4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-110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E086C97-6F3E-4B87-BDD7-902BAAA40AC5}" type="datetime1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-110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C11DB64-5799-428E-A431-33D5192789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ＭＳ Ｐゴシック" pitchFamily="-110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-108" charset="-128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D469774-9580-45DE-B572-ACAD0E0188FA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3CB2241-0BBA-4BD0-8A1B-801771C88DC5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64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ＭＳ Ｐゴシック" pitchFamily="-108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-108" charset="-128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1571D5A-45AC-44F1-B758-EE76042C628E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pPr defTabSz="455613"/>
            <a:endParaRPr lang="en-US" smtClean="0">
              <a:latin typeface="Arial" charset="0"/>
              <a:ea typeface="ＭＳ Ｐゴシック" pitchFamily="-108" charset="-128"/>
            </a:endParaRPr>
          </a:p>
        </p:txBody>
      </p:sp>
      <p:sp>
        <p:nvSpPr>
          <p:cNvPr id="40964" name="Slide Number Placeholder 3"/>
          <p:cNvSpPr txBox="1">
            <a:spLocks noGrp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7" rIns="91433" bIns="45717" anchor="b"/>
          <a:lstStyle/>
          <a:p>
            <a:pPr algn="r"/>
            <a:fld id="{E25B5166-D177-45E4-9D04-ECEC4646B1EF}" type="slidenum">
              <a:rPr lang="en-US" sz="1200">
                <a:solidFill>
                  <a:srgbClr val="000000"/>
                </a:solidFill>
              </a:rPr>
              <a:pPr algn="r"/>
              <a:t>9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-108" charset="-128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87BE177-F647-43C3-B14E-B3293A2564C4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-108" charset="-128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BFAD862-30BD-4B73-8CB4-57CDA67F584C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-108" charset="-128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EBD28FA-6A1B-4B72-8947-75E583542B9A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D504E-94A0-4136-85C7-FE32C3766BAE}" type="datetime1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6B6CEB-6577-462F-83C7-06E6AA071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D871A-A237-43D0-9AEA-230B56AF2213}" type="datetime1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6F3E4A-BDFB-44BB-9602-2AB998C52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07A73-1DF8-4703-B4DF-73BCE336A977}" type="datetime1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B40D7-3F70-4E7B-A5BF-018458D8F6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52400" y="228600"/>
            <a:ext cx="8991600" cy="609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68A11-DC27-42C5-9C42-F5FCDE703739}" type="datetime1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5A21B-0EA6-4C15-9425-771467E61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-108" charset="-128"/>
              </a:defRPr>
            </a:lvl1pPr>
          </a:lstStyle>
          <a:p>
            <a:pPr>
              <a:defRPr/>
            </a:pPr>
            <a:fld id="{512269D1-C6C5-408C-B18D-995C2D5D49C4}" type="datetime1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ea typeface="ＭＳ Ｐゴシック" pitchFamily="-108" charset="-128"/>
              </a:defRPr>
            </a:lvl1pPr>
          </a:lstStyle>
          <a:p>
            <a:pPr>
              <a:defRPr/>
            </a:pPr>
            <a:fld id="{F116285B-22C6-4197-89FC-2B25197D07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-108" charset="-128"/>
              </a:defRPr>
            </a:lvl1pPr>
          </a:lstStyle>
          <a:p>
            <a:pPr>
              <a:defRPr/>
            </a:pPr>
            <a:fld id="{DD08BF3B-3625-4479-B1A8-533FDFD6A456}" type="datetime1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ea typeface="ＭＳ Ｐゴシック" pitchFamily="-108" charset="-128"/>
              </a:defRPr>
            </a:lvl1pPr>
          </a:lstStyle>
          <a:p>
            <a:pPr>
              <a:defRPr/>
            </a:pPr>
            <a:fld id="{FDB9F1FB-23E4-42E8-8A9D-8D4A4A4024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-108" charset="-128"/>
              </a:defRPr>
            </a:lvl1pPr>
          </a:lstStyle>
          <a:p>
            <a:pPr>
              <a:defRPr/>
            </a:pPr>
            <a:fld id="{9E912072-FA1C-435D-9623-A24E2E6DBFA1}" type="datetime1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ea typeface="ＭＳ Ｐゴシック" pitchFamily="-108" charset="-128"/>
              </a:defRPr>
            </a:lvl1pPr>
          </a:lstStyle>
          <a:p>
            <a:pPr>
              <a:defRPr/>
            </a:pPr>
            <a:fld id="{117452EF-062F-4CE8-884F-8BE2E8F3C2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-108" charset="-128"/>
              </a:defRPr>
            </a:lvl1pPr>
          </a:lstStyle>
          <a:p>
            <a:pPr>
              <a:defRPr/>
            </a:pPr>
            <a:fld id="{E7C48826-8C6A-47DC-A435-3CE2821E4893}" type="datetime1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ea typeface="ＭＳ Ｐゴシック" pitchFamily="-108" charset="-128"/>
              </a:defRPr>
            </a:lvl1pPr>
          </a:lstStyle>
          <a:p>
            <a:pPr>
              <a:defRPr/>
            </a:pPr>
            <a:fld id="{F3D63B2D-E5D3-48F2-A679-37DC917FD8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-108" charset="-128"/>
              </a:defRPr>
            </a:lvl1pPr>
          </a:lstStyle>
          <a:p>
            <a:pPr>
              <a:defRPr/>
            </a:pPr>
            <a:fld id="{EC379403-C8E6-4DB7-8156-7E569435D896}" type="datetime1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ea typeface="ＭＳ Ｐゴシック" pitchFamily="-108" charset="-128"/>
              </a:defRPr>
            </a:lvl1pPr>
          </a:lstStyle>
          <a:p>
            <a:pPr>
              <a:defRPr/>
            </a:pPr>
            <a:fld id="{F4FEEB25-0B34-4CD0-ACD3-829D8310E5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-108" charset="-128"/>
              </a:defRPr>
            </a:lvl1pPr>
          </a:lstStyle>
          <a:p>
            <a:pPr>
              <a:defRPr/>
            </a:pPr>
            <a:fld id="{AA330E58-3558-4322-B05B-6C9D06600B19}" type="datetime1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ea typeface="ＭＳ Ｐゴシック" pitchFamily="-108" charset="-128"/>
              </a:defRPr>
            </a:lvl1pPr>
          </a:lstStyle>
          <a:p>
            <a:pPr>
              <a:defRPr/>
            </a:pPr>
            <a:fld id="{E0976D7F-782F-4AAA-9EC5-3B7EFFD714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1EC32-55D3-40C3-A638-89A93D1051FB}" type="datetime1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39503-D201-4E63-9F23-9C2ABB8DE0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-108" charset="-128"/>
              </a:defRPr>
            </a:lvl1pPr>
          </a:lstStyle>
          <a:p>
            <a:pPr>
              <a:defRPr/>
            </a:pPr>
            <a:fld id="{5042AE5B-43FC-4B4E-9520-6E5543ED4DC0}" type="datetime1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ea typeface="ＭＳ Ｐゴシック" pitchFamily="-108" charset="-128"/>
              </a:defRPr>
            </a:lvl1pPr>
          </a:lstStyle>
          <a:p>
            <a:pPr>
              <a:defRPr/>
            </a:pPr>
            <a:fld id="{57BD3474-169E-4191-AF11-E8975C62A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-108" charset="-128"/>
              </a:defRPr>
            </a:lvl1pPr>
          </a:lstStyle>
          <a:p>
            <a:pPr>
              <a:defRPr/>
            </a:pPr>
            <a:fld id="{B0C4F8FE-52FE-49E4-BDE0-28520439C809}" type="datetime1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ea typeface="ＭＳ Ｐゴシック" pitchFamily="-108" charset="-128"/>
              </a:defRPr>
            </a:lvl1pPr>
          </a:lstStyle>
          <a:p>
            <a:pPr>
              <a:defRPr/>
            </a:pPr>
            <a:fld id="{8091F9F1-6EAE-4CD4-9067-D1AEA7863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-108" charset="-128"/>
              </a:defRPr>
            </a:lvl1pPr>
          </a:lstStyle>
          <a:p>
            <a:pPr>
              <a:defRPr/>
            </a:pPr>
            <a:fld id="{AE6461E4-19B8-4BCC-823B-63CDCEA595BF}" type="datetime1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ea typeface="ＭＳ Ｐゴシック" pitchFamily="-108" charset="-128"/>
              </a:defRPr>
            </a:lvl1pPr>
          </a:lstStyle>
          <a:p>
            <a:pPr>
              <a:defRPr/>
            </a:pPr>
            <a:fld id="{280DA803-4C78-43DB-B7D1-80BB07B23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-108" charset="-128"/>
              </a:defRPr>
            </a:lvl1pPr>
          </a:lstStyle>
          <a:p>
            <a:pPr>
              <a:defRPr/>
            </a:pPr>
            <a:fld id="{F9034F13-F4FF-4F2C-BB7A-8A2DABEC9DA8}" type="datetime1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ea typeface="ＭＳ Ｐゴシック" pitchFamily="-108" charset="-128"/>
              </a:defRPr>
            </a:lvl1pPr>
          </a:lstStyle>
          <a:p>
            <a:pPr>
              <a:defRPr/>
            </a:pPr>
            <a:fld id="{670063F9-A603-48A0-B604-FAF08202FC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-108" charset="-128"/>
              </a:defRPr>
            </a:lvl1pPr>
          </a:lstStyle>
          <a:p>
            <a:pPr>
              <a:defRPr/>
            </a:pPr>
            <a:fld id="{0B3CA503-08B0-4C47-BCAA-F298315BD581}" type="datetime1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ea typeface="ＭＳ Ｐゴシック" pitchFamily="-108" charset="-128"/>
              </a:defRPr>
            </a:lvl1pPr>
          </a:lstStyle>
          <a:p>
            <a:pPr>
              <a:defRPr/>
            </a:pPr>
            <a:fld id="{DC261908-395D-4234-80EE-B472204CF3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52400" y="228600"/>
            <a:ext cx="8991600" cy="609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-108" charset="-128"/>
              </a:defRPr>
            </a:lvl1pPr>
          </a:lstStyle>
          <a:p>
            <a:pPr>
              <a:defRPr/>
            </a:pPr>
            <a:fld id="{C43A2056-2B32-49F3-BF57-762963254C19}" type="datetime1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ea typeface="ＭＳ Ｐゴシック" pitchFamily="-108" charset="-128"/>
              </a:defRPr>
            </a:lvl1pPr>
          </a:lstStyle>
          <a:p>
            <a:pPr>
              <a:defRPr/>
            </a:pPr>
            <a:fld id="{B5DA738B-4E5C-4C0E-8540-38DFC99DEA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A5256-021D-4CB3-B38E-D2B28146A77C}" type="datetime1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E8B83-4DD4-4EB9-B9FA-3E3A708FE9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02069-EDC0-4504-BEC2-03FC8583CC16}" type="datetime1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E9D0A2-0D44-4D37-A5A6-401F7F0E28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A396E-DEC6-41B8-899C-8162EE623F1A}" type="datetime1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15D32-050F-4812-B2B7-C41E47576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34517-270A-41C7-B662-52511A944254}" type="datetime1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34A8F-14D3-495B-ACAB-1236267DCD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A578C0-2B04-47C7-9AC2-1462668B75F1}" type="datetime1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1BAC0B-0D87-43C8-A536-D2DBB01523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2764B-B44B-45A3-BE6D-D482D576552F}" type="datetime1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4E4BE-6D51-4ECB-B0D4-3B21DC59E7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9A162-C1DE-475E-B49E-6F3B919A306D}" type="datetime1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289F0-8C45-4AFD-A073-A33E89D6D8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228600"/>
            <a:ext cx="6172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676400"/>
            <a:ext cx="8991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C9135F74-84F9-4D3A-97C5-D889FDF1C1CB}" type="datetime1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A879C47-747A-4EB9-A9B7-49D31A43D0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228600" y="1524000"/>
            <a:ext cx="86868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pic>
        <p:nvPicPr>
          <p:cNvPr id="2055" name="Picture 8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28600" y="228600"/>
            <a:ext cx="1176338" cy="1177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2056" name="Picture 12" descr="doc_logo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696200" y="228600"/>
            <a:ext cx="1219200" cy="121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Text Box 13"/>
          <p:cNvSpPr txBox="1">
            <a:spLocks noChangeArrowheads="1"/>
          </p:cNvSpPr>
          <p:nvPr/>
        </p:nvSpPr>
        <p:spPr bwMode="auto">
          <a:xfrm rot="18900000">
            <a:off x="6248400" y="5105400"/>
            <a:ext cx="2895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solidFill>
                  <a:srgbClr val="DDDDDD"/>
                </a:solidFill>
                <a:latin typeface="Times New Roman" pitchFamily="18" charset="0"/>
                <a:ea typeface="+mn-ea"/>
              </a:rPr>
              <a:t>   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  <p:sldLayoutId id="2147483788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ＭＳ Ｐゴシック" pitchFamily="-110" charset="-128"/>
          <a:cs typeface="ＭＳ Ｐゴシック" pitchFamily="-110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-110" charset="-128"/>
          <a:cs typeface="ＭＳ Ｐゴシック" pitchFamily="-11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-110" charset="-128"/>
          <a:cs typeface="ＭＳ Ｐゴシック" pitchFamily="-11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-110" charset="-128"/>
          <a:cs typeface="ＭＳ Ｐゴシック" pitchFamily="-11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-110" charset="-128"/>
          <a:cs typeface="ＭＳ Ｐゴシック" pitchFamily="-11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i="1">
          <a:solidFill>
            <a:schemeClr val="tx1"/>
          </a:solidFill>
          <a:latin typeface="+mn-lt"/>
          <a:ea typeface="ＭＳ Ｐゴシック" pitchFamily="-110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110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0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0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228600"/>
            <a:ext cx="6172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676400"/>
            <a:ext cx="8991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9C205964-66FE-48B8-BAF4-884EBD7F5261}" type="datetime1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7D60C59A-2C5F-4E05-9F6D-2DA78AF0C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Line 7"/>
          <p:cNvSpPr>
            <a:spLocks noChangeShapeType="1"/>
          </p:cNvSpPr>
          <p:nvPr/>
        </p:nvSpPr>
        <p:spPr bwMode="auto">
          <a:xfrm>
            <a:off x="228600" y="1524000"/>
            <a:ext cx="86868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0">
              <a:solidFill>
                <a:srgbClr val="000000"/>
              </a:solidFill>
              <a:ea typeface="+mn-ea"/>
            </a:endParaRPr>
          </a:p>
        </p:txBody>
      </p:sp>
      <p:pic>
        <p:nvPicPr>
          <p:cNvPr id="3079" name="Picture 8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228600"/>
            <a:ext cx="1176338" cy="1177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3080" name="Picture 12" descr="doc_logo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696200" y="228600"/>
            <a:ext cx="1219200" cy="121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Text Box 13"/>
          <p:cNvSpPr txBox="1">
            <a:spLocks noChangeArrowheads="1"/>
          </p:cNvSpPr>
          <p:nvPr/>
        </p:nvSpPr>
        <p:spPr bwMode="auto">
          <a:xfrm rot="-2700000">
            <a:off x="6248400" y="5105400"/>
            <a:ext cx="2895600" cy="7016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4000" smtClean="0">
                <a:solidFill>
                  <a:srgbClr val="DDDDDD"/>
                </a:solidFill>
                <a:latin typeface="Times New Roman" pitchFamily="-108" charset="0"/>
                <a:ea typeface="+mn-ea"/>
              </a:rPr>
              <a:t>   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  <p:sldLayoutId id="214748380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ＭＳ Ｐゴシック" pitchFamily="-110" charset="-128"/>
          <a:cs typeface="ＭＳ Ｐゴシック" pitchFamily="-110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-110" charset="-128"/>
          <a:cs typeface="ＭＳ Ｐゴシック" pitchFamily="-11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-110" charset="-128"/>
          <a:cs typeface="ＭＳ Ｐゴシック" pitchFamily="-11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-110" charset="-128"/>
          <a:cs typeface="ＭＳ Ｐゴシック" pitchFamily="-11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-110" charset="-128"/>
          <a:cs typeface="ＭＳ Ｐゴシック" pitchFamily="-11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i="1">
          <a:solidFill>
            <a:schemeClr val="tx1"/>
          </a:solidFill>
          <a:latin typeface="+mn-lt"/>
          <a:ea typeface="ＭＳ Ｐゴシック" pitchFamily="-110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110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0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0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4"/>
          <p:cNvSpPr>
            <a:spLocks noGrp="1"/>
          </p:cNvSpPr>
          <p:nvPr>
            <p:ph type="ctrTitle"/>
          </p:nvPr>
        </p:nvSpPr>
        <p:spPr>
          <a:xfrm>
            <a:off x="685800" y="3048000"/>
            <a:ext cx="7772400" cy="1470025"/>
          </a:xfrm>
        </p:spPr>
        <p:txBody>
          <a:bodyPr/>
          <a:lstStyle/>
          <a:p>
            <a:pPr algn="ctr"/>
            <a:r>
              <a:rPr lang="en-US" b="0" smtClean="0">
                <a:solidFill>
                  <a:srgbClr val="000000"/>
                </a:solidFill>
                <a:ea typeface="ＭＳ Ｐゴシック" pitchFamily="-108" charset="-128"/>
              </a:rPr>
              <a:t>NAWIPS Migration to AWIPS II</a:t>
            </a:r>
            <a:br>
              <a:rPr lang="en-US" b="0" smtClean="0">
                <a:solidFill>
                  <a:srgbClr val="000000"/>
                </a:solidFill>
                <a:ea typeface="ＭＳ Ｐゴシック" pitchFamily="-108" charset="-128"/>
              </a:rPr>
            </a:br>
            <a:r>
              <a:rPr lang="en-US" b="0" smtClean="0">
                <a:solidFill>
                  <a:srgbClr val="000000"/>
                </a:solidFill>
                <a:ea typeface="ＭＳ Ｐゴシック" pitchFamily="-108" charset="-128"/>
              </a:rPr>
              <a:t>Status Update</a:t>
            </a:r>
            <a:br>
              <a:rPr lang="en-US" b="0" smtClean="0">
                <a:solidFill>
                  <a:srgbClr val="000000"/>
                </a:solidFill>
                <a:ea typeface="ＭＳ Ｐゴシック" pitchFamily="-108" charset="-128"/>
              </a:rPr>
            </a:br>
            <a:r>
              <a:rPr lang="en-US" sz="2800" b="0" smtClean="0">
                <a:solidFill>
                  <a:srgbClr val="000000"/>
                </a:solidFill>
                <a:ea typeface="ＭＳ Ｐゴシック" pitchFamily="-108" charset="-128"/>
              </a:rPr>
              <a:t>Unidata Policy Committee Meeting</a:t>
            </a:r>
            <a:br>
              <a:rPr lang="en-US" sz="2800" b="0" smtClean="0">
                <a:solidFill>
                  <a:srgbClr val="000000"/>
                </a:solidFill>
                <a:ea typeface="ＭＳ Ｐゴシック" pitchFamily="-108" charset="-128"/>
              </a:rPr>
            </a:br>
            <a:r>
              <a:rPr lang="en-US" b="0" smtClean="0">
                <a:solidFill>
                  <a:srgbClr val="000000"/>
                </a:solidFill>
                <a:ea typeface="ＭＳ Ｐゴシック" pitchFamily="-108" charset="-128"/>
              </a:rPr>
              <a:t/>
            </a:r>
            <a:br>
              <a:rPr lang="en-US" b="0" smtClean="0">
                <a:solidFill>
                  <a:srgbClr val="000000"/>
                </a:solidFill>
                <a:ea typeface="ＭＳ Ｐゴシック" pitchFamily="-108" charset="-128"/>
              </a:rPr>
            </a:br>
            <a:r>
              <a:rPr lang="en-US" b="0" smtClean="0">
                <a:solidFill>
                  <a:srgbClr val="000000"/>
                </a:solidFill>
                <a:ea typeface="ＭＳ Ｐゴシック" pitchFamily="-108" charset="-128"/>
              </a:rPr>
              <a:t/>
            </a:r>
            <a:br>
              <a:rPr lang="en-US" b="0" smtClean="0">
                <a:solidFill>
                  <a:srgbClr val="000000"/>
                </a:solidFill>
                <a:ea typeface="ＭＳ Ｐゴシック" pitchFamily="-108" charset="-128"/>
              </a:rPr>
            </a:br>
            <a:r>
              <a:rPr lang="en-US" sz="1000" b="0" smtClean="0">
                <a:solidFill>
                  <a:srgbClr val="000000"/>
                </a:solidFill>
                <a:ea typeface="ＭＳ Ｐゴシック" pitchFamily="-108" charset="-128"/>
              </a:rPr>
              <a:t/>
            </a:r>
            <a:br>
              <a:rPr lang="en-US" sz="1000" b="0" smtClean="0">
                <a:solidFill>
                  <a:srgbClr val="000000"/>
                </a:solidFill>
                <a:ea typeface="ＭＳ Ｐゴシック" pitchFamily="-108" charset="-128"/>
              </a:rPr>
            </a:br>
            <a:r>
              <a:rPr lang="en-US" sz="1000" b="0" smtClean="0">
                <a:solidFill>
                  <a:srgbClr val="000000"/>
                </a:solidFill>
                <a:ea typeface="ＭＳ Ｐゴシック" pitchFamily="-108" charset="-128"/>
              </a:rPr>
              <a:t/>
            </a:r>
            <a:br>
              <a:rPr lang="en-US" sz="1000" b="0" smtClean="0">
                <a:solidFill>
                  <a:srgbClr val="000000"/>
                </a:solidFill>
                <a:ea typeface="ＭＳ Ｐゴシック" pitchFamily="-108" charset="-128"/>
              </a:rPr>
            </a:br>
            <a:endParaRPr lang="en-US" smtClean="0">
              <a:ea typeface="ＭＳ Ｐゴシック" pitchFamily="-108" charset="-128"/>
            </a:endParaRP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334000"/>
            <a:ext cx="6400800" cy="1752600"/>
          </a:xfrm>
        </p:spPr>
        <p:txBody>
          <a:bodyPr/>
          <a:lstStyle/>
          <a:p>
            <a:r>
              <a:rPr lang="en-US" sz="2000" smtClean="0">
                <a:ea typeface="ＭＳ Ｐゴシック" pitchFamily="-108" charset="-128"/>
              </a:rPr>
              <a:t>Michelle Mainelli</a:t>
            </a:r>
          </a:p>
          <a:p>
            <a:r>
              <a:rPr lang="en-US" sz="2000" smtClean="0">
                <a:ea typeface="ＭＳ Ｐゴシック" pitchFamily="-108" charset="-128"/>
              </a:rPr>
              <a:t>NCEP Central Operations</a:t>
            </a:r>
          </a:p>
          <a:p>
            <a:r>
              <a:rPr lang="en-US" sz="2000" smtClean="0">
                <a:ea typeface="ＭＳ Ｐゴシック" pitchFamily="-108" charset="-128"/>
              </a:rPr>
              <a:t>23 May 2011</a:t>
            </a:r>
          </a:p>
        </p:txBody>
      </p:sp>
      <p:pic>
        <p:nvPicPr>
          <p:cNvPr id="17412" name="Picture 5" descr="ncep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3989388"/>
            <a:ext cx="2049463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0" y="406400"/>
          <a:ext cx="9067800" cy="4749800"/>
        </p:xfrm>
        <a:graphic>
          <a:graphicData uri="http://schemas.openxmlformats.org/presentationml/2006/ole">
            <p:oleObj spid="_x0000_s1026" name="Chart" r:id="rId3" imgW="9067922" imgH="4752929" progId="MSGraph.Chart.8">
              <p:embed followColorScheme="full"/>
            </p:oleObj>
          </a:graphicData>
        </a:graphic>
      </p:graphicFrame>
      <p:sp>
        <p:nvSpPr>
          <p:cNvPr id="1027" name="Slide Number Placeholder 1"/>
          <p:cNvSpPr txBox="1">
            <a:spLocks noGrp="1"/>
          </p:cNvSpPr>
          <p:nvPr/>
        </p:nvSpPr>
        <p:spPr bwMode="auto">
          <a:xfrm>
            <a:off x="6096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20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276350" y="76200"/>
            <a:ext cx="64579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>
                <a:solidFill>
                  <a:schemeClr val="tx2"/>
                </a:solidFill>
              </a:rPr>
              <a:t> </a:t>
            </a:r>
            <a:r>
              <a:rPr lang="en-US" sz="2800" b="1">
                <a:solidFill>
                  <a:schemeClr val="tx2"/>
                </a:solidFill>
              </a:rPr>
              <a:t>DR Progress Tracking</a:t>
            </a:r>
          </a:p>
          <a:p>
            <a:pPr algn="ctr"/>
            <a:r>
              <a:rPr lang="en-US" sz="2800" b="1">
                <a:solidFill>
                  <a:schemeClr val="tx2"/>
                </a:solidFill>
              </a:rPr>
              <a:t>Open Planned v.s. Actual (05/02/11)</a:t>
            </a: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 rot="-5400000">
            <a:off x="-501650" y="2840038"/>
            <a:ext cx="12779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# of Open DR’s</a:t>
            </a: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381000" y="5105400"/>
            <a:ext cx="4117975" cy="153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tabLst>
                <a:tab pos="2743200" algn="l"/>
              </a:tabLst>
            </a:pPr>
            <a:r>
              <a:rPr lang="en-US" sz="1200"/>
              <a:t>19 net DR increase, (v.s. 44 planned decrease)</a:t>
            </a:r>
          </a:p>
          <a:p>
            <a:pPr marL="762000" lvl="1" indent="-304800">
              <a:spcBef>
                <a:spcPct val="20000"/>
              </a:spcBef>
              <a:tabLst>
                <a:tab pos="2743200" algn="l"/>
              </a:tabLst>
            </a:pPr>
            <a:r>
              <a:rPr lang="en-US" sz="1200"/>
              <a:t>3 wk. rolling avg. = xx net decrease per week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tabLst>
                <a:tab pos="2743200" algn="l"/>
              </a:tabLst>
            </a:pPr>
            <a:r>
              <a:rPr lang="en-US" sz="1200"/>
              <a:t>2.23 DR’s per person per week, for current wk.</a:t>
            </a:r>
          </a:p>
          <a:p>
            <a:pPr marL="762000" lvl="1" indent="-304800">
              <a:spcBef>
                <a:spcPct val="20000"/>
              </a:spcBef>
              <a:buFontTx/>
              <a:buChar char="–"/>
              <a:tabLst>
                <a:tab pos="2743200" algn="l"/>
              </a:tabLst>
            </a:pPr>
            <a:r>
              <a:rPr lang="en-US" sz="1200"/>
              <a:t>1.41 wk. ending 04/22, 1.72 wk. ending 04/15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tabLst>
                <a:tab pos="2743200" algn="l"/>
              </a:tabLst>
            </a:pPr>
            <a:r>
              <a:rPr lang="en-US" sz="1200"/>
              <a:t>Raytheon staff: 39 (unchanged from 6/28/10)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tabLst>
                <a:tab pos="2743200" algn="l"/>
              </a:tabLst>
            </a:pPr>
            <a:r>
              <a:rPr lang="en-US" sz="1200"/>
              <a:t>87 DR’s fixed last week.  Avg. 70/wk, last 3 wks.</a:t>
            </a:r>
          </a:p>
          <a:p>
            <a:pPr marL="762000" lvl="1" indent="-304800">
              <a:spcBef>
                <a:spcPct val="20000"/>
              </a:spcBef>
              <a:buFontTx/>
              <a:buChar char="–"/>
              <a:tabLst>
                <a:tab pos="2743200" algn="l"/>
              </a:tabLst>
            </a:pPr>
            <a:r>
              <a:rPr lang="en-US" sz="1200"/>
              <a:t>55 wk. ending 04/22, 67 wk. ending 04/15</a:t>
            </a: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3173413" y="4826000"/>
            <a:ext cx="22256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u="sng"/>
              <a:t>Actuals as of  (05/02/11)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314325" y="4768850"/>
            <a:ext cx="8485188" cy="1901825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4594225" y="4830763"/>
            <a:ext cx="4117975" cy="174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tabLst>
                <a:tab pos="2743200" algn="l"/>
              </a:tabLst>
            </a:pPr>
            <a:endParaRPr lang="en-US" sz="1200"/>
          </a:p>
          <a:p>
            <a:pPr marL="342900" indent="-342900">
              <a:spcBef>
                <a:spcPct val="20000"/>
              </a:spcBef>
              <a:buFontTx/>
              <a:buChar char="•"/>
              <a:tabLst>
                <a:tab pos="2743200" algn="l"/>
              </a:tabLst>
            </a:pPr>
            <a:r>
              <a:rPr lang="en-US" sz="1200"/>
              <a:t>29% rework rate (13 failed DR’s out of 45 tested)</a:t>
            </a:r>
          </a:p>
          <a:p>
            <a:pPr marL="762000" lvl="1" indent="-304800">
              <a:spcBef>
                <a:spcPct val="20000"/>
              </a:spcBef>
              <a:buFontTx/>
              <a:buChar char="–"/>
              <a:tabLst>
                <a:tab pos="2743200" algn="l"/>
              </a:tabLst>
            </a:pPr>
            <a:r>
              <a:rPr lang="en-US" sz="1200"/>
              <a:t>10% wk. ending 04/22, 19% wk. ending 04/15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tabLst>
                <a:tab pos="2743200" algn="l"/>
              </a:tabLst>
            </a:pPr>
            <a:r>
              <a:rPr lang="en-US" sz="1200"/>
              <a:t>9 New DR’s last week  Avg. 18/wk, last 3 wks</a:t>
            </a:r>
          </a:p>
          <a:p>
            <a:pPr marL="762000" lvl="1" indent="-304800">
              <a:spcBef>
                <a:spcPct val="20000"/>
              </a:spcBef>
              <a:buFontTx/>
              <a:buChar char="–"/>
              <a:tabLst>
                <a:tab pos="2743200" algn="l"/>
              </a:tabLst>
            </a:pPr>
            <a:r>
              <a:rPr lang="en-US" sz="1200"/>
              <a:t>28 DRs wk ending 04/22, 16 DRs wk. ending 04/15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 flipV="1">
            <a:off x="1257300" y="3886200"/>
            <a:ext cx="0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2116138" y="3487738"/>
            <a:ext cx="749300" cy="2540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FIT Tests</a:t>
            </a:r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 flipV="1">
            <a:off x="1981200" y="3898900"/>
            <a:ext cx="0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V="1">
            <a:off x="2362200" y="3898900"/>
            <a:ext cx="0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auto">
          <a:xfrm flipV="1">
            <a:off x="3124200" y="3886200"/>
            <a:ext cx="0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auto">
          <a:xfrm flipV="1">
            <a:off x="3670300" y="3886200"/>
            <a:ext cx="0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 flipV="1">
            <a:off x="4660900" y="3898900"/>
            <a:ext cx="0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1" name="Oval 17"/>
          <p:cNvSpPr>
            <a:spLocks noChangeArrowheads="1"/>
          </p:cNvSpPr>
          <p:nvPr/>
        </p:nvSpPr>
        <p:spPr bwMode="auto">
          <a:xfrm>
            <a:off x="863600" y="3771900"/>
            <a:ext cx="4178300" cy="533400"/>
          </a:xfrm>
          <a:prstGeom prst="ellipse">
            <a:avLst/>
          </a:prstGeom>
          <a:noFill/>
          <a:ln w="9525" algn="ctr">
            <a:solidFill>
              <a:srgbClr val="3399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2" name="Text Box 19"/>
          <p:cNvSpPr txBox="1">
            <a:spLocks noChangeArrowheads="1"/>
          </p:cNvSpPr>
          <p:nvPr/>
        </p:nvSpPr>
        <p:spPr bwMode="auto">
          <a:xfrm>
            <a:off x="6013450" y="3170238"/>
            <a:ext cx="1065213" cy="4064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System OT&amp;E </a:t>
            </a:r>
          </a:p>
          <a:p>
            <a:r>
              <a:rPr lang="en-US" sz="1000"/>
              <a:t>Test Periods</a:t>
            </a:r>
          </a:p>
        </p:txBody>
      </p:sp>
      <p:sp>
        <p:nvSpPr>
          <p:cNvPr id="1043" name="Oval 18"/>
          <p:cNvSpPr>
            <a:spLocks noChangeArrowheads="1"/>
          </p:cNvSpPr>
          <p:nvPr/>
        </p:nvSpPr>
        <p:spPr bwMode="auto">
          <a:xfrm>
            <a:off x="5102225" y="3790950"/>
            <a:ext cx="3384550" cy="533400"/>
          </a:xfrm>
          <a:prstGeom prst="ellips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auto">
          <a:xfrm flipV="1">
            <a:off x="5489575" y="3895725"/>
            <a:ext cx="0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5" name="Line 21"/>
          <p:cNvSpPr>
            <a:spLocks noChangeShapeType="1"/>
          </p:cNvSpPr>
          <p:nvPr/>
        </p:nvSpPr>
        <p:spPr bwMode="auto">
          <a:xfrm flipV="1">
            <a:off x="6199188" y="3910013"/>
            <a:ext cx="0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6" name="Line 22"/>
          <p:cNvSpPr>
            <a:spLocks noChangeShapeType="1"/>
          </p:cNvSpPr>
          <p:nvPr/>
        </p:nvSpPr>
        <p:spPr bwMode="auto">
          <a:xfrm flipV="1">
            <a:off x="6737350" y="3900488"/>
            <a:ext cx="0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auto">
          <a:xfrm flipV="1">
            <a:off x="7242175" y="3890963"/>
            <a:ext cx="0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8" name="Line 25"/>
          <p:cNvSpPr>
            <a:spLocks noChangeShapeType="1"/>
          </p:cNvSpPr>
          <p:nvPr/>
        </p:nvSpPr>
        <p:spPr bwMode="auto">
          <a:xfrm flipV="1">
            <a:off x="7486650" y="3875088"/>
            <a:ext cx="0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9" name="Line 26"/>
          <p:cNvSpPr>
            <a:spLocks noChangeShapeType="1"/>
          </p:cNvSpPr>
          <p:nvPr/>
        </p:nvSpPr>
        <p:spPr bwMode="auto">
          <a:xfrm flipV="1">
            <a:off x="7854950" y="3900488"/>
            <a:ext cx="0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50" name="Line 28"/>
          <p:cNvSpPr>
            <a:spLocks noChangeShapeType="1"/>
          </p:cNvSpPr>
          <p:nvPr/>
        </p:nvSpPr>
        <p:spPr bwMode="auto">
          <a:xfrm flipV="1">
            <a:off x="8248650" y="3900488"/>
            <a:ext cx="0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51" name="Slide Number Placeholder 3"/>
          <p:cNvSpPr txBox="1">
            <a:spLocks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7BA60C7-5AD0-42A5-9F73-9773BDAE793F}" type="slidenum">
              <a:rPr lang="en-US" sz="1200"/>
              <a:pPr algn="r"/>
              <a:t>10</a:t>
            </a:fld>
            <a:endParaRPr lang="en-US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 txBox="1">
            <a:spLocks noChangeArrowheads="1"/>
          </p:cNvSpPr>
          <p:nvPr/>
        </p:nvSpPr>
        <p:spPr bwMode="auto">
          <a:xfrm>
            <a:off x="1447800" y="152400"/>
            <a:ext cx="6172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3600" b="1">
                <a:solidFill>
                  <a:schemeClr val="tx2"/>
                </a:solidFill>
              </a:rPr>
              <a:t>AWIPS II Data Flow for </a:t>
            </a:r>
          </a:p>
          <a:p>
            <a:pPr algn="ctr" eaLnBrk="0" hangingPunct="0"/>
            <a:r>
              <a:rPr lang="en-US" sz="3600" b="1">
                <a:solidFill>
                  <a:schemeClr val="tx2"/>
                </a:solidFill>
              </a:rPr>
              <a:t>NCEP Centers</a:t>
            </a:r>
            <a:endParaRPr lang="en-US" sz="2000" b="1">
              <a:solidFill>
                <a:schemeClr val="tx2"/>
              </a:solidFill>
            </a:endParaRP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EA6402B-96A2-4E85-915C-2C5590F2E37E}" type="slidenum">
              <a:rPr lang="en-US" sz="1200" smtClean="0"/>
              <a:pPr/>
              <a:t>11</a:t>
            </a:fld>
            <a:endParaRPr lang="en-US" sz="1200" smtClean="0"/>
          </a:p>
        </p:txBody>
      </p:sp>
      <p:sp>
        <p:nvSpPr>
          <p:cNvPr id="26628" name="Rectangle 14"/>
          <p:cNvSpPr>
            <a:spLocks noChangeArrowheads="1"/>
          </p:cNvSpPr>
          <p:nvPr/>
        </p:nvSpPr>
        <p:spPr bwMode="auto">
          <a:xfrm>
            <a:off x="76200" y="6477000"/>
            <a:ext cx="861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609600" indent="-609600" eaLnBrk="0" hangingPunct="0">
              <a:spcBef>
                <a:spcPct val="20000"/>
              </a:spcBef>
            </a:pPr>
            <a:r>
              <a:rPr lang="en-US" sz="1000">
                <a:solidFill>
                  <a:srgbClr val="363636"/>
                </a:solidFill>
                <a:latin typeface="Tahoma" pitchFamily="34" charset="0"/>
              </a:rPr>
              <a:t>AWIPS II Migration Unidata – May 2011</a:t>
            </a:r>
          </a:p>
        </p:txBody>
      </p:sp>
      <p:sp>
        <p:nvSpPr>
          <p:cNvPr id="26629" name="Content Placeholder 2"/>
          <p:cNvSpPr txBox="1">
            <a:spLocks/>
          </p:cNvSpPr>
          <p:nvPr/>
        </p:nvSpPr>
        <p:spPr bwMode="auto">
          <a:xfrm>
            <a:off x="152400" y="1676400"/>
            <a:ext cx="8991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000"/>
              <a:t>Obtain a robust data ingest method for AWIPS II to migrate and test NAWIPS migrated code.  An acceptable method for ingest at all sites is required for both performance and from a security view point.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1000"/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000"/>
              <a:t>3 Proposals:</a:t>
            </a:r>
          </a:p>
          <a:p>
            <a:pPr marL="800100" lvl="1" indent="-342900" eaLnBrk="0" hangingPunct="0">
              <a:spcBef>
                <a:spcPct val="20000"/>
              </a:spcBef>
              <a:buFont typeface="Lucida Grande" pitchFamily="-108" charset="0"/>
              <a:buChar char="-"/>
            </a:pPr>
            <a:r>
              <a:rPr lang="en-US" b="1"/>
              <a:t>SSH/Rsync</a:t>
            </a:r>
            <a:r>
              <a:rPr lang="en-US"/>
              <a:t>:  establish a daemon process on AWIPS II that will create an SSH/Rsync connection to a remote site/system for the purpose of synching up a data directory  </a:t>
            </a:r>
            <a:r>
              <a:rPr lang="en-US" b="1"/>
              <a:t>* Approach was tried but proved not to meet NCEP Req</a:t>
            </a:r>
          </a:p>
          <a:p>
            <a:pPr marL="800100" lvl="1" indent="-342900" eaLnBrk="0" hangingPunct="0">
              <a:spcBef>
                <a:spcPct val="20000"/>
              </a:spcBef>
              <a:buFont typeface="Lucida Grande" pitchFamily="-108" charset="0"/>
              <a:buChar char="-"/>
            </a:pPr>
            <a:endParaRPr lang="en-US" sz="1000"/>
          </a:p>
          <a:p>
            <a:pPr marL="800100" lvl="1" indent="-342900" eaLnBrk="0" hangingPunct="0">
              <a:spcBef>
                <a:spcPct val="20000"/>
              </a:spcBef>
              <a:buFont typeface="Lucida Grande" pitchFamily="-108" charset="0"/>
              <a:buChar char="-"/>
            </a:pPr>
            <a:r>
              <a:rPr lang="en-US" b="1"/>
              <a:t>LDM:</a:t>
            </a:r>
            <a:r>
              <a:rPr lang="en-US"/>
              <a:t> Establish an LDM process on either the CPSBN Servers for the PX/DX clusters that will contact and establish an LDM connection through the LDAD Firewall w/out requiring data to be dropped onto the LDAD Servers prior to pulling into AWIPS.  </a:t>
            </a:r>
            <a:r>
              <a:rPr lang="en-US" b="1"/>
              <a:t>*Approach will be explored in parallel to below  </a:t>
            </a:r>
          </a:p>
          <a:p>
            <a:pPr marL="800100" lvl="1" indent="-342900" eaLnBrk="0" hangingPunct="0">
              <a:spcBef>
                <a:spcPct val="20000"/>
              </a:spcBef>
              <a:buFont typeface="Lucida Grande" pitchFamily="-108" charset="0"/>
              <a:buChar char="-"/>
            </a:pPr>
            <a:endParaRPr lang="en-US" sz="1000"/>
          </a:p>
          <a:p>
            <a:pPr marL="800100" lvl="1" indent="-342900" eaLnBrk="0" hangingPunct="0">
              <a:spcBef>
                <a:spcPct val="20000"/>
              </a:spcBef>
              <a:buFont typeface="Lucida Grande" pitchFamily="-108" charset="0"/>
              <a:buChar char="-"/>
            </a:pPr>
            <a:r>
              <a:rPr lang="en-US" b="1"/>
              <a:t>Direct Connect:  </a:t>
            </a:r>
            <a:r>
              <a:rPr lang="en-US"/>
              <a:t>Allow access between AWIPS II Systems and the Central Computing System to access large data sets such as GRIB2 model data.  </a:t>
            </a:r>
            <a:r>
              <a:rPr lang="en-US" b="1"/>
              <a:t>*Approach currently being explored</a:t>
            </a:r>
            <a:r>
              <a:rPr lang="en-US"/>
              <a:t>.</a:t>
            </a:r>
            <a:endParaRPr lang="en-US"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 txBox="1">
            <a:spLocks noChangeArrowheads="1"/>
          </p:cNvSpPr>
          <p:nvPr/>
        </p:nvSpPr>
        <p:spPr bwMode="auto">
          <a:xfrm>
            <a:off x="1447800" y="152400"/>
            <a:ext cx="6172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3600" b="1">
                <a:solidFill>
                  <a:schemeClr val="tx2"/>
                </a:solidFill>
              </a:rPr>
              <a:t>Training Plan</a:t>
            </a:r>
            <a:endParaRPr lang="en-US" sz="2000" b="1">
              <a:solidFill>
                <a:schemeClr val="tx2"/>
              </a:solidFill>
            </a:endParaRPr>
          </a:p>
        </p:txBody>
      </p:sp>
      <p:sp>
        <p:nvSpPr>
          <p:cNvPr id="27651" name="Rectangle 3"/>
          <p:cNvSpPr txBox="1">
            <a:spLocks noChangeArrowheads="1"/>
          </p:cNvSpPr>
          <p:nvPr/>
        </p:nvSpPr>
        <p:spPr bwMode="auto">
          <a:xfrm>
            <a:off x="152400" y="1600200"/>
            <a:ext cx="8991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200"/>
              <a:t>NWSTC will provide sys admin training for AWIPS II ~ FY11Q3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1000"/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200"/>
              <a:t>AWIPS II Documentation will be provided by Raytheon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1000"/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200"/>
              <a:t>System Overview Presentation (NCP) by NCO – PPT - completed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1000"/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200"/>
              <a:t>General System Topology (NCP) by NCO - PPT - completed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1000"/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200"/>
              <a:t>NCP/AWIPS II User Interface Introduction – Webinar Early July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/>
              <a:t>Eventually a video of the tutorial will be available (once interface is finalized)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400"/>
          </a:p>
          <a:p>
            <a:pPr marL="342900" indent="-342900" eaLnBrk="0" hangingPunct="0">
              <a:spcBef>
                <a:spcPct val="20000"/>
              </a:spcBef>
            </a:pPr>
            <a:endParaRPr lang="en-US" sz="1000"/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200"/>
              <a:t>Open the NCO Test Bed for Unidata Community for training purposes – “train the trainers”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2200"/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2200"/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2200"/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2200"/>
          </a:p>
          <a:p>
            <a:pPr marL="800100" lvl="1" indent="-342900" eaLnBrk="0" hangingPunct="0">
              <a:spcBef>
                <a:spcPct val="20000"/>
              </a:spcBef>
              <a:buFontTx/>
              <a:buChar char="–"/>
            </a:pPr>
            <a:endParaRPr lang="en-US" i="1"/>
          </a:p>
          <a:p>
            <a:pPr marL="800100" lvl="1" indent="-342900" eaLnBrk="0" hangingPunct="0">
              <a:spcBef>
                <a:spcPct val="20000"/>
              </a:spcBef>
              <a:buFontTx/>
              <a:buChar char="–"/>
            </a:pPr>
            <a:endParaRPr lang="en-US" i="1"/>
          </a:p>
          <a:p>
            <a:pPr marL="800100" lvl="1" indent="-342900" eaLnBrk="0" hangingPunct="0">
              <a:spcBef>
                <a:spcPct val="20000"/>
              </a:spcBef>
            </a:pPr>
            <a:endParaRPr lang="en-US" sz="1000" i="1"/>
          </a:p>
          <a:p>
            <a:pPr marL="800100" lvl="1" indent="-342900" eaLnBrk="0" hangingPunct="0">
              <a:spcBef>
                <a:spcPct val="20000"/>
              </a:spcBef>
              <a:buFontTx/>
              <a:buChar char="–"/>
            </a:pPr>
            <a:endParaRPr lang="en-US" sz="2000" i="1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0FE6F08-38A4-492D-BE4A-D47F045B2840}" type="slidenum">
              <a:rPr lang="en-US" sz="1200" smtClean="0"/>
              <a:pPr/>
              <a:t>12</a:t>
            </a:fld>
            <a:endParaRPr lang="en-US" sz="1200" smtClean="0"/>
          </a:p>
        </p:txBody>
      </p:sp>
      <p:pic>
        <p:nvPicPr>
          <p:cNvPr id="27653" name="Picture 4" descr="hsu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5334000"/>
            <a:ext cx="2362200" cy="140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4" name="Picture 3" descr="awc_ops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98863" y="5638800"/>
            <a:ext cx="18875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5" name="Rectangle 14"/>
          <p:cNvSpPr>
            <a:spLocks noChangeArrowheads="1"/>
          </p:cNvSpPr>
          <p:nvPr/>
        </p:nvSpPr>
        <p:spPr bwMode="auto">
          <a:xfrm>
            <a:off x="76200" y="6477000"/>
            <a:ext cx="861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609600" indent="-609600" eaLnBrk="0" hangingPunct="0">
              <a:spcBef>
                <a:spcPct val="20000"/>
              </a:spcBef>
            </a:pPr>
            <a:r>
              <a:rPr lang="en-US" sz="1000">
                <a:solidFill>
                  <a:srgbClr val="363636"/>
                </a:solidFill>
                <a:latin typeface="Tahoma" pitchFamily="34" charset="0"/>
              </a:rPr>
              <a:t>AWIPS II Migration Unidata – May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14" descr="Wiki_sit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676400"/>
            <a:ext cx="8077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>
                <a:ea typeface="ＭＳ Ｐゴシック" pitchFamily="-108" charset="-128"/>
              </a:rPr>
              <a:t>Documentation and Training Materials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0B6CB84-BC9D-4441-A438-5EDB8D6B65D9}" type="slidenum">
              <a:rPr lang="en-US" sz="1200" smtClean="0"/>
              <a:pPr/>
              <a:t>13</a:t>
            </a:fld>
            <a:endParaRPr lang="en-US" sz="1200" smtClean="0"/>
          </a:p>
        </p:txBody>
      </p:sp>
      <p:sp>
        <p:nvSpPr>
          <p:cNvPr id="13" name="Oval 12"/>
          <p:cNvSpPr/>
          <p:nvPr/>
        </p:nvSpPr>
        <p:spPr>
          <a:xfrm>
            <a:off x="1143000" y="4495800"/>
            <a:ext cx="14478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143000" y="4876800"/>
            <a:ext cx="14478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679" name="Rectangle 14"/>
          <p:cNvSpPr>
            <a:spLocks noChangeArrowheads="1"/>
          </p:cNvSpPr>
          <p:nvPr/>
        </p:nvSpPr>
        <p:spPr bwMode="auto">
          <a:xfrm>
            <a:off x="2133600" y="6183313"/>
            <a:ext cx="6705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http://wiki.ncep.noaa.gov/nco/sib/wiki/index.php/Main_Page</a:t>
            </a:r>
          </a:p>
        </p:txBody>
      </p:sp>
      <p:sp>
        <p:nvSpPr>
          <p:cNvPr id="28680" name="TextBox 10"/>
          <p:cNvSpPr txBox="1">
            <a:spLocks noChangeArrowheads="1"/>
          </p:cNvSpPr>
          <p:nvPr/>
        </p:nvSpPr>
        <p:spPr bwMode="auto">
          <a:xfrm>
            <a:off x="4343400" y="3049588"/>
            <a:ext cx="4572000" cy="30464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/>
              <a:t> Wiki site developed by SIB</a:t>
            </a:r>
          </a:p>
          <a:p>
            <a:endParaRPr lang="en-US" sz="1200"/>
          </a:p>
          <a:p>
            <a:pPr>
              <a:buFont typeface="Arial" charset="0"/>
              <a:buChar char="•"/>
            </a:pPr>
            <a:r>
              <a:rPr lang="en-US"/>
              <a:t> Includes weekly status updates of NCEP Test Bed.</a:t>
            </a:r>
          </a:p>
          <a:p>
            <a:pPr>
              <a:buFont typeface="Arial" charset="0"/>
              <a:buChar char="•"/>
            </a:pPr>
            <a:endParaRPr lang="en-US" sz="1200"/>
          </a:p>
          <a:p>
            <a:pPr>
              <a:buFont typeface="Arial" charset="0"/>
              <a:buChar char="•"/>
            </a:pPr>
            <a:r>
              <a:rPr lang="en-US"/>
              <a:t>Includes minutes and action items from weekly scrum meetings with the Centers</a:t>
            </a:r>
          </a:p>
          <a:p>
            <a:endParaRPr lang="en-US" sz="1200"/>
          </a:p>
          <a:p>
            <a:pPr>
              <a:buFont typeface="Arial" charset="0"/>
              <a:buChar char="•"/>
            </a:pPr>
            <a:r>
              <a:rPr lang="en-US"/>
              <a:t> Includes documentation on the variances between NAWIPS and National Center Perspective (NCP)</a:t>
            </a:r>
          </a:p>
          <a:p>
            <a:pPr>
              <a:buFont typeface="Arial" charset="0"/>
              <a:buChar char="•"/>
            </a:pPr>
            <a:endParaRPr lang="en-US" sz="1200"/>
          </a:p>
        </p:txBody>
      </p:sp>
      <p:sp>
        <p:nvSpPr>
          <p:cNvPr id="16" name="Oval 15"/>
          <p:cNvSpPr/>
          <p:nvPr/>
        </p:nvSpPr>
        <p:spPr>
          <a:xfrm>
            <a:off x="1219200" y="4114800"/>
            <a:ext cx="14478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682" name="Rectangle 14"/>
          <p:cNvSpPr>
            <a:spLocks noChangeArrowheads="1"/>
          </p:cNvSpPr>
          <p:nvPr/>
        </p:nvSpPr>
        <p:spPr bwMode="auto">
          <a:xfrm>
            <a:off x="76200" y="6477000"/>
            <a:ext cx="861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609600" indent="-609600" eaLnBrk="0" hangingPunct="0">
              <a:spcBef>
                <a:spcPct val="20000"/>
              </a:spcBef>
            </a:pPr>
            <a:r>
              <a:rPr lang="en-US" sz="1000">
                <a:solidFill>
                  <a:srgbClr val="363636"/>
                </a:solidFill>
                <a:latin typeface="Tahoma" pitchFamily="34" charset="0"/>
              </a:rPr>
              <a:t>AWIPS II Migration Unidata – May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8" descr="APO_Training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600200"/>
            <a:ext cx="4724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>
                <a:ea typeface="ＭＳ Ｐゴシック" pitchFamily="-108" charset="-128"/>
              </a:rPr>
              <a:t>Documentation and Training Materials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AA98597-98E8-49AD-8DC9-D09D47D3528C}" type="slidenum">
              <a:rPr lang="en-US" sz="1200" smtClean="0"/>
              <a:pPr/>
              <a:t>14</a:t>
            </a:fld>
            <a:endParaRPr lang="en-US" sz="1200" smtClean="0"/>
          </a:p>
        </p:txBody>
      </p:sp>
      <p:sp>
        <p:nvSpPr>
          <p:cNvPr id="29701" name="TextBox 11"/>
          <p:cNvSpPr txBox="1">
            <a:spLocks noChangeArrowheads="1"/>
          </p:cNvSpPr>
          <p:nvPr/>
        </p:nvSpPr>
        <p:spPr bwMode="auto">
          <a:xfrm>
            <a:off x="533400" y="6183313"/>
            <a:ext cx="83327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http://www.nws.noaa.gov/ost/SEC/AE/AWIPSII_LA_Migration_Training.htm</a:t>
            </a:r>
          </a:p>
        </p:txBody>
      </p:sp>
      <p:sp>
        <p:nvSpPr>
          <p:cNvPr id="29702" name="TextBox 10"/>
          <p:cNvSpPr txBox="1">
            <a:spLocks noChangeArrowheads="1"/>
          </p:cNvSpPr>
          <p:nvPr/>
        </p:nvSpPr>
        <p:spPr bwMode="auto">
          <a:xfrm>
            <a:off x="4724400" y="2900363"/>
            <a:ext cx="4267200" cy="25860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/>
              <a:t> Training provided by the  AWIPS Program Office.  </a:t>
            </a:r>
          </a:p>
          <a:p>
            <a:endParaRPr lang="en-US"/>
          </a:p>
          <a:p>
            <a:pPr>
              <a:buFont typeface="Arial" charset="0"/>
              <a:buChar char="•"/>
            </a:pPr>
            <a:r>
              <a:rPr lang="en-US"/>
              <a:t> Provides a good overview of the AWIPS II from a system perspective</a:t>
            </a:r>
          </a:p>
          <a:p>
            <a:endParaRPr lang="en-US"/>
          </a:p>
          <a:p>
            <a:pPr>
              <a:buFont typeface="Arial" charset="0"/>
              <a:buChar char="•"/>
            </a:pPr>
            <a:r>
              <a:rPr lang="en-US"/>
              <a:t> Provides overview on how to migrate local apps in AWIPS I environment to AWIPS II.</a:t>
            </a:r>
          </a:p>
        </p:txBody>
      </p:sp>
      <p:sp>
        <p:nvSpPr>
          <p:cNvPr id="29703" name="Rectangle 14"/>
          <p:cNvSpPr>
            <a:spLocks noChangeArrowheads="1"/>
          </p:cNvSpPr>
          <p:nvPr/>
        </p:nvSpPr>
        <p:spPr bwMode="auto">
          <a:xfrm>
            <a:off x="76200" y="6477000"/>
            <a:ext cx="861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609600" indent="-609600" eaLnBrk="0" hangingPunct="0">
              <a:spcBef>
                <a:spcPct val="20000"/>
              </a:spcBef>
            </a:pPr>
            <a:r>
              <a:rPr lang="en-US" sz="1000">
                <a:solidFill>
                  <a:srgbClr val="363636"/>
                </a:solidFill>
                <a:latin typeface="Tahoma" pitchFamily="34" charset="0"/>
              </a:rPr>
              <a:t>AWIPS II Migration Unidata – May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 txBox="1">
            <a:spLocks noChangeArrowheads="1"/>
          </p:cNvSpPr>
          <p:nvPr/>
        </p:nvSpPr>
        <p:spPr bwMode="auto">
          <a:xfrm>
            <a:off x="1447800" y="228600"/>
            <a:ext cx="6172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3600" b="1">
                <a:solidFill>
                  <a:schemeClr val="tx2"/>
                </a:solidFill>
              </a:rPr>
              <a:t>Unidata Involvement</a:t>
            </a:r>
            <a:endParaRPr lang="en-US" sz="2000" b="1">
              <a:solidFill>
                <a:schemeClr val="tx2"/>
              </a:solidFill>
            </a:endParaRPr>
          </a:p>
        </p:txBody>
      </p:sp>
      <p:sp>
        <p:nvSpPr>
          <p:cNvPr id="30723" name="Rectangle 3"/>
          <p:cNvSpPr txBox="1">
            <a:spLocks noChangeArrowheads="1"/>
          </p:cNvSpPr>
          <p:nvPr/>
        </p:nvSpPr>
        <p:spPr bwMode="auto">
          <a:xfrm>
            <a:off x="152400" y="1676400"/>
            <a:ext cx="8991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200"/>
              <a:t>AWIPS II migration efforts first priority of NWS in FY11 and FY12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1000"/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200"/>
              <a:t>Weekly Migration Telecons with Centers and Unidata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1000"/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200"/>
              <a:t>SIB is committed to assisting in software configuration and training forecasters and key personnel at Unidata in FY11 and FY12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1000"/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200"/>
              <a:t>Unidata has become more actively involved with NWS/OST AWIPS Program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1000"/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200"/>
              <a:t>Liaison with the University community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1000"/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200" b="1"/>
              <a:t>NCEP continues to view Unidata as a critical partner for NCEP’s total mission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2200"/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2200"/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endParaRPr lang="en-US" i="1"/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endParaRPr lang="en-US" i="1"/>
          </a:p>
          <a:p>
            <a:pPr marL="742950" lvl="1" indent="-285750" eaLnBrk="0" hangingPunct="0">
              <a:spcBef>
                <a:spcPct val="20000"/>
              </a:spcBef>
            </a:pPr>
            <a:endParaRPr lang="en-US" sz="1000" i="1"/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endParaRPr lang="en-US" sz="2000" i="1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4DA64CC-4902-4DED-A486-7C69890F616B}" type="slidenum">
              <a:rPr lang="en-US" sz="1200" smtClean="0"/>
              <a:pPr/>
              <a:t>15</a:t>
            </a:fld>
            <a:endParaRPr lang="en-US" sz="120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05400" y="5715000"/>
            <a:ext cx="990600" cy="1085088"/>
          </a:xfrm>
          <a:prstGeom prst="rect">
            <a:avLst/>
          </a:prstGeom>
          <a:effectLst>
            <a:softEdge rad="38100"/>
          </a:effectLst>
        </p:spPr>
      </p:pic>
      <p:pic>
        <p:nvPicPr>
          <p:cNvPr id="30726" name="Picture 5" descr="ncep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5715000"/>
            <a:ext cx="1676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7" name="Rectangle 14"/>
          <p:cNvSpPr>
            <a:spLocks noChangeArrowheads="1"/>
          </p:cNvSpPr>
          <p:nvPr/>
        </p:nvSpPr>
        <p:spPr bwMode="auto">
          <a:xfrm>
            <a:off x="76200" y="6477000"/>
            <a:ext cx="861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609600" indent="-609600" eaLnBrk="0" hangingPunct="0">
              <a:spcBef>
                <a:spcPct val="20000"/>
              </a:spcBef>
            </a:pPr>
            <a:r>
              <a:rPr lang="en-US" sz="1000">
                <a:solidFill>
                  <a:srgbClr val="363636"/>
                </a:solidFill>
                <a:latin typeface="Tahoma" pitchFamily="34" charset="0"/>
              </a:rPr>
              <a:t>AWIPS II Migration Unidata – May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 txBox="1">
            <a:spLocks noChangeArrowheads="1"/>
          </p:cNvSpPr>
          <p:nvPr/>
        </p:nvSpPr>
        <p:spPr bwMode="auto">
          <a:xfrm>
            <a:off x="1447800" y="228600"/>
            <a:ext cx="6172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3600" b="1">
                <a:solidFill>
                  <a:schemeClr val="tx2"/>
                </a:solidFill>
              </a:rPr>
              <a:t>Benefits for Unidata Users</a:t>
            </a:r>
            <a:endParaRPr lang="en-US" sz="2000" b="1">
              <a:solidFill>
                <a:schemeClr val="tx2"/>
              </a:solidFill>
            </a:endParaRP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917B4B0-7E8C-4AFD-820B-EBB9F05E349B}" type="slidenum">
              <a:rPr lang="en-US" sz="1200" smtClean="0"/>
              <a:pPr/>
              <a:t>16</a:t>
            </a:fld>
            <a:endParaRPr lang="en-US" sz="1200" smtClean="0"/>
          </a:p>
        </p:txBody>
      </p:sp>
      <p:sp>
        <p:nvSpPr>
          <p:cNvPr id="31748" name="Rectangle 3"/>
          <p:cNvSpPr txBox="1">
            <a:spLocks noChangeArrowheads="1"/>
          </p:cNvSpPr>
          <p:nvPr/>
        </p:nvSpPr>
        <p:spPr bwMode="auto">
          <a:xfrm>
            <a:off x="152400" y="1676400"/>
            <a:ext cx="8534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200"/>
              <a:t>Facilitate Research to Operations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1000"/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200"/>
              <a:t>Classroom tool/training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i="1"/>
              <a:t>Weather Event Simulator ~ Development 2012 / Delivery 2013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endParaRPr lang="en-US" sz="1000"/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200"/>
              <a:t>One NWS Operational System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i="1"/>
              <a:t>National Field OTE &amp; National Deployment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endParaRPr lang="en-US" sz="1000" i="1"/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US" sz="2400"/>
              <a:t>Less data processing required</a:t>
            </a: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</a:pPr>
            <a:endParaRPr lang="en-US" sz="1000"/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US" sz="2400"/>
              <a:t>Run your own EDEX to create database</a:t>
            </a: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</a:pPr>
            <a:endParaRPr lang="en-US" sz="1000"/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US" sz="2400"/>
              <a:t>Modern development environment/platform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i="1"/>
              <a:t>Flexible &amp; expandable architecture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i="1"/>
              <a:t>Object oriented languages such as Java and Python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endParaRPr lang="en-US" i="1"/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endParaRPr lang="en-US" i="1"/>
          </a:p>
          <a:p>
            <a:pPr marL="742950" lvl="1" indent="-285750" eaLnBrk="0" hangingPunct="0">
              <a:spcBef>
                <a:spcPct val="20000"/>
              </a:spcBef>
            </a:pPr>
            <a:endParaRPr lang="en-US" sz="1000" i="1"/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endParaRPr lang="en-US" sz="2000" i="1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3200400"/>
            <a:ext cx="2209800" cy="1981200"/>
          </a:xfrm>
          <a:prstGeom prst="rect">
            <a:avLst/>
          </a:prstGeom>
          <a:noFill/>
          <a:ln w="6350" cap="rnd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perspectiveRelaxedModerately">
              <a:rot lat="19499837" lon="366474" rev="21389248"/>
            </a:camera>
            <a:lightRig rig="threePt" dir="t"/>
          </a:scene3d>
          <a:sp3d>
            <a:bevelT/>
            <a:bevelB/>
          </a:sp3d>
        </p:spPr>
      </p:pic>
      <p:sp>
        <p:nvSpPr>
          <p:cNvPr id="31750" name="Rectangle 14"/>
          <p:cNvSpPr>
            <a:spLocks noChangeArrowheads="1"/>
          </p:cNvSpPr>
          <p:nvPr/>
        </p:nvSpPr>
        <p:spPr bwMode="auto">
          <a:xfrm>
            <a:off x="76200" y="6477000"/>
            <a:ext cx="861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609600" indent="-609600" eaLnBrk="0" hangingPunct="0">
              <a:spcBef>
                <a:spcPct val="20000"/>
              </a:spcBef>
            </a:pPr>
            <a:r>
              <a:rPr lang="en-US" sz="1000">
                <a:solidFill>
                  <a:srgbClr val="363636"/>
                </a:solidFill>
                <a:latin typeface="Tahoma" pitchFamily="34" charset="0"/>
              </a:rPr>
              <a:t>AWIPS II Migration Unidata – May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 txBox="1">
            <a:spLocks noChangeArrowheads="1"/>
          </p:cNvSpPr>
          <p:nvPr/>
        </p:nvSpPr>
        <p:spPr bwMode="auto">
          <a:xfrm>
            <a:off x="1447800" y="228600"/>
            <a:ext cx="6172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3600" b="1">
                <a:solidFill>
                  <a:schemeClr val="tx2"/>
                </a:solidFill>
              </a:rPr>
              <a:t>Final thoughts…</a:t>
            </a:r>
            <a:endParaRPr lang="en-US" sz="2000" b="1">
              <a:solidFill>
                <a:schemeClr val="tx2"/>
              </a:solidFill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D3DB953-CC66-4D62-8DA2-F9BBBAAC0072}" type="slidenum">
              <a:rPr lang="en-US" sz="1200" smtClean="0"/>
              <a:pPr/>
              <a:t>17</a:t>
            </a:fld>
            <a:endParaRPr lang="en-US" sz="1200" smtClean="0"/>
          </a:p>
        </p:txBody>
      </p:sp>
      <p:sp>
        <p:nvSpPr>
          <p:cNvPr id="32772" name="Rectangle 3"/>
          <p:cNvSpPr txBox="1">
            <a:spLocks noChangeArrowheads="1"/>
          </p:cNvSpPr>
          <p:nvPr/>
        </p:nvSpPr>
        <p:spPr bwMode="auto">
          <a:xfrm>
            <a:off x="152400" y="1676400"/>
            <a:ext cx="8991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200"/>
              <a:t>AWIPS National Program Field OTE has slipped around one month and National Deployment slipped from Sep to begin Oct/Nov 2011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200"/>
              <a:t>Allowed more time for NCO to migrate software into baseline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1000"/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200"/>
              <a:t>NCEP transition remains highly dependent on National AWIPS Program Schedule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1000"/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200"/>
              <a:t>NCO has encountered a few stumbling blocks over the last six months – HW install/Dataflow/Software integration by Raytheon; however, these blocks have NOT resulted in significant delays in schedule</a:t>
            </a:r>
            <a:endParaRPr lang="en-US" i="1"/>
          </a:p>
          <a:p>
            <a:pPr marL="800100" lvl="1" indent="-342900" eaLnBrk="0" hangingPunct="0">
              <a:spcBef>
                <a:spcPct val="20000"/>
              </a:spcBef>
            </a:pPr>
            <a:endParaRPr lang="en-US" sz="1000"/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200"/>
              <a:t>Strong partnership will remain between NCEP and Unidata through transition and in the years to follow</a:t>
            </a:r>
            <a:endParaRPr lang="en-US" i="1"/>
          </a:p>
          <a:p>
            <a:pPr marL="800100" lvl="1" indent="-342900" eaLnBrk="0" hangingPunct="0">
              <a:spcBef>
                <a:spcPct val="20000"/>
              </a:spcBef>
              <a:buFontTx/>
              <a:buChar char="–"/>
            </a:pPr>
            <a:endParaRPr lang="en-US" i="1"/>
          </a:p>
          <a:p>
            <a:pPr marL="800100" lvl="1" indent="-342900" eaLnBrk="0" hangingPunct="0">
              <a:spcBef>
                <a:spcPct val="20000"/>
              </a:spcBef>
              <a:buFontTx/>
              <a:buChar char="–"/>
            </a:pPr>
            <a:endParaRPr lang="en-US" i="1"/>
          </a:p>
          <a:p>
            <a:pPr marL="800100" lvl="1" indent="-342900" eaLnBrk="0" hangingPunct="0">
              <a:spcBef>
                <a:spcPct val="20000"/>
              </a:spcBef>
            </a:pPr>
            <a:endParaRPr lang="en-US" sz="1000" i="1"/>
          </a:p>
          <a:p>
            <a:pPr marL="800100" lvl="1" indent="-342900" eaLnBrk="0" hangingPunct="0">
              <a:spcBef>
                <a:spcPct val="20000"/>
              </a:spcBef>
              <a:buFontTx/>
              <a:buChar char="–"/>
            </a:pPr>
            <a:endParaRPr lang="en-US" sz="2000" i="1"/>
          </a:p>
        </p:txBody>
      </p:sp>
      <p:sp>
        <p:nvSpPr>
          <p:cNvPr id="32773" name="Rectangle 14"/>
          <p:cNvSpPr>
            <a:spLocks noChangeArrowheads="1"/>
          </p:cNvSpPr>
          <p:nvPr/>
        </p:nvSpPr>
        <p:spPr bwMode="auto">
          <a:xfrm>
            <a:off x="76200" y="6477000"/>
            <a:ext cx="861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609600" indent="-609600" eaLnBrk="0" hangingPunct="0">
              <a:spcBef>
                <a:spcPct val="20000"/>
              </a:spcBef>
            </a:pPr>
            <a:r>
              <a:rPr lang="en-US" sz="1000">
                <a:solidFill>
                  <a:srgbClr val="363636"/>
                </a:solidFill>
                <a:latin typeface="Tahoma" pitchFamily="34" charset="0"/>
              </a:rPr>
              <a:t>AWIPS II Migration Unidata – May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 idx="4294967295"/>
          </p:nvPr>
        </p:nvSpPr>
        <p:spPr>
          <a:xfrm>
            <a:off x="1219200" y="0"/>
            <a:ext cx="6629400" cy="1295400"/>
          </a:xfrm>
        </p:spPr>
        <p:txBody>
          <a:bodyPr/>
          <a:lstStyle/>
          <a:p>
            <a:pPr algn="ctr"/>
            <a:r>
              <a:rPr lang="en-US" sz="4200" smtClean="0">
                <a:ea typeface="ＭＳ Ｐゴシック" pitchFamily="-108" charset="-128"/>
              </a:rPr>
              <a:t>Questions ?</a:t>
            </a:r>
          </a:p>
        </p:txBody>
      </p:sp>
      <p:grpSp>
        <p:nvGrpSpPr>
          <p:cNvPr id="33795" name="Group 8"/>
          <p:cNvGrpSpPr>
            <a:grpSpLocks/>
          </p:cNvGrpSpPr>
          <p:nvPr/>
        </p:nvGrpSpPr>
        <p:grpSpPr bwMode="auto">
          <a:xfrm>
            <a:off x="1066800" y="2743200"/>
            <a:ext cx="7467600" cy="2209800"/>
            <a:chOff x="1066800" y="2743200"/>
            <a:chExt cx="7467600" cy="2209800"/>
          </a:xfrm>
        </p:grpSpPr>
        <p:graphicFrame>
          <p:nvGraphicFramePr>
            <p:cNvPr id="8" name="Diagram 7"/>
            <p:cNvGraphicFramePr/>
            <p:nvPr/>
          </p:nvGraphicFramePr>
          <p:xfrm>
            <a:off x="1066800" y="2743200"/>
            <a:ext cx="7467600" cy="22098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33799" name="Text Box 8"/>
            <p:cNvSpPr txBox="1">
              <a:spLocks noChangeArrowheads="1"/>
            </p:cNvSpPr>
            <p:nvPr/>
          </p:nvSpPr>
          <p:spPr bwMode="auto">
            <a:xfrm>
              <a:off x="1203325" y="3389313"/>
              <a:ext cx="7254875" cy="110799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solidFill>
                    <a:schemeClr val="bg1"/>
                  </a:solidFill>
                </a:rPr>
                <a:t>“From the Sun to the Sea… </a:t>
              </a:r>
            </a:p>
            <a:p>
              <a:r>
                <a:rPr lang="en-US" sz="2200" i="1">
                  <a:solidFill>
                    <a:schemeClr val="bg1"/>
                  </a:solidFill>
                </a:rPr>
                <a:t> Where  America’s Climate, Weather, Ocean and Space Weather Services Begin”</a:t>
              </a:r>
            </a:p>
          </p:txBody>
        </p:sp>
      </p:grpSp>
      <p:pic>
        <p:nvPicPr>
          <p:cNvPr id="33796" name="Picture 5" descr="ncep_logo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2000" y="2133600"/>
            <a:ext cx="2049463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7" name="Rectangle 14"/>
          <p:cNvSpPr>
            <a:spLocks noChangeArrowheads="1"/>
          </p:cNvSpPr>
          <p:nvPr/>
        </p:nvSpPr>
        <p:spPr bwMode="auto">
          <a:xfrm>
            <a:off x="76200" y="6477000"/>
            <a:ext cx="861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609600" indent="-609600" eaLnBrk="0" hangingPunct="0">
              <a:spcBef>
                <a:spcPct val="20000"/>
              </a:spcBef>
            </a:pPr>
            <a:r>
              <a:rPr lang="en-US" sz="1000">
                <a:solidFill>
                  <a:srgbClr val="363636"/>
                </a:solidFill>
                <a:latin typeface="Tahoma" pitchFamily="34" charset="0"/>
              </a:rPr>
              <a:t>AWIPS II Migration Unidata – May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 txBox="1">
            <a:spLocks noChangeArrowheads="1"/>
          </p:cNvSpPr>
          <p:nvPr/>
        </p:nvSpPr>
        <p:spPr bwMode="auto">
          <a:xfrm>
            <a:off x="1447800" y="228600"/>
            <a:ext cx="6172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3600" b="1">
                <a:solidFill>
                  <a:schemeClr val="tx2"/>
                </a:solidFill>
              </a:rPr>
              <a:t>GEMPAK Support and AWIPS II Licensing</a:t>
            </a:r>
            <a:endParaRPr lang="en-US" sz="2000" b="1">
              <a:solidFill>
                <a:schemeClr val="tx2"/>
              </a:solidFill>
            </a:endParaRP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3302CE6-E5BC-4814-8144-85A2140BA8EC}" type="slidenum">
              <a:rPr lang="en-US" sz="1200" smtClean="0"/>
              <a:pPr/>
              <a:t>19</a:t>
            </a:fld>
            <a:endParaRPr lang="en-US" sz="1200" smtClean="0"/>
          </a:p>
        </p:txBody>
      </p:sp>
      <p:sp>
        <p:nvSpPr>
          <p:cNvPr id="34820" name="Rectangle 3"/>
          <p:cNvSpPr txBox="1">
            <a:spLocks noChangeArrowheads="1"/>
          </p:cNvSpPr>
          <p:nvPr/>
        </p:nvSpPr>
        <p:spPr bwMode="auto">
          <a:xfrm>
            <a:off x="152400" y="1676400"/>
            <a:ext cx="8534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200"/>
              <a:t>GEMPAK will be supported until a full replacement is ready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i="1"/>
              <a:t>GUIs deprecated eventually</a:t>
            </a:r>
            <a:endParaRPr lang="en-US" sz="2200"/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800"/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200"/>
              <a:t>Unidata support of GEMPAK for 18 months after 1</a:t>
            </a:r>
            <a:r>
              <a:rPr lang="en-US" sz="2200" baseline="30000"/>
              <a:t>st</a:t>
            </a:r>
            <a:r>
              <a:rPr lang="en-US" sz="2200"/>
              <a:t> release        </a:t>
            </a:r>
            <a:r>
              <a:rPr lang="en-US" sz="1600"/>
              <a:t>~ </a:t>
            </a:r>
            <a:r>
              <a:rPr lang="en-US" sz="1600" i="1"/>
              <a:t>Summer 2013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800"/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200"/>
              <a:t>AWIPS Program will deliver code to Unidata in the future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i="1"/>
              <a:t>First release expected Winter 2011</a:t>
            </a:r>
          </a:p>
          <a:p>
            <a:pPr marL="742950" lvl="1" indent="-285750" eaLnBrk="0" hangingPunct="0">
              <a:spcBef>
                <a:spcPct val="20000"/>
              </a:spcBef>
            </a:pPr>
            <a:endParaRPr lang="en-US" sz="800"/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US" sz="2400"/>
              <a:t>Licensing of software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i="1"/>
              <a:t>GEMPAK developed by the Federal Government – open software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i="1"/>
              <a:t>Once NWS implemented, AWIPS II will have open software policies; however, obtaining the code may need to go through a FOIA request – requests will be expedited from Unidata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i="1"/>
              <a:t>Some decoders (such as lightning decoder) and tools to disseminate products will be removed in non-government version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endParaRPr lang="en-US" i="1"/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endParaRPr lang="en-US" i="1"/>
          </a:p>
          <a:p>
            <a:pPr marL="742950" lvl="1" indent="-285750" eaLnBrk="0" hangingPunct="0">
              <a:spcBef>
                <a:spcPct val="20000"/>
              </a:spcBef>
            </a:pPr>
            <a:endParaRPr lang="en-US" sz="1000" i="1"/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endParaRPr lang="en-US" sz="2000" i="1"/>
          </a:p>
        </p:txBody>
      </p:sp>
      <p:sp>
        <p:nvSpPr>
          <p:cNvPr id="34821" name="Rectangle 14"/>
          <p:cNvSpPr>
            <a:spLocks noChangeArrowheads="1"/>
          </p:cNvSpPr>
          <p:nvPr/>
        </p:nvSpPr>
        <p:spPr bwMode="auto">
          <a:xfrm>
            <a:off x="76200" y="6477000"/>
            <a:ext cx="861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609600" indent="-609600" eaLnBrk="0" hangingPunct="0">
              <a:spcBef>
                <a:spcPct val="20000"/>
              </a:spcBef>
            </a:pPr>
            <a:r>
              <a:rPr lang="en-US" sz="1000">
                <a:solidFill>
                  <a:srgbClr val="363636"/>
                </a:solidFill>
                <a:latin typeface="Tahoma" pitchFamily="34" charset="0"/>
              </a:rPr>
              <a:t>AWIPS II Migration Unidata – May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>
                <a:ea typeface="ＭＳ Ｐゴシック" pitchFamily="-108" charset="-128"/>
              </a:rPr>
              <a:t>Topics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>
                <a:ea typeface="ＭＳ Ｐゴシック" pitchFamily="-108" charset="-128"/>
              </a:rPr>
              <a:t>Project Status / National Status</a:t>
            </a:r>
          </a:p>
          <a:p>
            <a:pPr lvl="1"/>
            <a:endParaRPr lang="en-US" sz="800" smtClean="0">
              <a:ea typeface="ＭＳ Ｐゴシック" pitchFamily="-108" charset="-128"/>
            </a:endParaRPr>
          </a:p>
          <a:p>
            <a:r>
              <a:rPr lang="en-US" sz="2400" smtClean="0">
                <a:ea typeface="ＭＳ Ｐゴシック" pitchFamily="-108" charset="-128"/>
              </a:rPr>
              <a:t>Activities since October</a:t>
            </a:r>
          </a:p>
          <a:p>
            <a:endParaRPr lang="en-US" sz="1000" smtClean="0">
              <a:ea typeface="ＭＳ Ｐゴシック" pitchFamily="-108" charset="-128"/>
            </a:endParaRPr>
          </a:p>
          <a:p>
            <a:r>
              <a:rPr lang="en-US" sz="2400" smtClean="0">
                <a:ea typeface="ＭＳ Ｐゴシック" pitchFamily="-108" charset="-128"/>
              </a:rPr>
              <a:t>Forecaster Integration Training</a:t>
            </a:r>
          </a:p>
          <a:p>
            <a:endParaRPr lang="en-US" sz="800" smtClean="0">
              <a:ea typeface="ＭＳ Ｐゴシック" pitchFamily="-108" charset="-128"/>
            </a:endParaRPr>
          </a:p>
          <a:p>
            <a:r>
              <a:rPr lang="en-US" sz="2400" smtClean="0">
                <a:ea typeface="ＭＳ Ｐゴシック" pitchFamily="-108" charset="-128"/>
              </a:rPr>
              <a:t>Trouble Ticket Report Status</a:t>
            </a:r>
          </a:p>
          <a:p>
            <a:pPr>
              <a:buFontTx/>
              <a:buNone/>
            </a:pPr>
            <a:endParaRPr lang="en-US" sz="1000" smtClean="0">
              <a:ea typeface="ＭＳ Ｐゴシック" pitchFamily="-108" charset="-128"/>
            </a:endParaRPr>
          </a:p>
          <a:p>
            <a:r>
              <a:rPr lang="en-US" sz="2400" smtClean="0">
                <a:ea typeface="ＭＳ Ｐゴシック" pitchFamily="-108" charset="-128"/>
              </a:rPr>
              <a:t>Data Flow</a:t>
            </a:r>
          </a:p>
          <a:p>
            <a:endParaRPr lang="en-US" sz="1000" smtClean="0">
              <a:ea typeface="ＭＳ Ｐゴシック" pitchFamily="-108" charset="-128"/>
            </a:endParaRPr>
          </a:p>
          <a:p>
            <a:r>
              <a:rPr lang="en-US" sz="2400" smtClean="0">
                <a:ea typeface="ＭＳ Ｐゴシック" pitchFamily="-108" charset="-128"/>
              </a:rPr>
              <a:t>Training</a:t>
            </a:r>
          </a:p>
          <a:p>
            <a:endParaRPr lang="en-US" sz="800" smtClean="0">
              <a:ea typeface="ＭＳ Ｐゴシック" pitchFamily="-108" charset="-128"/>
            </a:endParaRPr>
          </a:p>
          <a:p>
            <a:r>
              <a:rPr lang="en-US" sz="2400" smtClean="0">
                <a:ea typeface="ＭＳ Ｐゴシック" pitchFamily="-108" charset="-128"/>
              </a:rPr>
              <a:t>Unidata Involvement and Benefits</a:t>
            </a:r>
            <a:endParaRPr lang="en-US" sz="800" smtClean="0">
              <a:ea typeface="ＭＳ Ｐゴシック" pitchFamily="-108" charset="-128"/>
            </a:endParaRPr>
          </a:p>
          <a:p>
            <a:endParaRPr lang="en-US" sz="1000" smtClean="0">
              <a:ea typeface="ＭＳ Ｐゴシック" pitchFamily="-108" charset="-128"/>
            </a:endParaRPr>
          </a:p>
          <a:p>
            <a:r>
              <a:rPr lang="en-US" sz="2400" smtClean="0">
                <a:ea typeface="ＭＳ Ｐゴシック" pitchFamily="-108" charset="-128"/>
              </a:rPr>
              <a:t>Final Thoughts…</a:t>
            </a:r>
          </a:p>
        </p:txBody>
      </p:sp>
      <p:sp>
        <p:nvSpPr>
          <p:cNvPr id="18436" name="Rectangle 14"/>
          <p:cNvSpPr>
            <a:spLocks noChangeArrowheads="1"/>
          </p:cNvSpPr>
          <p:nvPr/>
        </p:nvSpPr>
        <p:spPr bwMode="auto">
          <a:xfrm>
            <a:off x="76200" y="6477000"/>
            <a:ext cx="861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609600" indent="-609600" eaLnBrk="0" hangingPunct="0">
              <a:spcBef>
                <a:spcPct val="20000"/>
              </a:spcBef>
            </a:pPr>
            <a:r>
              <a:rPr lang="en-US" sz="1000">
                <a:solidFill>
                  <a:srgbClr val="363636"/>
                </a:solidFill>
                <a:latin typeface="Tahoma" pitchFamily="34" charset="0"/>
              </a:rPr>
              <a:t>AWIPS II Migration Unidata – May 2011</a:t>
            </a:r>
          </a:p>
        </p:txBody>
      </p:sp>
      <p:sp>
        <p:nvSpPr>
          <p:cNvPr id="1843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F812C64-9CF0-420A-8D93-A7B0E3AD28C5}" type="slidenum">
              <a:rPr lang="en-US" sz="1200" smtClean="0"/>
              <a:pPr/>
              <a:t>2</a:t>
            </a:fld>
            <a:endParaRPr lang="en-US" sz="1200" smtClean="0"/>
          </a:p>
        </p:txBody>
      </p:sp>
      <p:pic>
        <p:nvPicPr>
          <p:cNvPr id="18438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3225" y="2286000"/>
            <a:ext cx="2974975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>
                <a:ea typeface="ＭＳ Ｐゴシック" pitchFamily="-108" charset="-128"/>
              </a:rPr>
              <a:t>AWIPS II Hardware </a:t>
            </a:r>
            <a:br>
              <a:rPr lang="en-US" smtClean="0">
                <a:ea typeface="ＭＳ Ｐゴシック" pitchFamily="-108" charset="-128"/>
              </a:rPr>
            </a:br>
            <a:r>
              <a:rPr lang="en-US" smtClean="0">
                <a:ea typeface="ＭＳ Ｐゴシック" pitchFamily="-108" charset="-128"/>
              </a:rPr>
              <a:t>Configuration for NCEP</a:t>
            </a:r>
          </a:p>
        </p:txBody>
      </p:sp>
      <p:graphicFrame>
        <p:nvGraphicFramePr>
          <p:cNvPr id="7" name="Content Placeholder 10"/>
          <p:cNvGraphicFramePr>
            <a:graphicFrameLocks/>
          </p:cNvGraphicFramePr>
          <p:nvPr/>
        </p:nvGraphicFramePr>
        <p:xfrm>
          <a:off x="228600" y="1676400"/>
          <a:ext cx="3200400" cy="2895602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{284E427A-3D55-4303-BF80-6455036E1DE7}</a:tableStyleId>
              </a:tblPr>
              <a:tblGrid>
                <a:gridCol w="3200400"/>
              </a:tblGrid>
              <a:tr h="1429474">
                <a:tc>
                  <a:txBody>
                    <a:bodyPr/>
                    <a:lstStyle/>
                    <a:p>
                      <a:r>
                        <a:rPr lang="en-US" dirty="0" smtClean="0"/>
                        <a:t>DX – </a:t>
                      </a:r>
                      <a:r>
                        <a:rPr lang="en-US" sz="1800" dirty="0" smtClean="0"/>
                        <a:t>EDEX</a:t>
                      </a:r>
                      <a:r>
                        <a:rPr lang="en-US" dirty="0" smtClean="0"/>
                        <a:t> Cluster (4)</a:t>
                      </a:r>
                    </a:p>
                    <a:p>
                      <a:r>
                        <a:rPr lang="en-US" dirty="0" smtClean="0"/>
                        <a:t>DX – Database Cluster</a:t>
                      </a:r>
                      <a:r>
                        <a:rPr lang="en-US" baseline="0" dirty="0" smtClean="0"/>
                        <a:t> (2)</a:t>
                      </a:r>
                    </a:p>
                    <a:p>
                      <a:r>
                        <a:rPr lang="en-US" baseline="0" dirty="0" smtClean="0"/>
                        <a:t>PX – Pre-processors (2)</a:t>
                      </a:r>
                    </a:p>
                    <a:p>
                      <a:r>
                        <a:rPr lang="en-US" baseline="0" dirty="0" smtClean="0"/>
                        <a:t>LS – LDAD Processors (2)</a:t>
                      </a:r>
                      <a:endParaRPr 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E303D3"/>
                    </a:solidFill>
                  </a:tcPr>
                </a:tc>
              </a:tr>
              <a:tr h="36653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HP</a:t>
                      </a:r>
                      <a:r>
                        <a:rPr lang="en-US" sz="1400" baseline="0" dirty="0" smtClean="0"/>
                        <a:t> DL 380</a:t>
                      </a:r>
                      <a:endParaRPr lang="en-US" sz="1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FFCCFF"/>
                    </a:solidFill>
                  </a:tcPr>
                </a:tc>
              </a:tr>
              <a:tr h="36653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Dual Quad Core E5520</a:t>
                      </a:r>
                      <a:endParaRPr lang="en-US" sz="1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FFCCFF"/>
                    </a:solidFill>
                  </a:tcPr>
                </a:tc>
              </a:tr>
              <a:tr h="36653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8+ GB</a:t>
                      </a:r>
                      <a:endParaRPr lang="en-US" sz="1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FFCCFF"/>
                    </a:solidFill>
                  </a:tcPr>
                </a:tc>
              </a:tr>
              <a:tr h="36653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2x146</a:t>
                      </a:r>
                      <a:r>
                        <a:rPr lang="en-US" sz="1400" baseline="0" dirty="0" smtClean="0"/>
                        <a:t> GB 15k SAS – RAID 1</a:t>
                      </a:r>
                      <a:endParaRPr lang="en-US" sz="1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10"/>
          <p:cNvGraphicFramePr>
            <a:graphicFrameLocks/>
          </p:cNvGraphicFramePr>
          <p:nvPr/>
        </p:nvGraphicFramePr>
        <p:xfrm>
          <a:off x="152400" y="4800600"/>
          <a:ext cx="3200400" cy="1371601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{3C2FFA5D-87B4-456A-9821-1D502468CF0F}</a:tableStyleId>
              </a:tblPr>
              <a:tblGrid>
                <a:gridCol w="3200400"/>
              </a:tblGrid>
              <a:tr h="42203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Storage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351693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NetApp</a:t>
                      </a:r>
                      <a:r>
                        <a:rPr lang="en-US" sz="1400" dirty="0" smtClean="0"/>
                        <a:t> FAS3160C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</a:tr>
              <a:tr h="59787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26 TB total</a:t>
                      </a:r>
                      <a:r>
                        <a:rPr lang="en-US" sz="1400" baseline="0" dirty="0" smtClean="0"/>
                        <a:t> disk space using </a:t>
                      </a:r>
                      <a:r>
                        <a:rPr lang="en-US" sz="1400" dirty="0" smtClean="0"/>
                        <a:t>SAS drives 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10"/>
          <p:cNvGraphicFramePr>
            <a:graphicFrameLocks/>
          </p:cNvGraphicFramePr>
          <p:nvPr/>
        </p:nvGraphicFramePr>
        <p:xfrm>
          <a:off x="3733800" y="1950718"/>
          <a:ext cx="2438400" cy="2011682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{775DCB02-9BB8-47FD-8907-85C794F793BA}</a:tableStyleId>
              </a:tblPr>
              <a:tblGrid>
                <a:gridCol w="2438400"/>
              </a:tblGrid>
              <a:tr h="6925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CP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-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Comms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Processor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(2)</a:t>
                      </a:r>
                      <a:endParaRPr 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FFC000"/>
                    </a:solidFill>
                  </a:tcPr>
                </a:tc>
              </a:tr>
              <a:tr h="32978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HP DL 380</a:t>
                      </a:r>
                      <a:endParaRPr lang="en-US" sz="1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FFC000"/>
                    </a:solidFill>
                  </a:tcPr>
                </a:tc>
              </a:tr>
              <a:tr h="32978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Single Quad Core E5520</a:t>
                      </a:r>
                      <a:endParaRPr lang="en-US" sz="1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FFC000"/>
                    </a:solidFill>
                  </a:tcPr>
                </a:tc>
              </a:tr>
              <a:tr h="32978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 GB</a:t>
                      </a:r>
                      <a:endParaRPr lang="en-US" sz="1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FFC000"/>
                    </a:solidFill>
                  </a:tcPr>
                </a:tc>
              </a:tr>
              <a:tr h="32978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1x146</a:t>
                      </a:r>
                      <a:r>
                        <a:rPr lang="en-US" sz="1400" baseline="0" dirty="0" smtClean="0"/>
                        <a:t> GB SAS</a:t>
                      </a:r>
                      <a:endParaRPr lang="en-US" sz="1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10"/>
          <p:cNvGraphicFramePr>
            <a:graphicFrameLocks/>
          </p:cNvGraphicFramePr>
          <p:nvPr/>
        </p:nvGraphicFramePr>
        <p:xfrm>
          <a:off x="3810000" y="4343400"/>
          <a:ext cx="2209800" cy="1950205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{3C2FFA5D-87B4-456A-9821-1D502468CF0F}</a:tableStyleId>
              </a:tblPr>
              <a:tblGrid>
                <a:gridCol w="2209800"/>
              </a:tblGrid>
              <a:tr h="40295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Infrastructure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  <a:tr h="13044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Cisco</a:t>
                      </a:r>
                      <a:r>
                        <a:rPr lang="en-US" sz="1400" baseline="0" dirty="0" smtClean="0"/>
                        <a:t> 2960 Switch</a:t>
                      </a:r>
                      <a:endParaRPr lang="en-US" sz="1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  <a:tr h="57085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Cabling / Firewall</a:t>
                      </a:r>
                      <a:r>
                        <a:rPr lang="en-US" sz="1400" baseline="0" dirty="0" smtClean="0"/>
                        <a:t> / Racks</a:t>
                      </a:r>
                      <a:endParaRPr lang="en-US" sz="1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  <a:tr h="335797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Novra</a:t>
                      </a:r>
                      <a:r>
                        <a:rPr lang="en-US" sz="1400" dirty="0" smtClean="0"/>
                        <a:t> SBN</a:t>
                      </a:r>
                      <a:r>
                        <a:rPr lang="en-US" sz="1400" baseline="0" dirty="0" smtClean="0"/>
                        <a:t> Ingest</a:t>
                      </a:r>
                      <a:endParaRPr lang="en-US" sz="1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  <a:tr h="33579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Printers .. Etc</a:t>
                      </a:r>
                      <a:endParaRPr lang="en-US" sz="1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6324600" y="2743200"/>
          <a:ext cx="2590800" cy="2975342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{073A0DAA-6AF3-43AB-8588-CEC1D06C72B9}</a:tableStyleId>
              </a:tblPr>
              <a:tblGrid>
                <a:gridCol w="2590800"/>
              </a:tblGrid>
              <a:tr h="64611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LX – Workstations</a:t>
                      </a:r>
                      <a:r>
                        <a:rPr lang="en-US" baseline="0" dirty="0" smtClean="0"/>
                        <a:t> (8)*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/>
                    </a:solidFill>
                  </a:tcPr>
                </a:tc>
              </a:tr>
              <a:tr h="36221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HP Z800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6221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Quad</a:t>
                      </a:r>
                      <a:r>
                        <a:rPr lang="en-US" sz="1400" baseline="0" dirty="0" smtClean="0"/>
                        <a:t> Core X5550 2.66 GHz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6221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16 GB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6221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1x146 GB 15k SAS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6221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2x </a:t>
                      </a:r>
                      <a:r>
                        <a:rPr lang="en-US" sz="1400" dirty="0" err="1" smtClean="0"/>
                        <a:t>nVidia</a:t>
                      </a:r>
                      <a:r>
                        <a:rPr lang="en-US" sz="1400" dirty="0" smtClean="0"/>
                        <a:t> GTS250 1024MB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6221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4x 20-inch widescreen</a:t>
                      </a:r>
                      <a:r>
                        <a:rPr lang="en-US" sz="1400" baseline="0" dirty="0" smtClean="0"/>
                        <a:t> monitors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5848" name="Rectangle 14"/>
          <p:cNvSpPr>
            <a:spLocks noChangeArrowheads="1"/>
          </p:cNvSpPr>
          <p:nvPr/>
        </p:nvSpPr>
        <p:spPr bwMode="auto">
          <a:xfrm>
            <a:off x="76200" y="6477000"/>
            <a:ext cx="861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609600" indent="-609600" eaLnBrk="0" hangingPunct="0">
              <a:spcBef>
                <a:spcPct val="20000"/>
              </a:spcBef>
            </a:pPr>
            <a:r>
              <a:rPr lang="en-US" sz="1000">
                <a:solidFill>
                  <a:srgbClr val="363636"/>
                </a:solidFill>
                <a:latin typeface="Tahoma" pitchFamily="34" charset="0"/>
              </a:rPr>
              <a:t>AWIPS II Migration Unidata – May 2011</a:t>
            </a:r>
          </a:p>
        </p:txBody>
      </p:sp>
      <p:sp>
        <p:nvSpPr>
          <p:cNvPr id="35849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BAAFEA4-62A6-430A-AB7E-BBB7D1B46F36}" type="slidenum">
              <a:rPr lang="en-US" sz="1200" smtClean="0"/>
              <a:pPr/>
              <a:t>20</a:t>
            </a:fld>
            <a:endParaRPr 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0" descr="Roadmap18May201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00200"/>
            <a:ext cx="9144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E80717A-8009-4603-99D5-AEE049E6AE8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946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en-US" smtClean="0">
                <a:ea typeface="ＭＳ Ｐゴシック" pitchFamily="-108" charset="-128"/>
              </a:rPr>
              <a:t>Current Full AWIPS II</a:t>
            </a:r>
            <a:br>
              <a:rPr lang="en-US" smtClean="0">
                <a:ea typeface="ＭＳ Ｐゴシック" pitchFamily="-108" charset="-128"/>
              </a:rPr>
            </a:br>
            <a:r>
              <a:rPr lang="en-US" smtClean="0">
                <a:ea typeface="ＭＳ Ｐゴシック" pitchFamily="-108" charset="-128"/>
              </a:rPr>
              <a:t> Migration Schedule</a:t>
            </a:r>
          </a:p>
        </p:txBody>
      </p:sp>
      <p:grpSp>
        <p:nvGrpSpPr>
          <p:cNvPr id="19461" name="Group 16"/>
          <p:cNvGrpSpPr>
            <a:grpSpLocks/>
          </p:cNvGrpSpPr>
          <p:nvPr/>
        </p:nvGrpSpPr>
        <p:grpSpPr bwMode="auto">
          <a:xfrm>
            <a:off x="4419600" y="1828800"/>
            <a:ext cx="1295400" cy="5105400"/>
            <a:chOff x="3168" y="1104"/>
            <a:chExt cx="816" cy="3408"/>
          </a:xfrm>
        </p:grpSpPr>
        <p:sp>
          <p:nvSpPr>
            <p:cNvPr id="19463" name="Line 12"/>
            <p:cNvSpPr>
              <a:spLocks noChangeShapeType="1"/>
            </p:cNvSpPr>
            <p:nvPr/>
          </p:nvSpPr>
          <p:spPr bwMode="auto">
            <a:xfrm>
              <a:off x="3600" y="1104"/>
              <a:ext cx="0" cy="3408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4" name="Text Box 11"/>
            <p:cNvSpPr txBox="1">
              <a:spLocks noChangeArrowheads="1"/>
            </p:cNvSpPr>
            <p:nvPr/>
          </p:nvSpPr>
          <p:spPr bwMode="auto">
            <a:xfrm>
              <a:off x="3168" y="1157"/>
              <a:ext cx="816" cy="20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FF3300"/>
                  </a:solidFill>
                </a:rPr>
                <a:t>You are here</a:t>
              </a:r>
            </a:p>
          </p:txBody>
        </p:sp>
      </p:grpSp>
      <p:sp>
        <p:nvSpPr>
          <p:cNvPr id="19462" name="Rectangle 14"/>
          <p:cNvSpPr>
            <a:spLocks noChangeArrowheads="1"/>
          </p:cNvSpPr>
          <p:nvPr/>
        </p:nvSpPr>
        <p:spPr bwMode="auto">
          <a:xfrm>
            <a:off x="76200" y="6477000"/>
            <a:ext cx="861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609600" indent="-609600" eaLnBrk="0" hangingPunct="0">
              <a:spcBef>
                <a:spcPct val="20000"/>
              </a:spcBef>
            </a:pPr>
            <a:r>
              <a:rPr lang="en-US" sz="1000">
                <a:solidFill>
                  <a:srgbClr val="363636"/>
                </a:solidFill>
                <a:latin typeface="Tahoma" pitchFamily="34" charset="0"/>
              </a:rPr>
              <a:t>AWIPS II Migration Unidata – May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8337BD0-45C4-4A12-8C02-C41F8C4FBDCD}" type="slidenum">
              <a:rPr lang="en-US" sz="1200" smtClean="0"/>
              <a:pPr/>
              <a:t>4</a:t>
            </a:fld>
            <a:endParaRPr lang="en-US" sz="1200" smtClean="0"/>
          </a:p>
        </p:txBody>
      </p:sp>
      <p:sp>
        <p:nvSpPr>
          <p:cNvPr id="2048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>
                <a:ea typeface="ＭＳ Ｐゴシック" pitchFamily="-108" charset="-128"/>
              </a:rPr>
              <a:t>AWIPS II Software </a:t>
            </a:r>
            <a:br>
              <a:rPr lang="en-US" smtClean="0">
                <a:ea typeface="ＭＳ Ｐゴシック" pitchFamily="-108" charset="-128"/>
              </a:rPr>
            </a:br>
            <a:r>
              <a:rPr lang="en-US" smtClean="0">
                <a:ea typeface="ＭＳ Ｐゴシック" pitchFamily="-108" charset="-128"/>
              </a:rPr>
              <a:t>Release Schedule Update</a:t>
            </a:r>
          </a:p>
        </p:txBody>
      </p:sp>
      <p:sp>
        <p:nvSpPr>
          <p:cNvPr id="20484" name="Rectangle 14"/>
          <p:cNvSpPr>
            <a:spLocks noChangeArrowheads="1"/>
          </p:cNvSpPr>
          <p:nvPr/>
        </p:nvSpPr>
        <p:spPr bwMode="auto">
          <a:xfrm>
            <a:off x="76200" y="6477000"/>
            <a:ext cx="861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609600" indent="-609600" eaLnBrk="0" hangingPunct="0">
              <a:spcBef>
                <a:spcPct val="20000"/>
              </a:spcBef>
            </a:pPr>
            <a:r>
              <a:rPr lang="en-US" sz="1000">
                <a:solidFill>
                  <a:srgbClr val="363636"/>
                </a:solidFill>
                <a:latin typeface="Tahoma" pitchFamily="34" charset="0"/>
              </a:rPr>
              <a:t>AWIPS II Migration Unidata – May 2011</a:t>
            </a:r>
          </a:p>
        </p:txBody>
      </p:sp>
      <p:graphicFrame>
        <p:nvGraphicFramePr>
          <p:cNvPr id="6" name="Group 56"/>
          <p:cNvGraphicFramePr>
            <a:graphicFrameLocks noGrp="1"/>
          </p:cNvGraphicFramePr>
          <p:nvPr/>
        </p:nvGraphicFramePr>
        <p:xfrm>
          <a:off x="685800" y="1676400"/>
          <a:ext cx="7848600" cy="2091799"/>
        </p:xfrm>
        <a:graphic>
          <a:graphicData uri="http://schemas.openxmlformats.org/drawingml/2006/table">
            <a:tbl>
              <a:tblPr/>
              <a:tblGrid>
                <a:gridCol w="4668838"/>
                <a:gridCol w="3179762"/>
              </a:tblGrid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pitchFamily="-108" charset="-128"/>
                        </a:rPr>
                        <a:t>NWS AWIPS II </a:t>
                      </a:r>
                    </a:p>
                  </a:txBody>
                  <a:tcPr marT="45738" marB="4573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pitchFamily="-108" charset="-128"/>
                        </a:rPr>
                        <a:t>Schedule</a:t>
                      </a:r>
                    </a:p>
                  </a:txBody>
                  <a:tcPr marT="45738" marB="4573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-108" charset="-128"/>
                        </a:rPr>
                        <a:t>System OTE</a:t>
                      </a:r>
                    </a:p>
                  </a:txBody>
                  <a:tcPr marT="45738" marB="4573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-108" charset="-128"/>
                        </a:rPr>
                        <a:t>Jan – July 2011</a:t>
                      </a:r>
                    </a:p>
                  </a:txBody>
                  <a:tcPr marT="45738" marB="4573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-108" charset="-128"/>
                        </a:rPr>
                        <a:t>Field OTE including National Centers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-108" charset="-128"/>
                        </a:rPr>
                        <a:t>(4 month duration)</a:t>
                      </a:r>
                    </a:p>
                  </a:txBody>
                  <a:tcPr marT="45738" marB="4573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-108" charset="-128"/>
                        </a:rPr>
                        <a:t>July 18 – November 18 2011</a:t>
                      </a:r>
                    </a:p>
                  </a:txBody>
                  <a:tcPr marT="45738" marB="4573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-108" charset="-128"/>
                        </a:rPr>
                        <a:t>Begin National Deployment (WFOs + NCs)</a:t>
                      </a:r>
                    </a:p>
                  </a:txBody>
                  <a:tcPr marT="45738" marB="4573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-108" charset="-128"/>
                        </a:rPr>
                        <a:t>November  2011</a:t>
                      </a:r>
                    </a:p>
                  </a:txBody>
                  <a:tcPr marT="45738" marB="4573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-108" charset="-128"/>
                        </a:rPr>
                        <a:t>Unidata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-108" charset="-128"/>
                        </a:rPr>
                        <a:t> to Receive AWIPS II </a:t>
                      </a:r>
                    </a:p>
                  </a:txBody>
                  <a:tcPr marT="45738" marB="4573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-108" charset="-128"/>
                        </a:rPr>
                        <a:t>Winter 2011</a:t>
                      </a:r>
                    </a:p>
                  </a:txBody>
                  <a:tcPr marT="45738" marB="4573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Group 66"/>
          <p:cNvGraphicFramePr>
            <a:graphicFrameLocks noGrp="1"/>
          </p:cNvGraphicFramePr>
          <p:nvPr/>
        </p:nvGraphicFramePr>
        <p:xfrm>
          <a:off x="304800" y="3929063"/>
          <a:ext cx="8534400" cy="2395728"/>
        </p:xfrm>
        <a:graphic>
          <a:graphicData uri="http://schemas.openxmlformats.org/drawingml/2006/table">
            <a:tbl>
              <a:tblPr/>
              <a:tblGrid>
                <a:gridCol w="1125538"/>
                <a:gridCol w="2608262"/>
                <a:gridCol w="1295400"/>
                <a:gridCol w="1447800"/>
                <a:gridCol w="2057400"/>
              </a:tblGrid>
              <a:tr h="492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8" charset="-128"/>
                          <a:cs typeface="Times New Roman" pitchFamily="-108" charset="0"/>
                        </a:rPr>
                        <a:t>S/W Release #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8" charset="-128"/>
                          <a:cs typeface="Times New Roman" pitchFamily="-108" charset="0"/>
                        </a:rPr>
                        <a:t>Build Release ID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8" charset="-128"/>
                          <a:cs typeface="Times New Roman" pitchFamily="-108" charset="0"/>
                        </a:rPr>
                        <a:t>Code Freeze Date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8" charset="-128"/>
                          <a:cs typeface="Times New Roman" pitchFamily="-108" charset="0"/>
                        </a:rPr>
                        <a:t>Code Delivery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8" charset="-128"/>
                          <a:cs typeface="Times New Roman" pitchFamily="-108" charset="0"/>
                        </a:rPr>
                        <a:t>Test Period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8" charset="-128"/>
                          <a:cs typeface="Times New Roman" pitchFamily="-108" charset="0"/>
                        </a:rPr>
                        <a:t>4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8" charset="-128"/>
                          <a:cs typeface="Times New Roman" pitchFamily="-108" charset="0"/>
                        </a:rPr>
                        <a:t>OB11.4 (R2G1)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8" charset="-128"/>
                          <a:cs typeface="Times New Roman" pitchFamily="-108" charset="0"/>
                        </a:rPr>
                        <a:t>3/25/2011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8" charset="-128"/>
                          <a:cs typeface="Times New Roman" pitchFamily="-108" charset="0"/>
                        </a:rPr>
                        <a:t>4/11/2011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8" charset="-128"/>
                          <a:cs typeface="Times New Roman" pitchFamily="-108" charset="0"/>
                        </a:rPr>
                        <a:t>4/18/2011 - 4/29/2011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8" charset="-128"/>
                          <a:cs typeface="Times New Roman" pitchFamily="-108" charset="0"/>
                        </a:rPr>
                        <a:t>5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8" charset="-128"/>
                          <a:cs typeface="Times New Roman" pitchFamily="-108" charset="0"/>
                        </a:rPr>
                        <a:t>OB11.5 (R2G2) 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-108" charset="-128"/>
                          <a:cs typeface="Times New Roman" pitchFamily="-108" charset="0"/>
                        </a:rPr>
                        <a:t>– NCEP Perspective and NCEP Baseline Modules &amp; Decoders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4/22/2011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5/9/2011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5/16/2011 - 5/27/2011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</a:tr>
              <a:tr h="44272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8" charset="-128"/>
                          <a:cs typeface="Times New Roman" pitchFamily="-108" charset="0"/>
                        </a:rPr>
                        <a:t>6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8" charset="-128"/>
                          <a:cs typeface="Times New Roman" pitchFamily="-108" charset="0"/>
                        </a:rPr>
                        <a:t>OB11.6 – 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-108" charset="-128"/>
                          <a:cs typeface="Times New Roman" pitchFamily="-108" charset="0"/>
                        </a:rPr>
                        <a:t>Second update of NCEP Perspective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Times New Roman" pitchFamily="18" charset="0"/>
                        </a:rPr>
                        <a:t>5/20/11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Times New Roman" pitchFamily="18" charset="0"/>
                        </a:rPr>
                        <a:t>6/3/2011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Times New Roman" pitchFamily="18" charset="0"/>
                        </a:rPr>
                        <a:t>6/6/2011- 6/17/2011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Times New Roman" pitchFamily="18" charset="0"/>
                        </a:rPr>
                        <a:t>OB11.7 – 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itchFamily="18" charset="0"/>
                          <a:cs typeface="Times New Roman" pitchFamily="18" charset="0"/>
                        </a:rPr>
                        <a:t>Third update of NCEP Perspective – AWIPS II Version prior to Field OT&amp;E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Times New Roman" pitchFamily="18" charset="0"/>
                        </a:rPr>
                        <a:t>6/10/11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Times New Roman" pitchFamily="18" charset="0"/>
                        </a:rPr>
                        <a:t>6/20/11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Times New Roman" pitchFamily="18" charset="0"/>
                        </a:rPr>
                        <a:t>6/27/2011 -7/1/2011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3241675" y="0"/>
            <a:ext cx="2674938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b="1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NCEP</a:t>
            </a:r>
          </a:p>
          <a:p>
            <a:pPr algn="ctr">
              <a:defRPr/>
            </a:pPr>
            <a:r>
              <a:rPr lang="en-US" sz="1400" b="1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PMO-094: AWIPS2 Migration </a:t>
            </a:r>
          </a:p>
          <a:p>
            <a:pPr algn="ctr">
              <a:defRPr/>
            </a:pPr>
            <a:r>
              <a:rPr lang="en-US" sz="1400" b="1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Project Status as of 19 May 2011</a:t>
            </a:r>
          </a:p>
        </p:txBody>
      </p:sp>
      <p:sp>
        <p:nvSpPr>
          <p:cNvPr id="14339" name="Line 4"/>
          <p:cNvSpPr>
            <a:spLocks noChangeShapeType="1"/>
          </p:cNvSpPr>
          <p:nvPr/>
        </p:nvSpPr>
        <p:spPr bwMode="auto">
          <a:xfrm>
            <a:off x="4572000" y="4648200"/>
            <a:ext cx="441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0">
              <a:solidFill>
                <a:srgbClr val="000000"/>
              </a:solidFill>
              <a:ea typeface="+mn-ea"/>
            </a:endParaRPr>
          </a:p>
        </p:txBody>
      </p:sp>
      <p:sp>
        <p:nvSpPr>
          <p:cNvPr id="14340" name="Line 5"/>
          <p:cNvSpPr>
            <a:spLocks noChangeShapeType="1"/>
          </p:cNvSpPr>
          <p:nvPr/>
        </p:nvSpPr>
        <p:spPr bwMode="auto">
          <a:xfrm>
            <a:off x="4572000" y="1108075"/>
            <a:ext cx="9525" cy="509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0">
              <a:solidFill>
                <a:srgbClr val="000000"/>
              </a:solidFill>
              <a:ea typeface="+mn-ea"/>
            </a:endParaRPr>
          </a:p>
        </p:txBody>
      </p:sp>
      <p:sp>
        <p:nvSpPr>
          <p:cNvPr id="14341" name="Text Box 13"/>
          <p:cNvSpPr txBox="1">
            <a:spLocks noChangeArrowheads="1"/>
          </p:cNvSpPr>
          <p:nvPr/>
        </p:nvSpPr>
        <p:spPr bwMode="auto">
          <a:xfrm>
            <a:off x="6307138" y="4800600"/>
            <a:ext cx="8556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u="sng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Finances</a:t>
            </a:r>
          </a:p>
        </p:txBody>
      </p:sp>
      <p:sp>
        <p:nvSpPr>
          <p:cNvPr id="14342" name="Text Box 14"/>
          <p:cNvSpPr txBox="1">
            <a:spLocks noChangeArrowheads="1"/>
          </p:cNvSpPr>
          <p:nvPr/>
        </p:nvSpPr>
        <p:spPr bwMode="auto">
          <a:xfrm>
            <a:off x="5438775" y="722313"/>
            <a:ext cx="10239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u="sng">
                <a:solidFill>
                  <a:srgbClr val="000000"/>
                </a:solidFill>
                <a:latin typeface="Times New Roman" pitchFamily="-108" charset="0"/>
                <a:ea typeface="+mn-ea"/>
              </a:rPr>
              <a:t>Scheduling</a:t>
            </a:r>
          </a:p>
        </p:txBody>
      </p:sp>
      <p:pic>
        <p:nvPicPr>
          <p:cNvPr id="21511" name="Picture 16" descr="NOAACLB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1325" y="0"/>
            <a:ext cx="8985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4" name="Oval 17"/>
          <p:cNvSpPr>
            <a:spLocks noChangeArrowheads="1"/>
          </p:cNvSpPr>
          <p:nvPr/>
        </p:nvSpPr>
        <p:spPr bwMode="auto">
          <a:xfrm>
            <a:off x="274638" y="609600"/>
            <a:ext cx="334962" cy="333375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600" b="1">
                <a:solidFill>
                  <a:srgbClr val="000000"/>
                </a:solidFill>
                <a:ea typeface="+mn-ea"/>
              </a:rPr>
              <a:t>G</a:t>
            </a:r>
          </a:p>
        </p:txBody>
      </p:sp>
      <p:sp>
        <p:nvSpPr>
          <p:cNvPr id="14345" name="Text Box 132"/>
          <p:cNvSpPr txBox="1">
            <a:spLocks noChangeArrowheads="1"/>
          </p:cNvSpPr>
          <p:nvPr/>
        </p:nvSpPr>
        <p:spPr bwMode="auto">
          <a:xfrm>
            <a:off x="1227138" y="685800"/>
            <a:ext cx="28717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u="sng">
                <a:solidFill>
                  <a:srgbClr val="000000"/>
                </a:solidFill>
                <a:latin typeface="Times New Roman" pitchFamily="-108" charset="0"/>
                <a:ea typeface="+mn-ea"/>
              </a:rPr>
              <a:t>Project Information and Highlights</a:t>
            </a:r>
          </a:p>
        </p:txBody>
      </p:sp>
      <p:sp>
        <p:nvSpPr>
          <p:cNvPr id="14346" name="Rectangle 135"/>
          <p:cNvSpPr>
            <a:spLocks noChangeArrowheads="1"/>
          </p:cNvSpPr>
          <p:nvPr/>
        </p:nvSpPr>
        <p:spPr bwMode="auto">
          <a:xfrm>
            <a:off x="4572000" y="4876800"/>
            <a:ext cx="4572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defRPr/>
            </a:pPr>
            <a:r>
              <a:rPr lang="en-US" sz="1200" b="1" u="sng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Associated Costs:</a:t>
            </a:r>
          </a:p>
          <a:p>
            <a:pPr marL="230188" indent="-230188"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	NCO – 6 FTE/14 Contractors,  AWC–1.59 FTE,  CPC–1.0 FTE, HPC – 2.6FTE ,  NHC – 0.75 FTE,  OPC – 1.0 FTE ,   SPC – 2.85 FTE,  SWPC – 0.2 FTE,      SAB – 0.25 FTE</a:t>
            </a:r>
            <a:endParaRPr lang="en-US" sz="800" dirty="0">
              <a:solidFill>
                <a:srgbClr val="000000"/>
              </a:solidFill>
              <a:latin typeface="Times New Roman" pitchFamily="-108" charset="0"/>
              <a:ea typeface="+mn-ea"/>
            </a:endParaRPr>
          </a:p>
          <a:p>
            <a:pPr marL="230188" indent="-230188">
              <a:buFont typeface="Arial" charset="0"/>
              <a:buChar char="•"/>
              <a:defRPr/>
            </a:pPr>
            <a:r>
              <a:rPr lang="en-US" sz="1000" b="1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Costs to cover COOP plans have not be allocated/budgeted</a:t>
            </a:r>
          </a:p>
          <a:p>
            <a:pPr marL="230188" indent="-230188">
              <a:buFont typeface="Arial" charset="0"/>
              <a:buChar char="•"/>
              <a:defRPr/>
            </a:pPr>
            <a:r>
              <a:rPr lang="en-US" sz="1200" b="1" u="sng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Funding Sources:</a:t>
            </a:r>
            <a:r>
              <a:rPr lang="en-US" sz="1200" b="1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 </a:t>
            </a:r>
            <a:r>
              <a:rPr lang="en-US" sz="1000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NCO Base, APO, APO transition funds,  Each NC Base Funding</a:t>
            </a:r>
            <a:endParaRPr lang="en-US" sz="800" dirty="0">
              <a:solidFill>
                <a:srgbClr val="000000"/>
              </a:solidFill>
              <a:latin typeface="Times New Roman" pitchFamily="-108" charset="0"/>
              <a:ea typeface="+mn-ea"/>
            </a:endParaRPr>
          </a:p>
          <a:p>
            <a:pPr marL="230188" indent="-230188">
              <a:defRPr/>
            </a:pPr>
            <a:r>
              <a:rPr lang="en-US" sz="1200" b="1" u="sng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Additional Funding Sources</a:t>
            </a:r>
            <a:r>
              <a:rPr lang="en-US" sz="1200" u="sng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:</a:t>
            </a:r>
            <a:r>
              <a:rPr lang="en-US" sz="1000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 $1M APO Transition funds + $400K APO annual funding + $240-400K NCO Base </a:t>
            </a:r>
          </a:p>
          <a:p>
            <a:pPr marL="230188" indent="-230188">
              <a:defRPr/>
            </a:pPr>
            <a:endParaRPr lang="en-US" sz="1000" u="sng" dirty="0">
              <a:solidFill>
                <a:srgbClr val="000000"/>
              </a:solidFill>
              <a:latin typeface="Times New Roman" pitchFamily="-108" charset="0"/>
              <a:ea typeface="+mn-ea"/>
            </a:endParaRPr>
          </a:p>
          <a:p>
            <a:pPr marL="230188" indent="-230188">
              <a:defRPr/>
            </a:pPr>
            <a:endParaRPr lang="en-US" sz="1000" b="1" u="sng" dirty="0">
              <a:solidFill>
                <a:srgbClr val="000000"/>
              </a:solidFill>
              <a:latin typeface="Times New Roman" pitchFamily="-108" charset="0"/>
              <a:ea typeface="+mn-ea"/>
            </a:endParaRPr>
          </a:p>
        </p:txBody>
      </p:sp>
      <p:graphicFrame>
        <p:nvGraphicFramePr>
          <p:cNvPr id="106695" name="Group 199"/>
          <p:cNvGraphicFramePr>
            <a:graphicFrameLocks noGrp="1"/>
          </p:cNvGraphicFramePr>
          <p:nvPr/>
        </p:nvGraphicFramePr>
        <p:xfrm>
          <a:off x="965200" y="6410325"/>
          <a:ext cx="7242175" cy="371475"/>
        </p:xfrm>
        <a:graphic>
          <a:graphicData uri="http://schemas.openxmlformats.org/drawingml/2006/table">
            <a:tbl>
              <a:tblPr/>
              <a:tblGrid>
                <a:gridCol w="2790825"/>
                <a:gridCol w="3094038"/>
                <a:gridCol w="1357312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Management Attention Required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Potential Management Attention Needed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On Target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357" name="Text Box 170"/>
          <p:cNvSpPr txBox="1">
            <a:spLocks noChangeArrowheads="1"/>
          </p:cNvSpPr>
          <p:nvPr/>
        </p:nvSpPr>
        <p:spPr bwMode="auto">
          <a:xfrm>
            <a:off x="1117600" y="6765925"/>
            <a:ext cx="9144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endParaRPr lang="en-US" sz="1000">
              <a:solidFill>
                <a:srgbClr val="000000"/>
              </a:solidFill>
              <a:ea typeface="+mn-ea"/>
            </a:endParaRPr>
          </a:p>
        </p:txBody>
      </p:sp>
      <p:sp>
        <p:nvSpPr>
          <p:cNvPr id="14358" name="Oval 137"/>
          <p:cNvSpPr>
            <a:spLocks noChangeArrowheads="1"/>
          </p:cNvSpPr>
          <p:nvPr/>
        </p:nvSpPr>
        <p:spPr bwMode="auto">
          <a:xfrm>
            <a:off x="6962775" y="6448425"/>
            <a:ext cx="334963" cy="333375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600" b="1">
                <a:solidFill>
                  <a:srgbClr val="000000"/>
                </a:solidFill>
                <a:ea typeface="+mn-ea"/>
              </a:rPr>
              <a:t>G</a:t>
            </a:r>
          </a:p>
        </p:txBody>
      </p:sp>
      <p:sp>
        <p:nvSpPr>
          <p:cNvPr id="14359" name="Oval 138"/>
          <p:cNvSpPr>
            <a:spLocks noChangeArrowheads="1"/>
          </p:cNvSpPr>
          <p:nvPr/>
        </p:nvSpPr>
        <p:spPr bwMode="auto">
          <a:xfrm>
            <a:off x="1044575" y="6448425"/>
            <a:ext cx="334963" cy="3333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600" b="1">
                <a:solidFill>
                  <a:srgbClr val="000000"/>
                </a:solidFill>
                <a:ea typeface="+mn-ea"/>
              </a:rPr>
              <a:t>R</a:t>
            </a:r>
          </a:p>
        </p:txBody>
      </p:sp>
      <p:sp>
        <p:nvSpPr>
          <p:cNvPr id="14360" name="Rectangle 204"/>
          <p:cNvSpPr>
            <a:spLocks noChangeArrowheads="1"/>
          </p:cNvSpPr>
          <p:nvPr/>
        </p:nvSpPr>
        <p:spPr bwMode="auto">
          <a:xfrm>
            <a:off x="52388" y="6581775"/>
            <a:ext cx="8636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800">
                <a:solidFill>
                  <a:srgbClr val="000000"/>
                </a:solidFill>
                <a:ea typeface="+mn-ea"/>
              </a:rPr>
              <a:t>v1.0  10/02//06</a:t>
            </a:r>
          </a:p>
        </p:txBody>
      </p:sp>
      <p:pic>
        <p:nvPicPr>
          <p:cNvPr id="21529" name="Picture 209" descr="Image of NCEP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59575" y="57150"/>
            <a:ext cx="18510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62" name="Oval 287"/>
          <p:cNvSpPr>
            <a:spLocks noChangeArrowheads="1"/>
          </p:cNvSpPr>
          <p:nvPr/>
        </p:nvSpPr>
        <p:spPr bwMode="auto">
          <a:xfrm>
            <a:off x="3917950" y="6448425"/>
            <a:ext cx="334963" cy="33337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600" b="1">
                <a:solidFill>
                  <a:srgbClr val="000000"/>
                </a:solidFill>
                <a:ea typeface="+mn-ea"/>
              </a:rPr>
              <a:t>Y</a:t>
            </a:r>
          </a:p>
        </p:txBody>
      </p:sp>
      <p:sp>
        <p:nvSpPr>
          <p:cNvPr id="14363" name="Oval 302"/>
          <p:cNvSpPr>
            <a:spLocks noChangeArrowheads="1"/>
          </p:cNvSpPr>
          <p:nvPr/>
        </p:nvSpPr>
        <p:spPr bwMode="auto">
          <a:xfrm>
            <a:off x="4800600" y="4648200"/>
            <a:ext cx="334963" cy="3476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600" b="1">
                <a:solidFill>
                  <a:srgbClr val="000000"/>
                </a:solidFill>
                <a:ea typeface="+mn-ea"/>
              </a:rPr>
              <a:t>Y</a:t>
            </a:r>
          </a:p>
        </p:txBody>
      </p:sp>
      <p:sp>
        <p:nvSpPr>
          <p:cNvPr id="14364" name="Rectangle 39"/>
          <p:cNvSpPr>
            <a:spLocks noChangeArrowheads="1"/>
          </p:cNvSpPr>
          <p:nvPr/>
        </p:nvSpPr>
        <p:spPr bwMode="auto">
          <a:xfrm>
            <a:off x="4572000" y="963613"/>
            <a:ext cx="4572000" cy="360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spcBef>
                <a:spcPct val="50000"/>
              </a:spcBef>
              <a:defRPr/>
            </a:pPr>
            <a:r>
              <a:rPr lang="en-US" sz="1000" u="sng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Task/Milestone		                 Target      ___           Status_    </a:t>
            </a:r>
            <a:r>
              <a:rPr lang="en-US" sz="900" b="1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 </a:t>
            </a:r>
          </a:p>
          <a:p>
            <a:pPr marL="230188" indent="-230188">
              <a:spcBef>
                <a:spcPct val="50000"/>
              </a:spcBef>
              <a:defRPr/>
            </a:pPr>
            <a:r>
              <a:rPr lang="en-US" sz="900" b="1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Baseline NCEP perspective submitted to OST </a:t>
            </a:r>
            <a:r>
              <a:rPr lang="en-US" sz="900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  12 January 2011             Completed</a:t>
            </a:r>
            <a:endParaRPr lang="en-US" sz="900" b="1" dirty="0">
              <a:solidFill>
                <a:srgbClr val="000000"/>
              </a:solidFill>
              <a:latin typeface="Times New Roman" pitchFamily="-108" charset="0"/>
              <a:ea typeface="+mn-ea"/>
            </a:endParaRPr>
          </a:p>
          <a:p>
            <a:pPr marL="230188" indent="-230188">
              <a:spcBef>
                <a:spcPct val="50000"/>
              </a:spcBef>
              <a:defRPr/>
            </a:pPr>
            <a:r>
              <a:rPr lang="en-US" sz="900" b="1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User/Admin Documentation First Draft/NCO </a:t>
            </a:r>
            <a:r>
              <a:rPr lang="en-US" sz="900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  18 January 2011             Completed</a:t>
            </a:r>
            <a:endParaRPr lang="en-US" sz="900" b="1" dirty="0">
              <a:solidFill>
                <a:srgbClr val="000000"/>
              </a:solidFill>
              <a:latin typeface="Times New Roman" pitchFamily="-108" charset="0"/>
              <a:ea typeface="+mn-ea"/>
            </a:endParaRPr>
          </a:p>
          <a:p>
            <a:pPr marL="230188" indent="-230188">
              <a:spcBef>
                <a:spcPct val="50000"/>
              </a:spcBef>
              <a:defRPr/>
            </a:pPr>
            <a:r>
              <a:rPr lang="en-US" sz="900" b="1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Accepted NCEP-wide Training Plan	</a:t>
            </a:r>
            <a:r>
              <a:rPr lang="en-US" sz="900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                24 February 2011            Completed</a:t>
            </a:r>
          </a:p>
          <a:p>
            <a:pPr marL="230188" indent="-230188">
              <a:spcBef>
                <a:spcPct val="50000"/>
              </a:spcBef>
              <a:defRPr/>
            </a:pPr>
            <a:r>
              <a:rPr lang="en-US" sz="900" b="1" dirty="0">
                <a:solidFill>
                  <a:srgbClr val="000000"/>
                </a:solidFill>
                <a:latin typeface="Times New Roman" pitchFamily="-108" charset="0"/>
              </a:rPr>
              <a:t>	NCO Module 1 Overview	                     </a:t>
            </a:r>
            <a:r>
              <a:rPr lang="en-US" sz="900" dirty="0">
                <a:solidFill>
                  <a:srgbClr val="000000"/>
                </a:solidFill>
                <a:latin typeface="Times New Roman" pitchFamily="-108" charset="0"/>
              </a:rPr>
              <a:t>March 2011                Completed</a:t>
            </a:r>
          </a:p>
          <a:p>
            <a:pPr marL="230188" indent="-230188">
              <a:spcBef>
                <a:spcPct val="50000"/>
              </a:spcBef>
              <a:defRPr/>
            </a:pPr>
            <a:r>
              <a:rPr lang="en-US" sz="900" b="1" dirty="0">
                <a:solidFill>
                  <a:srgbClr val="000000"/>
                </a:solidFill>
                <a:latin typeface="Times New Roman" pitchFamily="-108" charset="0"/>
              </a:rPr>
              <a:t>	NCO Module 2 Topology	</a:t>
            </a:r>
            <a:r>
              <a:rPr lang="en-US" sz="900" dirty="0">
                <a:solidFill>
                  <a:srgbClr val="000000"/>
                </a:solidFill>
                <a:latin typeface="Times New Roman" pitchFamily="-108" charset="0"/>
              </a:rPr>
              <a:t>                     May 2011                   Completed</a:t>
            </a:r>
          </a:p>
          <a:p>
            <a:pPr marL="230188" indent="-230188">
              <a:spcBef>
                <a:spcPct val="50000"/>
              </a:spcBef>
              <a:defRPr/>
            </a:pPr>
            <a:r>
              <a:rPr lang="en-US" sz="900" b="1" dirty="0">
                <a:solidFill>
                  <a:srgbClr val="000000"/>
                </a:solidFill>
                <a:latin typeface="Times New Roman" pitchFamily="-108" charset="0"/>
              </a:rPr>
              <a:t>	NCO Module 3  NCP                                         </a:t>
            </a:r>
            <a:r>
              <a:rPr lang="en-US" sz="900" dirty="0">
                <a:solidFill>
                  <a:srgbClr val="000000"/>
                </a:solidFill>
                <a:latin typeface="Times New Roman" pitchFamily="-108" charset="0"/>
              </a:rPr>
              <a:t>July 2011                    Planned</a:t>
            </a:r>
          </a:p>
          <a:p>
            <a:pPr marL="230188" indent="-230188">
              <a:spcBef>
                <a:spcPct val="50000"/>
              </a:spcBef>
              <a:defRPr/>
            </a:pPr>
            <a:r>
              <a:rPr lang="en-US" sz="900" b="1" dirty="0">
                <a:solidFill>
                  <a:srgbClr val="000000"/>
                </a:solidFill>
                <a:latin typeface="Times New Roman" pitchFamily="-108" charset="0"/>
              </a:rPr>
              <a:t>COOP  Plans for NCs Developed</a:t>
            </a:r>
            <a:r>
              <a:rPr lang="en-US" sz="900" dirty="0">
                <a:solidFill>
                  <a:srgbClr val="000000"/>
                </a:solidFill>
                <a:latin typeface="Times New Roman" pitchFamily="-108" charset="0"/>
              </a:rPr>
              <a:t>	                 31 March 2011               Completed</a:t>
            </a:r>
          </a:p>
          <a:p>
            <a:pPr marL="230188" indent="-230188">
              <a:spcBef>
                <a:spcPct val="50000"/>
              </a:spcBef>
              <a:defRPr/>
            </a:pPr>
            <a:r>
              <a:rPr lang="en-US" sz="900" b="1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Baseline NC Perspective/Cave released by RTS   </a:t>
            </a:r>
            <a:r>
              <a:rPr lang="en-US" sz="900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May 2011                     Completed </a:t>
            </a:r>
          </a:p>
          <a:p>
            <a:pPr marL="230188" indent="-230188">
              <a:spcBef>
                <a:spcPct val="50000"/>
              </a:spcBef>
              <a:defRPr/>
            </a:pPr>
            <a:r>
              <a:rPr lang="en-US" sz="900" b="1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Robust Non-SBN Data Flow established             </a:t>
            </a:r>
            <a:r>
              <a:rPr lang="en-US" sz="900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1 May   </a:t>
            </a:r>
            <a:r>
              <a:rPr lang="en-US" sz="900" dirty="0">
                <a:latin typeface="Times New Roman" pitchFamily="-108" charset="0"/>
                <a:ea typeface="+mn-ea"/>
              </a:rPr>
              <a:t>12 May 2011     </a:t>
            </a:r>
            <a:r>
              <a:rPr lang="en-US" sz="900" dirty="0">
                <a:solidFill>
                  <a:srgbClr val="FF0000"/>
                </a:solidFill>
                <a:latin typeface="Times New Roman" pitchFamily="-108" charset="0"/>
                <a:ea typeface="+mn-ea"/>
              </a:rPr>
              <a:t>Delayed</a:t>
            </a:r>
          </a:p>
          <a:p>
            <a:pPr marL="230188" indent="-230188">
              <a:spcBef>
                <a:spcPct val="50000"/>
              </a:spcBef>
              <a:defRPr/>
            </a:pPr>
            <a:r>
              <a:rPr lang="en-US" sz="900" b="1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Begin Forecaster Integration Testing Phase 2      </a:t>
            </a:r>
            <a:r>
              <a:rPr lang="en-US" sz="900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1 August 2011               Planned</a:t>
            </a:r>
          </a:p>
          <a:p>
            <a:pPr marL="230188" indent="-230188">
              <a:spcBef>
                <a:spcPct val="50000"/>
              </a:spcBef>
              <a:defRPr/>
            </a:pPr>
            <a:r>
              <a:rPr lang="en-US" sz="900" b="1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Begin Forecaster Integration Testing Phase 3      </a:t>
            </a:r>
            <a:r>
              <a:rPr lang="en-US" sz="900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31 October 2011</a:t>
            </a:r>
            <a:r>
              <a:rPr lang="en-US" sz="900" b="1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            </a:t>
            </a:r>
            <a:r>
              <a:rPr lang="en-US" sz="900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Planned</a:t>
            </a:r>
            <a:endParaRPr lang="en-US" sz="900" b="1" dirty="0">
              <a:solidFill>
                <a:srgbClr val="000000"/>
              </a:solidFill>
              <a:latin typeface="Times New Roman" pitchFamily="-108" charset="0"/>
              <a:ea typeface="+mn-ea"/>
            </a:endParaRPr>
          </a:p>
          <a:p>
            <a:pPr marL="230188" indent="-230188">
              <a:spcBef>
                <a:spcPct val="50000"/>
              </a:spcBef>
              <a:defRPr/>
            </a:pPr>
            <a:r>
              <a:rPr lang="en-US" sz="900" b="1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HW Installation Completion by RTS </a:t>
            </a:r>
          </a:p>
          <a:p>
            <a:pPr marL="230188" indent="-230188">
              <a:spcBef>
                <a:spcPct val="50000"/>
              </a:spcBef>
              <a:defRPr/>
            </a:pPr>
            <a:r>
              <a:rPr lang="en-US" sz="900" b="1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   </a:t>
            </a:r>
            <a:r>
              <a:rPr lang="en-US" sz="900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SPC, NHC, AWC, WWB	                 Feb-April                        Completed</a:t>
            </a:r>
          </a:p>
          <a:p>
            <a:pPr marL="230188" indent="-230188">
              <a:spcBef>
                <a:spcPct val="50000"/>
              </a:spcBef>
              <a:defRPr/>
            </a:pPr>
            <a:r>
              <a:rPr lang="en-US" sz="900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   SWPC                                                                   June 2011                        </a:t>
            </a:r>
            <a:r>
              <a:rPr lang="en-US" sz="900" dirty="0">
                <a:solidFill>
                  <a:srgbClr val="FF0000"/>
                </a:solidFill>
                <a:latin typeface="Times New Roman" pitchFamily="-108" charset="0"/>
                <a:ea typeface="+mn-ea"/>
              </a:rPr>
              <a:t>Delayed</a:t>
            </a:r>
          </a:p>
          <a:p>
            <a:pPr marL="230188" indent="-230188">
              <a:spcBef>
                <a:spcPct val="50000"/>
              </a:spcBef>
              <a:defRPr/>
            </a:pPr>
            <a:r>
              <a:rPr lang="en-US" sz="900" b="1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Begin National Field OTE                                   </a:t>
            </a:r>
            <a:r>
              <a:rPr lang="en-US" sz="900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 18 July 2011                     Planned</a:t>
            </a:r>
            <a:endParaRPr lang="en-US" sz="900" b="1" dirty="0">
              <a:solidFill>
                <a:srgbClr val="000000"/>
              </a:solidFill>
              <a:latin typeface="Times New Roman" pitchFamily="-108" charset="0"/>
              <a:ea typeface="+mn-ea"/>
            </a:endParaRPr>
          </a:p>
          <a:p>
            <a:pPr marL="230188" indent="-230188">
              <a:spcBef>
                <a:spcPct val="50000"/>
              </a:spcBef>
              <a:defRPr/>
            </a:pPr>
            <a:r>
              <a:rPr lang="en-US" sz="900" b="1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Removal of AWIPS I at NCEP</a:t>
            </a:r>
            <a:r>
              <a:rPr lang="en-US" sz="900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	                 Beginning  Nov  2011      Planned</a:t>
            </a:r>
          </a:p>
          <a:p>
            <a:pPr marL="230188" indent="-230188">
              <a:spcBef>
                <a:spcPct val="50000"/>
              </a:spcBef>
              <a:defRPr/>
            </a:pPr>
            <a:r>
              <a:rPr lang="en-US" sz="900" b="1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Removal of NAWIPS at NCEP </a:t>
            </a:r>
            <a:r>
              <a:rPr lang="en-US" sz="900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	                 Completed by FY12Q4   On Track</a:t>
            </a:r>
          </a:p>
          <a:p>
            <a:pPr marL="230188" indent="-230188">
              <a:spcBef>
                <a:spcPct val="50000"/>
              </a:spcBef>
              <a:defRPr/>
            </a:pPr>
            <a:endParaRPr lang="en-US" sz="900" dirty="0">
              <a:solidFill>
                <a:srgbClr val="000000"/>
              </a:solidFill>
              <a:latin typeface="Times New Roman" pitchFamily="-108" charset="0"/>
              <a:ea typeface="+mn-ea"/>
            </a:endParaRPr>
          </a:p>
        </p:txBody>
      </p:sp>
      <p:sp>
        <p:nvSpPr>
          <p:cNvPr id="14365" name="Oval 302"/>
          <p:cNvSpPr>
            <a:spLocks noChangeArrowheads="1"/>
          </p:cNvSpPr>
          <p:nvPr/>
        </p:nvSpPr>
        <p:spPr bwMode="auto">
          <a:xfrm>
            <a:off x="228600" y="2776538"/>
            <a:ext cx="334963" cy="3476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600" b="1">
                <a:solidFill>
                  <a:srgbClr val="000000"/>
                </a:solidFill>
                <a:ea typeface="+mn-ea"/>
              </a:rPr>
              <a:t>Y</a:t>
            </a:r>
          </a:p>
        </p:txBody>
      </p:sp>
      <p:sp>
        <p:nvSpPr>
          <p:cNvPr id="14367" name="Oval 17"/>
          <p:cNvSpPr>
            <a:spLocks noChangeArrowheads="1"/>
          </p:cNvSpPr>
          <p:nvPr/>
        </p:nvSpPr>
        <p:spPr bwMode="auto">
          <a:xfrm>
            <a:off x="4773613" y="685800"/>
            <a:ext cx="334962" cy="33337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600" b="1">
                <a:solidFill>
                  <a:srgbClr val="000000"/>
                </a:solidFill>
                <a:ea typeface="+mn-ea"/>
              </a:rPr>
              <a:t>Y</a:t>
            </a:r>
          </a:p>
        </p:txBody>
      </p:sp>
      <p:sp>
        <p:nvSpPr>
          <p:cNvPr id="14368" name="Rectangle 10"/>
          <p:cNvSpPr>
            <a:spLocks noChangeArrowheads="1"/>
          </p:cNvSpPr>
          <p:nvPr/>
        </p:nvSpPr>
        <p:spPr bwMode="auto">
          <a:xfrm>
            <a:off x="133350" y="2782888"/>
            <a:ext cx="4495800" cy="346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defRPr/>
            </a:pPr>
            <a:r>
              <a:rPr lang="en-US" sz="1400" b="1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                                        </a:t>
            </a:r>
            <a:r>
              <a:rPr lang="en-US" sz="1400" b="1" u="sng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Issues/Risks</a:t>
            </a:r>
            <a:r>
              <a:rPr lang="en-US" sz="1400" b="1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:  </a:t>
            </a:r>
            <a:r>
              <a:rPr lang="en-US" sz="1000" b="1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(* = new)</a:t>
            </a:r>
          </a:p>
          <a:p>
            <a:pPr marL="342900" indent="-342900">
              <a:defRPr/>
            </a:pPr>
            <a:endParaRPr lang="en-US" sz="400" b="1" dirty="0">
              <a:solidFill>
                <a:srgbClr val="000000"/>
              </a:solidFill>
              <a:latin typeface="Times New Roman" pitchFamily="-108" charset="0"/>
              <a:ea typeface="+mn-ea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Issue:  Initial HW/Network/AWIPS architecture  to support non-SBN data flow does not satisfy NCP performance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Risk:   Local script and applications take longer to migrate to AWIPS II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Risk:   WWB AWIPS II migration can be impacted due to NCWCP move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Risk:   Possible cooling and electrical issues to support AWIPS II at SWPC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Issue:  GFE issues during NWSHQ FIT 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Risk:   Product Generation code not fully resolved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sz="1000" b="1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* </a:t>
            </a:r>
            <a:r>
              <a:rPr lang="en-US" sz="1000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Risk:   AWIPS II equipment move to NCWCP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sz="1000" b="1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*</a:t>
            </a:r>
            <a:r>
              <a:rPr lang="en-US" sz="1000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 Risk:   Not having HW/SW at Scott AFB and Offutt AFB to support COOP</a:t>
            </a:r>
          </a:p>
          <a:p>
            <a:pPr marL="342900" indent="-342900">
              <a:buFontTx/>
              <a:buAutoNum type="arabicPeriod"/>
              <a:defRPr/>
            </a:pPr>
            <a:endParaRPr lang="en-US" sz="1000" dirty="0">
              <a:solidFill>
                <a:srgbClr val="000000"/>
              </a:solidFill>
              <a:latin typeface="Times New Roman" pitchFamily="-108" charset="0"/>
              <a:ea typeface="+mn-ea"/>
            </a:endParaRPr>
          </a:p>
          <a:p>
            <a:pPr marL="342900" indent="-342900" algn="ctr">
              <a:defRPr/>
            </a:pPr>
            <a:r>
              <a:rPr lang="en-US" sz="1200" b="1" u="sng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Mitigation:</a:t>
            </a:r>
            <a:r>
              <a:rPr lang="en-US" sz="1200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   </a:t>
            </a:r>
            <a:endParaRPr lang="en-US" sz="1000" dirty="0">
              <a:solidFill>
                <a:srgbClr val="000000"/>
              </a:solidFill>
              <a:latin typeface="Times New Roman" pitchFamily="-108" charset="0"/>
              <a:ea typeface="+mn-ea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Test other alternatives for a buyable solution, if necessary.  Working group has been spun up with RTS and OST members.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Allocate SIB resources to assist in migration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Extend NAWIPS Field OTE to AWIPS II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Delay installation of AWIPS II at SWPC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DRs have been submitted to AWIPS Program/RTS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Working through OST on who has responsibility of the code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sz="1000" b="1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*</a:t>
            </a:r>
            <a:r>
              <a:rPr lang="en-US" sz="1000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 Re-start original task with RTS / coordinate with AWIPS Program on moving the equipment – ensure SOW /Funding  is covered.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sz="1000" b="1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* </a:t>
            </a:r>
            <a:r>
              <a:rPr lang="en-US" sz="1000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Continue to engage OST on plans to move forward </a:t>
            </a:r>
          </a:p>
          <a:p>
            <a:pPr marL="342900" indent="-342900">
              <a:buFontTx/>
              <a:buAutoNum type="arabicPeriod"/>
              <a:defRPr/>
            </a:pPr>
            <a:endParaRPr lang="en-US" sz="1000" dirty="0">
              <a:solidFill>
                <a:srgbClr val="000000"/>
              </a:solidFill>
              <a:latin typeface="Times New Roman" pitchFamily="-108" charset="0"/>
              <a:ea typeface="+mn-ea"/>
            </a:endParaRPr>
          </a:p>
        </p:txBody>
      </p:sp>
      <p:sp>
        <p:nvSpPr>
          <p:cNvPr id="14369" name="Rectangle 133"/>
          <p:cNvSpPr>
            <a:spLocks noChangeArrowheads="1"/>
          </p:cNvSpPr>
          <p:nvPr/>
        </p:nvSpPr>
        <p:spPr bwMode="auto">
          <a:xfrm>
            <a:off x="76200" y="914400"/>
            <a:ext cx="4648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defRPr/>
            </a:pPr>
            <a:r>
              <a:rPr lang="en-US" sz="1200" b="1" u="sng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Leads:</a:t>
            </a:r>
            <a:r>
              <a:rPr lang="en-US" sz="1200" b="1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 Michelle </a:t>
            </a:r>
            <a:r>
              <a:rPr lang="en-US" sz="1200" b="1" dirty="0" err="1">
                <a:solidFill>
                  <a:srgbClr val="000000"/>
                </a:solidFill>
                <a:latin typeface="Times New Roman" pitchFamily="-108" charset="0"/>
                <a:ea typeface="+mn-ea"/>
              </a:rPr>
              <a:t>Mainelli</a:t>
            </a:r>
            <a:r>
              <a:rPr lang="en-US" sz="1200" b="1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 / David Plummer</a:t>
            </a:r>
            <a:endParaRPr lang="en-US" sz="1200" b="1" u="sng" dirty="0">
              <a:solidFill>
                <a:srgbClr val="000000"/>
              </a:solidFill>
              <a:latin typeface="Times New Roman" pitchFamily="-108" charset="0"/>
              <a:ea typeface="+mn-ea"/>
            </a:endParaRPr>
          </a:p>
          <a:p>
            <a:pPr marL="230188" indent="-230188">
              <a:defRPr/>
            </a:pPr>
            <a:r>
              <a:rPr lang="en-US" sz="1200" b="1" u="sng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Scope:</a:t>
            </a:r>
            <a:r>
              <a:rPr lang="en-US" sz="1200" b="1" dirty="0">
                <a:solidFill>
                  <a:srgbClr val="000000"/>
                </a:solidFill>
                <a:latin typeface="Times New Roman" pitchFamily="-108" charset="0"/>
                <a:ea typeface="+mn-ea"/>
              </a:rPr>
              <a:t> </a:t>
            </a:r>
            <a:endParaRPr lang="en-US" sz="1200" dirty="0">
              <a:solidFill>
                <a:srgbClr val="000000"/>
              </a:solidFill>
              <a:latin typeface="Times New Roman" pitchFamily="-108" charset="0"/>
              <a:ea typeface="+mn-ea"/>
            </a:endParaRPr>
          </a:p>
          <a:p>
            <a:pPr marL="230188" indent="-230188">
              <a:buFont typeface="Symbol" pitchFamily="-108" charset="2"/>
              <a:buChar char=""/>
              <a:defRPr/>
            </a:pPr>
            <a:r>
              <a:rPr lang="en-CA" sz="1000" dirty="0">
                <a:solidFill>
                  <a:srgbClr val="000000"/>
                </a:solidFill>
                <a:latin typeface="Times New Roman" pitchFamily="-108" charset="0"/>
                <a:ea typeface="+mn-ea"/>
                <a:cs typeface="Times New Roman" pitchFamily="-108" charset="0"/>
              </a:rPr>
              <a:t>Migrate current AWIPS I functionality to AWIPS II HW/SW architecture</a:t>
            </a:r>
          </a:p>
          <a:p>
            <a:pPr marL="230188" indent="-230188">
              <a:buFont typeface="Symbol" pitchFamily="-108" charset="2"/>
              <a:buChar char=""/>
              <a:defRPr/>
            </a:pPr>
            <a:r>
              <a:rPr lang="en-CA" sz="1000" dirty="0">
                <a:solidFill>
                  <a:srgbClr val="000000"/>
                </a:solidFill>
                <a:latin typeface="Times New Roman" pitchFamily="-108" charset="0"/>
                <a:ea typeface="+mn-ea"/>
                <a:cs typeface="Times New Roman" pitchFamily="-108" charset="0"/>
              </a:rPr>
              <a:t>Migrate current NAWIPS functionality to the AWIPS II HW/SW architecture,</a:t>
            </a:r>
          </a:p>
          <a:p>
            <a:pPr marL="230188" indent="-230188">
              <a:buFont typeface="Symbol" pitchFamily="-108" charset="2"/>
              <a:buChar char=""/>
              <a:defRPr/>
            </a:pPr>
            <a:r>
              <a:rPr lang="en-CA" sz="1000" dirty="0">
                <a:solidFill>
                  <a:srgbClr val="000000"/>
                </a:solidFill>
                <a:latin typeface="Times New Roman" pitchFamily="-108" charset="0"/>
                <a:ea typeface="+mn-ea"/>
                <a:cs typeface="Times New Roman" pitchFamily="-108" charset="0"/>
              </a:rPr>
              <a:t>Support the National AWIPS Program by assisting in Discrepancy Reports (</a:t>
            </a:r>
            <a:r>
              <a:rPr lang="en-CA" sz="1000" dirty="0" err="1">
                <a:solidFill>
                  <a:srgbClr val="000000"/>
                </a:solidFill>
                <a:latin typeface="Times New Roman" pitchFamily="-108" charset="0"/>
                <a:ea typeface="+mn-ea"/>
                <a:cs typeface="Times New Roman" pitchFamily="-108" charset="0"/>
              </a:rPr>
              <a:t>DRs</a:t>
            </a:r>
            <a:r>
              <a:rPr lang="en-CA" sz="1000" dirty="0">
                <a:solidFill>
                  <a:srgbClr val="000000"/>
                </a:solidFill>
                <a:latin typeface="Times New Roman" pitchFamily="-108" charset="0"/>
                <a:ea typeface="+mn-ea"/>
                <a:cs typeface="Times New Roman" pitchFamily="-108" charset="0"/>
              </a:rPr>
              <a:t>)</a:t>
            </a:r>
          </a:p>
          <a:p>
            <a:pPr marL="230188" indent="-230188">
              <a:buFont typeface="Symbol" pitchFamily="-108" charset="2"/>
              <a:buChar char=""/>
              <a:defRPr/>
            </a:pPr>
            <a:r>
              <a:rPr lang="en-CA" sz="1000" dirty="0">
                <a:solidFill>
                  <a:srgbClr val="000000"/>
                </a:solidFill>
                <a:latin typeface="Times New Roman" pitchFamily="-108" charset="0"/>
                <a:ea typeface="+mn-ea"/>
                <a:cs typeface="Times New Roman" pitchFamily="-108" charset="0"/>
              </a:rPr>
              <a:t>Completion of  migration of local NAWIPS applications  to AWIPS II at </a:t>
            </a:r>
            <a:r>
              <a:rPr lang="en-CA" sz="1000" dirty="0" err="1">
                <a:solidFill>
                  <a:srgbClr val="000000"/>
                </a:solidFill>
                <a:latin typeface="Times New Roman" pitchFamily="-108" charset="0"/>
                <a:ea typeface="+mn-ea"/>
                <a:cs typeface="Times New Roman" pitchFamily="-108" charset="0"/>
              </a:rPr>
              <a:t>NCs</a:t>
            </a:r>
            <a:endParaRPr lang="en-CA" sz="1000" dirty="0">
              <a:solidFill>
                <a:srgbClr val="000000"/>
              </a:solidFill>
              <a:latin typeface="Times New Roman" pitchFamily="-108" charset="0"/>
              <a:ea typeface="+mn-ea"/>
              <a:cs typeface="Times New Roman" pitchFamily="-108" charset="0"/>
            </a:endParaRPr>
          </a:p>
          <a:p>
            <a:pPr marL="230188" indent="-230188">
              <a:buFont typeface="Symbol" pitchFamily="-108" charset="2"/>
              <a:buChar char=""/>
              <a:defRPr/>
            </a:pPr>
            <a:r>
              <a:rPr lang="en-CA" sz="1000" dirty="0">
                <a:solidFill>
                  <a:srgbClr val="000000"/>
                </a:solidFill>
                <a:latin typeface="Times New Roman" pitchFamily="-108" charset="0"/>
                <a:ea typeface="+mn-ea"/>
                <a:cs typeface="Times New Roman" pitchFamily="-108" charset="0"/>
              </a:rPr>
              <a:t>Creation of new COOP plans for SPC, AWC, SWPC, and NCO</a:t>
            </a:r>
          </a:p>
          <a:p>
            <a:pPr marL="230188" indent="-230188">
              <a:buFont typeface="Symbol" pitchFamily="-108" charset="2"/>
              <a:buChar char=""/>
              <a:defRPr/>
            </a:pPr>
            <a:r>
              <a:rPr lang="en-CA" sz="1000" dirty="0">
                <a:solidFill>
                  <a:srgbClr val="000000"/>
                </a:solidFill>
                <a:latin typeface="Times New Roman" pitchFamily="-108" charset="0"/>
                <a:ea typeface="+mn-ea"/>
                <a:cs typeface="Times New Roman" pitchFamily="-108" charset="0"/>
              </a:rPr>
              <a:t>Removal of AWIPS I at NCEP /  Complete Removal of N-AWIPS at NCEP</a:t>
            </a:r>
          </a:p>
          <a:p>
            <a:pPr marL="230188" indent="-230188">
              <a:defRPr/>
            </a:pPr>
            <a:r>
              <a:rPr lang="en-US" sz="1200" b="1" u="sng" dirty="0">
                <a:solidFill>
                  <a:srgbClr val="000000"/>
                </a:solidFill>
                <a:latin typeface="Times New Roman" pitchFamily="-108" charset="0"/>
                <a:ea typeface="+mn-ea"/>
                <a:cs typeface="Times New Roman" pitchFamily="-108" charset="0"/>
              </a:rPr>
              <a:t>Expected Benefits:</a:t>
            </a:r>
          </a:p>
          <a:p>
            <a:pPr marL="230188" indent="-230188">
              <a:buFontTx/>
              <a:buChar char="•"/>
              <a:defRPr/>
            </a:pPr>
            <a:r>
              <a:rPr lang="en-CA" sz="1000" dirty="0">
                <a:solidFill>
                  <a:srgbClr val="000000"/>
                </a:solidFill>
                <a:latin typeface="Times New Roman" pitchFamily="-108" charset="0"/>
                <a:ea typeface="+mn-ea"/>
                <a:cs typeface="Times New Roman" pitchFamily="-108" charset="0"/>
              </a:rPr>
              <a:t>NCEP integration into NWS AWIPS environment,  / Improve NWS collaboration</a:t>
            </a:r>
          </a:p>
          <a:p>
            <a:pPr marL="230188" indent="-230188">
              <a:buFontTx/>
              <a:buChar char="•"/>
              <a:defRPr/>
            </a:pPr>
            <a:r>
              <a:rPr lang="en-CA" sz="1000" dirty="0">
                <a:solidFill>
                  <a:srgbClr val="000000"/>
                </a:solidFill>
                <a:latin typeface="Times New Roman" pitchFamily="-108" charset="0"/>
                <a:ea typeface="+mn-ea"/>
                <a:cs typeface="Times New Roman" pitchFamily="-108" charset="0"/>
              </a:rPr>
              <a:t>NCEP better positioned for future software and technological upgrades.</a:t>
            </a:r>
          </a:p>
          <a:p>
            <a:pPr marL="230188" indent="-230188">
              <a:buFontTx/>
              <a:buChar char="•"/>
              <a:defRPr/>
            </a:pPr>
            <a:endParaRPr lang="en-US" sz="1000" dirty="0">
              <a:solidFill>
                <a:srgbClr val="000000"/>
              </a:solidFill>
              <a:latin typeface="Times New Roman" pitchFamily="-108" charset="0"/>
              <a:ea typeface="+mn-ea"/>
              <a:cs typeface="Times New Roman" pitchFamily="-108" charset="0"/>
            </a:endParaRPr>
          </a:p>
        </p:txBody>
      </p:sp>
      <p:sp>
        <p:nvSpPr>
          <p:cNvPr id="14370" name="Line 4"/>
          <p:cNvSpPr>
            <a:spLocks noChangeShapeType="1"/>
          </p:cNvSpPr>
          <p:nvPr/>
        </p:nvSpPr>
        <p:spPr bwMode="auto">
          <a:xfrm>
            <a:off x="152400" y="2743200"/>
            <a:ext cx="441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0">
              <a:solidFill>
                <a:srgbClr val="000000"/>
              </a:solidFill>
              <a:ea typeface="+mn-ea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6951663" y="2895600"/>
            <a:ext cx="973137" cy="7620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>
                <a:ea typeface="ＭＳ Ｐゴシック" pitchFamily="-108" charset="-128"/>
              </a:rPr>
              <a:t>NAWIS/AWIPS I to AWIPS II Migration Status – Risks</a:t>
            </a:r>
          </a:p>
        </p:txBody>
      </p:sp>
      <p:sp>
        <p:nvSpPr>
          <p:cNvPr id="22531" name="Rectangle 14"/>
          <p:cNvSpPr>
            <a:spLocks noChangeArrowheads="1"/>
          </p:cNvSpPr>
          <p:nvPr/>
        </p:nvSpPr>
        <p:spPr bwMode="auto">
          <a:xfrm>
            <a:off x="76200" y="6477000"/>
            <a:ext cx="861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609600" indent="-609600" eaLnBrk="0" hangingPunct="0">
              <a:spcBef>
                <a:spcPct val="20000"/>
              </a:spcBef>
            </a:pPr>
            <a:r>
              <a:rPr lang="en-US" sz="1000">
                <a:solidFill>
                  <a:srgbClr val="363636"/>
                </a:solidFill>
                <a:latin typeface="Tahoma" pitchFamily="34" charset="0"/>
              </a:rPr>
              <a:t>AWIPS II Migration Unidata – May 2011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43B125A-9963-44CF-B854-08085AB353C7}" type="slidenum">
              <a:rPr lang="en-US" sz="1200" smtClean="0"/>
              <a:pPr/>
              <a:t>6</a:t>
            </a:fld>
            <a:endParaRPr lang="en-US" sz="120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28600" y="1600200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b="1" kern="0" dirty="0">
                <a:latin typeface="+mn-lt"/>
                <a:ea typeface="ＭＳ Ｐゴシック" pitchFamily="-110" charset="-128"/>
                <a:cs typeface="ＭＳ Ｐゴシック" pitchFamily="-110" charset="-128"/>
              </a:rPr>
              <a:t>Issues/Risks</a:t>
            </a:r>
          </a:p>
          <a:p>
            <a:pPr marL="800100" lvl="1" indent="-342900">
              <a:buFontTx/>
              <a:buAutoNum type="arabicPeriod"/>
              <a:defRPr/>
            </a:pPr>
            <a:r>
              <a:rPr lang="en-US" sz="1400" dirty="0">
                <a:solidFill>
                  <a:srgbClr val="000000"/>
                </a:solidFill>
                <a:latin typeface="Times New Roman" pitchFamily="-108" charset="0"/>
              </a:rPr>
              <a:t>Issue:  Initial HW/Network/AWIPS architecture  to support non-SBN data flow does not satisfy NCP performance</a:t>
            </a:r>
          </a:p>
          <a:p>
            <a:pPr marL="800100" lvl="1" indent="-342900">
              <a:buFontTx/>
              <a:buAutoNum type="arabicPeriod"/>
              <a:defRPr/>
            </a:pPr>
            <a:r>
              <a:rPr lang="en-US" sz="1400" dirty="0">
                <a:solidFill>
                  <a:srgbClr val="000000"/>
                </a:solidFill>
                <a:latin typeface="Times New Roman" pitchFamily="-108" charset="0"/>
              </a:rPr>
              <a:t>Risk:   Local script and applications take longer to migrate to AWIPS II</a:t>
            </a:r>
          </a:p>
          <a:p>
            <a:pPr marL="800100" lvl="1" indent="-342900">
              <a:buFontTx/>
              <a:buAutoNum type="arabicPeriod"/>
              <a:defRPr/>
            </a:pPr>
            <a:r>
              <a:rPr lang="en-US" sz="1400" dirty="0">
                <a:solidFill>
                  <a:srgbClr val="000000"/>
                </a:solidFill>
                <a:latin typeface="Times New Roman" pitchFamily="-108" charset="0"/>
              </a:rPr>
              <a:t>Risk:   WWB AWIPS II migration can be impacted due to NCWCP move</a:t>
            </a:r>
          </a:p>
          <a:p>
            <a:pPr marL="800100" lvl="1" indent="-342900">
              <a:buFontTx/>
              <a:buAutoNum type="arabicPeriod"/>
              <a:defRPr/>
            </a:pPr>
            <a:r>
              <a:rPr lang="en-US" sz="1400" dirty="0">
                <a:solidFill>
                  <a:srgbClr val="000000"/>
                </a:solidFill>
                <a:latin typeface="Times New Roman" pitchFamily="-108" charset="0"/>
              </a:rPr>
              <a:t>Risk:   Possible cooling and electrical issues to support AWIPS II at SWPC</a:t>
            </a:r>
          </a:p>
          <a:p>
            <a:pPr marL="800100" lvl="1" indent="-342900">
              <a:buFontTx/>
              <a:buAutoNum type="arabicPeriod"/>
              <a:defRPr/>
            </a:pPr>
            <a:r>
              <a:rPr lang="en-US" sz="1400" dirty="0">
                <a:solidFill>
                  <a:srgbClr val="000000"/>
                </a:solidFill>
                <a:latin typeface="Times New Roman" pitchFamily="-108" charset="0"/>
              </a:rPr>
              <a:t>Issue:  GFE issues during NWSHQ FIT </a:t>
            </a:r>
          </a:p>
          <a:p>
            <a:pPr marL="800100" lvl="1" indent="-342900">
              <a:buFontTx/>
              <a:buAutoNum type="arabicPeriod"/>
              <a:defRPr/>
            </a:pPr>
            <a:r>
              <a:rPr lang="en-US" sz="1400" dirty="0">
                <a:solidFill>
                  <a:srgbClr val="000000"/>
                </a:solidFill>
                <a:latin typeface="Times New Roman" pitchFamily="-108" charset="0"/>
              </a:rPr>
              <a:t>Risk:   Product Generation code not fully resolved</a:t>
            </a:r>
          </a:p>
          <a:p>
            <a:pPr marL="800100" lvl="1" indent="-342900">
              <a:buFontTx/>
              <a:buAutoNum type="arabicPeriod"/>
              <a:defRPr/>
            </a:pPr>
            <a:r>
              <a:rPr lang="en-US" sz="1400" b="1" dirty="0">
                <a:solidFill>
                  <a:srgbClr val="000000"/>
                </a:solidFill>
                <a:latin typeface="Times New Roman" pitchFamily="-108" charset="0"/>
              </a:rPr>
              <a:t>* </a:t>
            </a:r>
            <a:r>
              <a:rPr lang="en-US" sz="1400" dirty="0">
                <a:solidFill>
                  <a:srgbClr val="000000"/>
                </a:solidFill>
                <a:latin typeface="Times New Roman" pitchFamily="-108" charset="0"/>
              </a:rPr>
              <a:t>Risk:   AWIPS II equipment move to NCWCP</a:t>
            </a:r>
          </a:p>
          <a:p>
            <a:pPr marL="800100" lvl="1" indent="-342900">
              <a:buFontTx/>
              <a:buAutoNum type="arabicPeriod"/>
              <a:defRPr/>
            </a:pPr>
            <a:r>
              <a:rPr lang="en-US" sz="1400" b="1" dirty="0">
                <a:solidFill>
                  <a:srgbClr val="000000"/>
                </a:solidFill>
                <a:latin typeface="Times New Roman" pitchFamily="-108" charset="0"/>
              </a:rPr>
              <a:t>*</a:t>
            </a:r>
            <a:r>
              <a:rPr lang="en-US" sz="1400" dirty="0">
                <a:solidFill>
                  <a:srgbClr val="000000"/>
                </a:solidFill>
                <a:latin typeface="Times New Roman" pitchFamily="-108" charset="0"/>
              </a:rPr>
              <a:t> Risk:   Not having HW/SW at Scott AFB and Offutt AFB to support COOP</a:t>
            </a:r>
          </a:p>
          <a:p>
            <a:pPr marL="609600" indent="-609600" eaLnBrk="0" hangingPunct="0">
              <a:lnSpc>
                <a:spcPct val="80000"/>
              </a:lnSpc>
              <a:spcBef>
                <a:spcPct val="20000"/>
              </a:spcBef>
              <a:defRPr/>
            </a:pPr>
            <a:endParaRPr lang="en-US" sz="1600" kern="0" dirty="0">
              <a:latin typeface="+mn-lt"/>
              <a:ea typeface="ＭＳ Ｐゴシック" pitchFamily="-110" charset="-128"/>
              <a:cs typeface="ＭＳ Ｐゴシック" pitchFamily="-110" charset="-128"/>
            </a:endParaRPr>
          </a:p>
          <a:p>
            <a:pPr marL="609600" indent="-6096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b="1" kern="0" dirty="0">
                <a:latin typeface="+mn-lt"/>
                <a:ea typeface="ＭＳ Ｐゴシック" pitchFamily="-110" charset="-128"/>
                <a:cs typeface="ＭＳ Ｐゴシック" pitchFamily="-110" charset="-128"/>
              </a:rPr>
              <a:t>Mitigation</a:t>
            </a:r>
            <a:r>
              <a:rPr lang="en-US" kern="0" dirty="0">
                <a:latin typeface="+mn-lt"/>
                <a:ea typeface="ＭＳ Ｐゴシック" pitchFamily="-110" charset="-128"/>
                <a:cs typeface="ＭＳ Ｐゴシック" pitchFamily="-110" charset="-128"/>
              </a:rPr>
              <a:t> </a:t>
            </a:r>
          </a:p>
          <a:p>
            <a:pPr marL="800100" lvl="1" indent="-342900">
              <a:buFontTx/>
              <a:buAutoNum type="arabicPeriod"/>
              <a:defRPr/>
            </a:pPr>
            <a:r>
              <a:rPr lang="en-US" sz="1400" dirty="0">
                <a:solidFill>
                  <a:srgbClr val="000000"/>
                </a:solidFill>
                <a:latin typeface="Times New Roman" pitchFamily="-108" charset="0"/>
              </a:rPr>
              <a:t>Test other alternatives for a buyable solution, if necessary.  Working group has been spun up with RTS and OST members.</a:t>
            </a:r>
          </a:p>
          <a:p>
            <a:pPr marL="800100" lvl="1" indent="-342900">
              <a:buFontTx/>
              <a:buAutoNum type="arabicPeriod"/>
              <a:defRPr/>
            </a:pPr>
            <a:r>
              <a:rPr lang="en-US" sz="1400" dirty="0">
                <a:solidFill>
                  <a:srgbClr val="000000"/>
                </a:solidFill>
                <a:latin typeface="Times New Roman" pitchFamily="-108" charset="0"/>
              </a:rPr>
              <a:t>Allocate SIB resources to assist in migration</a:t>
            </a:r>
          </a:p>
          <a:p>
            <a:pPr marL="800100" lvl="1" indent="-342900">
              <a:buFontTx/>
              <a:buAutoNum type="arabicPeriod"/>
              <a:defRPr/>
            </a:pPr>
            <a:r>
              <a:rPr lang="en-US" sz="1400" dirty="0">
                <a:solidFill>
                  <a:srgbClr val="000000"/>
                </a:solidFill>
                <a:latin typeface="Times New Roman" pitchFamily="-108" charset="0"/>
              </a:rPr>
              <a:t>Extend NAWIPS Field OTE to AWIPS II</a:t>
            </a:r>
          </a:p>
          <a:p>
            <a:pPr marL="800100" lvl="1" indent="-342900">
              <a:buFontTx/>
              <a:buAutoNum type="arabicPeriod"/>
              <a:defRPr/>
            </a:pPr>
            <a:r>
              <a:rPr lang="en-US" sz="1400" dirty="0">
                <a:solidFill>
                  <a:srgbClr val="000000"/>
                </a:solidFill>
                <a:latin typeface="Times New Roman" pitchFamily="-108" charset="0"/>
              </a:rPr>
              <a:t>Delay installation of AWIPS II at SWPC</a:t>
            </a:r>
          </a:p>
          <a:p>
            <a:pPr marL="800100" lvl="1" indent="-342900">
              <a:buFontTx/>
              <a:buAutoNum type="arabicPeriod"/>
              <a:defRPr/>
            </a:pPr>
            <a:r>
              <a:rPr lang="en-US" sz="1400" dirty="0">
                <a:solidFill>
                  <a:srgbClr val="000000"/>
                </a:solidFill>
                <a:latin typeface="Times New Roman" pitchFamily="-108" charset="0"/>
              </a:rPr>
              <a:t>DRs have been submitted to AWIPS Program/RTS</a:t>
            </a:r>
          </a:p>
          <a:p>
            <a:pPr marL="800100" lvl="1" indent="-342900">
              <a:buFontTx/>
              <a:buAutoNum type="arabicPeriod"/>
              <a:defRPr/>
            </a:pPr>
            <a:r>
              <a:rPr lang="en-US" sz="1400" dirty="0">
                <a:solidFill>
                  <a:srgbClr val="000000"/>
                </a:solidFill>
                <a:latin typeface="Times New Roman" pitchFamily="-108" charset="0"/>
              </a:rPr>
              <a:t>Working through OST on who has responsibility of the code</a:t>
            </a:r>
          </a:p>
          <a:p>
            <a:pPr marL="800100" lvl="1" indent="-342900">
              <a:buFontTx/>
              <a:buAutoNum type="arabicPeriod"/>
              <a:defRPr/>
            </a:pPr>
            <a:r>
              <a:rPr lang="en-US" sz="1400" b="1" dirty="0">
                <a:solidFill>
                  <a:srgbClr val="000000"/>
                </a:solidFill>
                <a:latin typeface="Times New Roman" pitchFamily="-108" charset="0"/>
              </a:rPr>
              <a:t>*</a:t>
            </a:r>
            <a:r>
              <a:rPr lang="en-US" sz="1400" dirty="0">
                <a:solidFill>
                  <a:srgbClr val="000000"/>
                </a:solidFill>
                <a:latin typeface="Times New Roman" pitchFamily="-108" charset="0"/>
              </a:rPr>
              <a:t> Re-start original task with RTS / coordinate with AWIPS Program on moving the equipment – ensure SOW /Funding  is covered.</a:t>
            </a:r>
          </a:p>
          <a:p>
            <a:pPr marL="800100" lvl="1" indent="-342900">
              <a:buFontTx/>
              <a:buAutoNum type="arabicPeriod"/>
              <a:defRPr/>
            </a:pPr>
            <a:r>
              <a:rPr lang="en-US" sz="1400" b="1" dirty="0">
                <a:solidFill>
                  <a:srgbClr val="000000"/>
                </a:solidFill>
                <a:latin typeface="Times New Roman" pitchFamily="-108" charset="0"/>
              </a:rPr>
              <a:t>* </a:t>
            </a:r>
            <a:r>
              <a:rPr lang="en-US" sz="1400" dirty="0">
                <a:solidFill>
                  <a:srgbClr val="000000"/>
                </a:solidFill>
                <a:latin typeface="Times New Roman" pitchFamily="-108" charset="0"/>
              </a:rPr>
              <a:t>Continue to engage OST on plans to move forward </a:t>
            </a:r>
            <a:endParaRPr lang="en-US" sz="1600" kern="0" dirty="0">
              <a:latin typeface="+mn-lt"/>
              <a:ea typeface="ＭＳ Ｐゴシック" pitchFamily="-110" charset="-128"/>
              <a:cs typeface="ＭＳ Ｐゴシック" pitchFamily="-11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>
                <a:ea typeface="ＭＳ Ｐゴシック" pitchFamily="-108" charset="-128"/>
              </a:rPr>
              <a:t>NAWIPS/AWIPS II Activities Since October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991600" cy="4648200"/>
          </a:xfrm>
        </p:spPr>
        <p:txBody>
          <a:bodyPr/>
          <a:lstStyle/>
          <a:p>
            <a:r>
              <a:rPr lang="en-US" smtClean="0">
                <a:ea typeface="ＭＳ Ｐゴシック" pitchFamily="-108" charset="-128"/>
              </a:rPr>
              <a:t>Over 95% Software Migration Complete</a:t>
            </a:r>
          </a:p>
          <a:p>
            <a:pPr lvl="1"/>
            <a:r>
              <a:rPr lang="en-US" smtClean="0">
                <a:ea typeface="ＭＳ Ｐゴシック" pitchFamily="-108" charset="-128"/>
              </a:rPr>
              <a:t>Delivered NCEP Baseline Modules &amp; Decoders to Raytheon </a:t>
            </a:r>
          </a:p>
          <a:p>
            <a:pPr lvl="1"/>
            <a:r>
              <a:rPr lang="en-US" smtClean="0">
                <a:ea typeface="ＭＳ Ｐゴシック" pitchFamily="-108" charset="-128"/>
              </a:rPr>
              <a:t>Delivered NSHARP to Raytheon for incorporation in D2D</a:t>
            </a:r>
          </a:p>
          <a:p>
            <a:pPr lvl="1"/>
            <a:r>
              <a:rPr lang="en-US" smtClean="0">
                <a:ea typeface="ＭＳ Ｐゴシック" pitchFamily="-108" charset="-128"/>
              </a:rPr>
              <a:t>Delivered National Center Perspective to RTS end of April </a:t>
            </a:r>
          </a:p>
          <a:p>
            <a:pPr>
              <a:buFontTx/>
              <a:buNone/>
            </a:pPr>
            <a:endParaRPr lang="en-US" sz="800" smtClean="0">
              <a:ea typeface="ＭＳ Ｐゴシック" pitchFamily="-108" charset="-128"/>
            </a:endParaRPr>
          </a:p>
          <a:p>
            <a:r>
              <a:rPr lang="en-US" smtClean="0">
                <a:ea typeface="ＭＳ Ｐゴシック" pitchFamily="-108" charset="-128"/>
              </a:rPr>
              <a:t>Began Forecaster Integration Testing (FIT) in February 2011</a:t>
            </a:r>
          </a:p>
          <a:p>
            <a:pPr lvl="1"/>
            <a:r>
              <a:rPr lang="en-US" smtClean="0">
                <a:ea typeface="ＭＳ Ｐゴシック" pitchFamily="-108" charset="-128"/>
              </a:rPr>
              <a:t>Currently the FIT are on hold until robust data flow is established</a:t>
            </a:r>
          </a:p>
          <a:p>
            <a:endParaRPr lang="en-US" sz="800" smtClean="0">
              <a:ea typeface="ＭＳ Ｐゴシック" pitchFamily="-108" charset="-128"/>
            </a:endParaRPr>
          </a:p>
          <a:p>
            <a:r>
              <a:rPr lang="en-US" smtClean="0">
                <a:ea typeface="ＭＳ Ｐゴシック" pitchFamily="-108" charset="-128"/>
              </a:rPr>
              <a:t>Establishing automated Data Flow of non-SBN data into AWIPS II</a:t>
            </a:r>
          </a:p>
          <a:p>
            <a:endParaRPr lang="en-US" sz="800" smtClean="0">
              <a:ea typeface="ＭＳ Ｐゴシック" pitchFamily="-108" charset="-128"/>
            </a:endParaRPr>
          </a:p>
          <a:p>
            <a:r>
              <a:rPr lang="en-US" smtClean="0">
                <a:ea typeface="ＭＳ Ｐゴシック" pitchFamily="-108" charset="-128"/>
              </a:rPr>
              <a:t>Conducted Monthly Briefings to NCEP Directors and OST Director</a:t>
            </a:r>
          </a:p>
          <a:p>
            <a:endParaRPr lang="en-US" sz="800" smtClean="0">
              <a:ea typeface="ＭＳ Ｐゴシック" pitchFamily="-108" charset="-128"/>
            </a:endParaRPr>
          </a:p>
          <a:p>
            <a:r>
              <a:rPr lang="en-US" smtClean="0">
                <a:ea typeface="ＭＳ Ｐゴシック" pitchFamily="-108" charset="-128"/>
              </a:rPr>
              <a:t>GEMPAK Releases – 6.3 January, 6.4 June 1</a:t>
            </a:r>
          </a:p>
          <a:p>
            <a:pPr lvl="1"/>
            <a:r>
              <a:rPr lang="en-US" smtClean="0">
                <a:ea typeface="ＭＳ Ｐゴシック" pitchFamily="-108" charset="-128"/>
              </a:rPr>
              <a:t>http://www.nco.ncep.noaa.gov/sib/nawips/ </a:t>
            </a:r>
          </a:p>
          <a:p>
            <a:pPr lvl="1"/>
            <a:endParaRPr lang="en-US" sz="800" smtClean="0">
              <a:ea typeface="ＭＳ Ｐゴシック" pitchFamily="-108" charset="-128"/>
            </a:endParaRPr>
          </a:p>
          <a:p>
            <a:r>
              <a:rPr lang="en-US" smtClean="0">
                <a:ea typeface="ＭＳ Ｐゴシック" pitchFamily="-108" charset="-128"/>
              </a:rPr>
              <a:t>Submitted monthly updates for Unidata Newsletter</a:t>
            </a:r>
          </a:p>
          <a:p>
            <a:endParaRPr lang="en-US" smtClean="0">
              <a:ea typeface="ＭＳ Ｐゴシック" pitchFamily="-108" charset="-128"/>
            </a:endParaRPr>
          </a:p>
          <a:p>
            <a:pPr lvl="1">
              <a:buFontTx/>
              <a:buNone/>
            </a:pPr>
            <a:endParaRPr lang="en-US" smtClean="0">
              <a:ea typeface="ＭＳ Ｐゴシック" pitchFamily="-108" charset="-128"/>
            </a:endParaRPr>
          </a:p>
          <a:p>
            <a:endParaRPr lang="en-US" smtClean="0">
              <a:ea typeface="ＭＳ Ｐゴシック" pitchFamily="-108" charset="-128"/>
            </a:endParaRPr>
          </a:p>
        </p:txBody>
      </p:sp>
      <p:sp>
        <p:nvSpPr>
          <p:cNvPr id="23556" name="Rectangle 14"/>
          <p:cNvSpPr>
            <a:spLocks noChangeArrowheads="1"/>
          </p:cNvSpPr>
          <p:nvPr/>
        </p:nvSpPr>
        <p:spPr bwMode="auto">
          <a:xfrm>
            <a:off x="76200" y="6477000"/>
            <a:ext cx="861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609600" indent="-609600" eaLnBrk="0" hangingPunct="0">
              <a:spcBef>
                <a:spcPct val="20000"/>
              </a:spcBef>
            </a:pPr>
            <a:r>
              <a:rPr lang="en-US" sz="1000">
                <a:solidFill>
                  <a:srgbClr val="363636"/>
                </a:solidFill>
                <a:latin typeface="Tahoma" pitchFamily="34" charset="0"/>
              </a:rPr>
              <a:t>AWIPS II Migration Unidata – May 2011</a:t>
            </a:r>
          </a:p>
        </p:txBody>
      </p:sp>
      <p:sp>
        <p:nvSpPr>
          <p:cNvPr id="2355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3B608B0-3A7B-499B-8E8C-E0DE7428F772}" type="slidenum">
              <a:rPr lang="en-US" sz="1200" smtClean="0"/>
              <a:pPr/>
              <a:t>7</a:t>
            </a:fld>
            <a:endParaRPr 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228600"/>
            <a:ext cx="7848600" cy="1143000"/>
          </a:xfrm>
        </p:spPr>
        <p:txBody>
          <a:bodyPr/>
          <a:lstStyle/>
          <a:p>
            <a:pPr algn="ctr"/>
            <a:r>
              <a:rPr lang="en-US" smtClean="0">
                <a:ea typeface="ＭＳ Ｐゴシック" pitchFamily="-108" charset="-128"/>
              </a:rPr>
              <a:t>Forecaster Integration </a:t>
            </a:r>
            <a:br>
              <a:rPr lang="en-US" smtClean="0">
                <a:ea typeface="ＭＳ Ｐゴシック" pitchFamily="-108" charset="-128"/>
              </a:rPr>
            </a:br>
            <a:r>
              <a:rPr lang="en-US" smtClean="0">
                <a:ea typeface="ＭＳ Ｐゴシック" pitchFamily="-108" charset="-128"/>
              </a:rPr>
              <a:t>Testing Plan</a:t>
            </a:r>
            <a:endParaRPr lang="en-US" sz="2000" smtClean="0">
              <a:ea typeface="ＭＳ Ｐゴシック" pitchFamily="-108" charset="-128"/>
            </a:endParaRPr>
          </a:p>
        </p:txBody>
      </p:sp>
      <p:sp>
        <p:nvSpPr>
          <p:cNvPr id="24579" name="Slide Number Placeholder 3"/>
          <p:cNvSpPr txBox="1">
            <a:spLocks noGrp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5A25F94-39D7-4C80-9FE1-AE283A207420}" type="slidenum">
              <a:rPr lang="en-US" sz="1200">
                <a:solidFill>
                  <a:srgbClr val="000000"/>
                </a:solidFill>
              </a:rPr>
              <a:pPr algn="r"/>
              <a:t>8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4580" name="Rectangle 3"/>
          <p:cNvSpPr txBox="1">
            <a:spLocks noChangeArrowheads="1"/>
          </p:cNvSpPr>
          <p:nvPr/>
        </p:nvSpPr>
        <p:spPr bwMode="auto">
          <a:xfrm>
            <a:off x="152400" y="1524000"/>
            <a:ext cx="87630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000"/>
              <a:t>Each Center has created their own testing plan to conduct at either a FIT on NCEP Test Bed or on their own AWIPS II system once installed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1600"/>
              <a:t>Testing plans include the following:</a:t>
            </a:r>
          </a:p>
          <a:p>
            <a:pPr marL="1257300" lvl="2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1600"/>
              <a:t>Text Product and Graphical Product Generation</a:t>
            </a:r>
          </a:p>
          <a:p>
            <a:pPr marL="1257300" lvl="2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1600"/>
              <a:t>Data display – model, observational data, satellite, radar etc.</a:t>
            </a:r>
          </a:p>
          <a:p>
            <a:pPr marL="1257300" lvl="2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1600"/>
              <a:t>Dissemination of products</a:t>
            </a:r>
          </a:p>
          <a:p>
            <a:pPr marL="1257300" lvl="2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1600"/>
              <a:t>Exchange of products within NCEP Centers</a:t>
            </a:r>
          </a:p>
          <a:p>
            <a:pPr marL="1257300" lvl="2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1600"/>
              <a:t>System Performance</a:t>
            </a:r>
          </a:p>
          <a:p>
            <a:pPr marL="1257300" lvl="2" indent="-342900" eaLnBrk="0" hangingPunct="0">
              <a:spcBef>
                <a:spcPct val="20000"/>
              </a:spcBef>
              <a:buFontTx/>
              <a:buChar char="•"/>
            </a:pPr>
            <a:endParaRPr lang="en-US" sz="400"/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000"/>
              <a:t>Created a </a:t>
            </a:r>
            <a:r>
              <a:rPr lang="en-US" sz="2000" u="sng"/>
              <a:t>three-tier approach </a:t>
            </a:r>
            <a:r>
              <a:rPr lang="en-US" sz="2000"/>
              <a:t>for testing National Center Perspective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b="1"/>
              <a:t>First FIT </a:t>
            </a:r>
            <a:r>
              <a:rPr lang="en-US"/>
              <a:t>– </a:t>
            </a:r>
            <a:r>
              <a:rPr lang="en-US" sz="1400"/>
              <a:t>Forecasters/IT Specialists are invited to NCEP Test Bed to get familiar with AWIPS II – receive overview training of variances – display data – test product creation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b="1"/>
              <a:t>Second FIT </a:t>
            </a:r>
            <a:r>
              <a:rPr lang="en-US"/>
              <a:t>– </a:t>
            </a:r>
            <a:r>
              <a:rPr lang="en-US" sz="1400"/>
              <a:t>Forecasters/IT Specialists are invited to test data display/product creation once automated data flow is set up.  Retest fixed DRs and test the performance of the system.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b="1"/>
              <a:t>Third FIT </a:t>
            </a:r>
            <a:r>
              <a:rPr lang="en-US"/>
              <a:t>– </a:t>
            </a:r>
            <a:r>
              <a:rPr lang="en-US" sz="1400"/>
              <a:t>Forecasters/IT Specialists are invited to give a final test of the system including performance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endParaRPr lang="en-US" sz="400"/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000"/>
              <a:t>SIB working with OST/NWSTC about their FITs to improve ours</a:t>
            </a:r>
          </a:p>
        </p:txBody>
      </p:sp>
      <p:sp>
        <p:nvSpPr>
          <p:cNvPr id="24581" name="Rectangle 14"/>
          <p:cNvSpPr>
            <a:spLocks noChangeArrowheads="1"/>
          </p:cNvSpPr>
          <p:nvPr/>
        </p:nvSpPr>
        <p:spPr bwMode="auto">
          <a:xfrm>
            <a:off x="76200" y="6477000"/>
            <a:ext cx="861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609600" indent="-609600" eaLnBrk="0" hangingPunct="0">
              <a:spcBef>
                <a:spcPct val="20000"/>
              </a:spcBef>
            </a:pPr>
            <a:r>
              <a:rPr lang="en-US" sz="1000">
                <a:solidFill>
                  <a:srgbClr val="363636"/>
                </a:solidFill>
                <a:latin typeface="Tahoma" pitchFamily="34" charset="0"/>
              </a:rPr>
              <a:t>AWIPS II Migration Unidata – May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848600" cy="1143000"/>
          </a:xfrm>
        </p:spPr>
        <p:txBody>
          <a:bodyPr/>
          <a:lstStyle/>
          <a:p>
            <a:pPr algn="ctr" eaLnBrk="1" hangingPunct="1"/>
            <a:r>
              <a:rPr lang="en-US" smtClean="0">
                <a:ea typeface="ＭＳ Ｐゴシック" pitchFamily="-108" charset="-128"/>
              </a:rPr>
              <a:t>Status of NCEP</a:t>
            </a:r>
            <a:br>
              <a:rPr lang="en-US" smtClean="0">
                <a:ea typeface="ＭＳ Ｐゴシック" pitchFamily="-108" charset="-128"/>
              </a:rPr>
            </a:br>
            <a:r>
              <a:rPr lang="en-US" smtClean="0">
                <a:ea typeface="ＭＳ Ｐゴシック" pitchFamily="-108" charset="-128"/>
              </a:rPr>
              <a:t>Trouble Ticket Reports</a:t>
            </a:r>
          </a:p>
        </p:txBody>
      </p:sp>
      <p:sp>
        <p:nvSpPr>
          <p:cNvPr id="25603" name="Rectangle 14"/>
          <p:cNvSpPr>
            <a:spLocks noChangeArrowheads="1"/>
          </p:cNvSpPr>
          <p:nvPr/>
        </p:nvSpPr>
        <p:spPr bwMode="auto">
          <a:xfrm>
            <a:off x="76200" y="6477000"/>
            <a:ext cx="861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609600" indent="-609600" eaLnBrk="0" hangingPunct="0">
              <a:spcBef>
                <a:spcPct val="20000"/>
              </a:spcBef>
            </a:pPr>
            <a:r>
              <a:rPr lang="en-US" sz="1000">
                <a:solidFill>
                  <a:srgbClr val="363636"/>
                </a:solidFill>
                <a:latin typeface="Tahoma" pitchFamily="34" charset="0"/>
              </a:rPr>
              <a:t>AWIPS II Migration Unidata – May 2011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6F6CD35-C226-42E5-9B91-6A570014BA10}" type="slidenum">
              <a:rPr lang="en-US" sz="1200" smtClean="0"/>
              <a:pPr/>
              <a:t>9</a:t>
            </a:fld>
            <a:endParaRPr lang="en-US" sz="1200" smtClean="0"/>
          </a:p>
        </p:txBody>
      </p:sp>
      <p:grpSp>
        <p:nvGrpSpPr>
          <p:cNvPr id="25605" name="Group 7"/>
          <p:cNvGrpSpPr>
            <a:grpSpLocks/>
          </p:cNvGrpSpPr>
          <p:nvPr/>
        </p:nvGrpSpPr>
        <p:grpSpPr bwMode="auto">
          <a:xfrm>
            <a:off x="304800" y="1752600"/>
            <a:ext cx="6488113" cy="4075113"/>
            <a:chOff x="677863" y="2133600"/>
            <a:chExt cx="6115050" cy="3694113"/>
          </a:xfrm>
        </p:grpSpPr>
        <p:pic>
          <p:nvPicPr>
            <p:cNvPr id="25611" name="Picture 1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7863" y="2133600"/>
              <a:ext cx="6115050" cy="3694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5612" name="Group 18"/>
            <p:cNvGrpSpPr>
              <a:grpSpLocks/>
            </p:cNvGrpSpPr>
            <p:nvPr/>
          </p:nvGrpSpPr>
          <p:grpSpPr bwMode="auto">
            <a:xfrm>
              <a:off x="1759630" y="3525189"/>
              <a:ext cx="3669620" cy="2008952"/>
              <a:chOff x="1759630" y="3525189"/>
              <a:chExt cx="3669620" cy="2008952"/>
            </a:xfrm>
          </p:grpSpPr>
          <p:grpSp>
            <p:nvGrpSpPr>
              <p:cNvPr id="25613" name="Group 2049"/>
              <p:cNvGrpSpPr>
                <a:grpSpLocks/>
              </p:cNvGrpSpPr>
              <p:nvPr/>
            </p:nvGrpSpPr>
            <p:grpSpPr bwMode="auto">
              <a:xfrm>
                <a:off x="4351963" y="4685086"/>
                <a:ext cx="821378" cy="837542"/>
                <a:chOff x="3890962" y="4676373"/>
                <a:chExt cx="821378" cy="837545"/>
              </a:xfrm>
            </p:grpSpPr>
            <p:sp>
              <p:nvSpPr>
                <p:cNvPr id="19" name="TextBox 18"/>
                <p:cNvSpPr txBox="1">
                  <a:spLocks noChangeArrowheads="1"/>
                </p:cNvSpPr>
                <p:nvPr/>
              </p:nvSpPr>
              <p:spPr bwMode="auto">
                <a:xfrm>
                  <a:off x="3891577" y="4676373"/>
                  <a:ext cx="821425" cy="27630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blurRad="50800" dist="38100" dir="2700000" algn="tl" rotWithShape="0">
                    <a:srgbClr val="808080">
                      <a:alpha val="39999"/>
                    </a:srgbClr>
                  </a:outerShdw>
                </a:effectLst>
              </p:spPr>
              <p:txBody>
                <a:bodyPr wrap="none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1200" b="1" dirty="0">
                      <a:solidFill>
                        <a:srgbClr val="000000"/>
                      </a:solidFill>
                    </a:rPr>
                    <a:t>AWC FIT</a:t>
                  </a:r>
                </a:p>
              </p:txBody>
            </p:sp>
            <p:cxnSp>
              <p:nvCxnSpPr>
                <p:cNvPr id="20" name="Elbow Connector 16"/>
                <p:cNvCxnSpPr>
                  <a:stCxn id="19" idx="2"/>
                </p:cNvCxnSpPr>
                <p:nvPr/>
              </p:nvCxnSpPr>
              <p:spPr>
                <a:xfrm>
                  <a:off x="4294060" y="4952677"/>
                  <a:ext cx="0" cy="561243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614" name="Group 2048"/>
              <p:cNvGrpSpPr>
                <a:grpSpLocks/>
              </p:cNvGrpSpPr>
              <p:nvPr/>
            </p:nvGrpSpPr>
            <p:grpSpPr bwMode="auto">
              <a:xfrm>
                <a:off x="4652963" y="5033953"/>
                <a:ext cx="776287" cy="488949"/>
                <a:chOff x="4243643" y="5025852"/>
                <a:chExt cx="776175" cy="488351"/>
              </a:xfrm>
            </p:grpSpPr>
            <p:sp>
              <p:nvSpPr>
                <p:cNvPr id="17" name="TextBox 16"/>
                <p:cNvSpPr txBox="1">
                  <a:spLocks noChangeArrowheads="1"/>
                </p:cNvSpPr>
                <p:nvPr/>
              </p:nvSpPr>
              <p:spPr bwMode="auto">
                <a:xfrm>
                  <a:off x="4243998" y="5025243"/>
                  <a:ext cx="776426" cy="27740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blurRad="50800" dist="38100" dir="2700000" algn="tl" rotWithShape="0">
                    <a:srgbClr val="808080">
                      <a:alpha val="39999"/>
                    </a:srgbClr>
                  </a:outerShdw>
                </a:effectLst>
              </p:spPr>
              <p:txBody>
                <a:bodyPr wrap="none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1200" b="1" dirty="0">
                      <a:solidFill>
                        <a:srgbClr val="000000"/>
                      </a:solidFill>
                    </a:rPr>
                    <a:t>SPC FIT</a:t>
                  </a:r>
                </a:p>
              </p:txBody>
            </p:sp>
            <p:cxnSp>
              <p:nvCxnSpPr>
                <p:cNvPr id="18" name="Elbow Connector 16"/>
                <p:cNvCxnSpPr>
                  <a:stCxn id="17" idx="2"/>
                </p:cNvCxnSpPr>
                <p:nvPr/>
              </p:nvCxnSpPr>
              <p:spPr>
                <a:xfrm>
                  <a:off x="4632959" y="5302644"/>
                  <a:ext cx="0" cy="211286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" name="TextBox 12"/>
              <p:cNvSpPr txBox="1">
                <a:spLocks noChangeArrowheads="1"/>
              </p:cNvSpPr>
              <p:nvPr/>
            </p:nvSpPr>
            <p:spPr bwMode="auto">
              <a:xfrm>
                <a:off x="1759630" y="3525189"/>
                <a:ext cx="1095233" cy="40006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50800" dist="38100" dir="2700000" algn="tl" rotWithShape="0">
                  <a:srgbClr val="808080">
                    <a:alpha val="39999"/>
                  </a:srgbClr>
                </a:outerShdw>
              </a:effectLst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sz="1000" b="1" dirty="0">
                    <a:solidFill>
                      <a:srgbClr val="000000"/>
                    </a:solidFill>
                  </a:rPr>
                  <a:t>No drops,</a:t>
                </a:r>
              </a:p>
              <a:p>
                <a:pPr algn="ctr">
                  <a:defRPr/>
                </a:pPr>
                <a:r>
                  <a:rPr lang="en-US" sz="1000" b="1" dirty="0">
                    <a:solidFill>
                      <a:srgbClr val="000000"/>
                    </a:solidFill>
                  </a:rPr>
                  <a:t>Limited testing</a:t>
                </a:r>
              </a:p>
            </p:txBody>
          </p:sp>
          <p:grpSp>
            <p:nvGrpSpPr>
              <p:cNvPr id="25616" name="Group 43"/>
              <p:cNvGrpSpPr>
                <a:grpSpLocks/>
              </p:cNvGrpSpPr>
              <p:nvPr/>
            </p:nvGrpSpPr>
            <p:grpSpPr bwMode="auto">
              <a:xfrm>
                <a:off x="2756817" y="4695159"/>
                <a:ext cx="1017514" cy="838982"/>
                <a:chOff x="3794228" y="4675340"/>
                <a:chExt cx="1017188" cy="838986"/>
              </a:xfrm>
            </p:grpSpPr>
            <p:sp>
              <p:nvSpPr>
                <p:cNvPr id="15" name="TextBox 14"/>
                <p:cNvSpPr txBox="1">
                  <a:spLocks noChangeArrowheads="1"/>
                </p:cNvSpPr>
                <p:nvPr/>
              </p:nvSpPr>
              <p:spPr bwMode="auto">
                <a:xfrm>
                  <a:off x="3795019" y="4675340"/>
                  <a:ext cx="1017103" cy="41877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blurRad="50800" dist="38100" dir="2700000" algn="tl" rotWithShape="0">
                    <a:srgbClr val="808080">
                      <a:alpha val="39999"/>
                    </a:srgbClr>
                  </a:outerShdw>
                </a:effectLst>
              </p:spPr>
              <p:txBody>
                <a:bodyPr wrap="none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1200" b="1" dirty="0">
                      <a:solidFill>
                        <a:srgbClr val="000000"/>
                      </a:solidFill>
                    </a:rPr>
                    <a:t>NCEP drops</a:t>
                  </a:r>
                </a:p>
                <a:p>
                  <a:pPr algn="ctr">
                    <a:defRPr/>
                  </a:pPr>
                  <a:r>
                    <a:rPr lang="en-US" sz="1200" b="1" dirty="0">
                      <a:solidFill>
                        <a:srgbClr val="000000"/>
                      </a:solidFill>
                    </a:rPr>
                    <a:t>To NTBN</a:t>
                  </a:r>
                </a:p>
              </p:txBody>
            </p:sp>
            <p:cxnSp>
              <p:nvCxnSpPr>
                <p:cNvPr id="16" name="Elbow Connector 16"/>
                <p:cNvCxnSpPr>
                  <a:stCxn id="15" idx="2"/>
                </p:cNvCxnSpPr>
                <p:nvPr/>
              </p:nvCxnSpPr>
              <p:spPr>
                <a:xfrm rot="16200000" flipH="1">
                  <a:off x="4093464" y="5304221"/>
                  <a:ext cx="420213" cy="0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5606" name="TextBox 9"/>
          <p:cNvSpPr txBox="1">
            <a:spLocks noChangeArrowheads="1"/>
          </p:cNvSpPr>
          <p:nvPr/>
        </p:nvSpPr>
        <p:spPr bwMode="auto">
          <a:xfrm>
            <a:off x="6858000" y="1981200"/>
            <a:ext cx="2057400" cy="369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>
                <a:solidFill>
                  <a:srgbClr val="000000"/>
                </a:solidFill>
              </a:rPr>
              <a:t> 167 DRs open as of 4/22/11</a:t>
            </a:r>
          </a:p>
          <a:p>
            <a:pPr>
              <a:buFont typeface="Arial" charset="0"/>
              <a:buChar char="•"/>
            </a:pPr>
            <a:endParaRPr lang="en-US">
              <a:solidFill>
                <a:srgbClr val="000000"/>
              </a:solidFill>
            </a:endParaRPr>
          </a:p>
          <a:p>
            <a:pPr>
              <a:buFont typeface="Arial" charset="0"/>
              <a:buChar char="•"/>
            </a:pPr>
            <a:r>
              <a:rPr lang="en-US">
                <a:solidFill>
                  <a:srgbClr val="000000"/>
                </a:solidFill>
              </a:rPr>
              <a:t> 48 are ready for Retest on NTBN (NCEP Test Bed)</a:t>
            </a:r>
          </a:p>
          <a:p>
            <a:endParaRPr lang="en-US">
              <a:solidFill>
                <a:srgbClr val="000000"/>
              </a:solidFill>
            </a:endParaRPr>
          </a:p>
          <a:p>
            <a:pPr>
              <a:buFont typeface="Arial" charset="0"/>
              <a:buChar char="•"/>
            </a:pPr>
            <a:r>
              <a:rPr lang="en-US">
                <a:solidFill>
                  <a:srgbClr val="000000"/>
                </a:solidFill>
              </a:rPr>
              <a:t> 58 Critical, High, or Major</a:t>
            </a:r>
          </a:p>
          <a:p>
            <a:pPr lvl="1">
              <a:buFont typeface="Arial" charset="0"/>
              <a:buChar char="•"/>
            </a:pPr>
            <a:endParaRPr lang="en-US">
              <a:solidFill>
                <a:srgbClr val="000000"/>
              </a:solidFill>
            </a:endParaRPr>
          </a:p>
          <a:p>
            <a:pPr>
              <a:buFont typeface="Arial" charset="0"/>
              <a:buChar char="•"/>
            </a:pPr>
            <a:r>
              <a:rPr lang="en-US">
                <a:solidFill>
                  <a:srgbClr val="000000"/>
                </a:solidFill>
              </a:rPr>
              <a:t> Many DRs are related to data display issues.</a:t>
            </a:r>
          </a:p>
        </p:txBody>
      </p:sp>
      <p:cxnSp>
        <p:nvCxnSpPr>
          <p:cNvPr id="23" name="Elbow Connector 16"/>
          <p:cNvCxnSpPr/>
          <p:nvPr/>
        </p:nvCxnSpPr>
        <p:spPr bwMode="auto">
          <a:xfrm rot="16200000" flipH="1">
            <a:off x="3543300" y="5067300"/>
            <a:ext cx="457200" cy="38100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16"/>
          <p:cNvCxnSpPr/>
          <p:nvPr/>
        </p:nvCxnSpPr>
        <p:spPr bwMode="auto">
          <a:xfrm rot="5400000">
            <a:off x="2324100" y="5219700"/>
            <a:ext cx="457200" cy="7620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4191000" y="4572000"/>
            <a:ext cx="914400" cy="30480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4495800" y="4953000"/>
            <a:ext cx="838200" cy="30480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15280</TotalTime>
  <Words>2012</Words>
  <Application>Microsoft Office PowerPoint</Application>
  <PresentationFormat>On-screen Show (4:3)</PresentationFormat>
  <Paragraphs>396</Paragraphs>
  <Slides>20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Default Design</vt:lpstr>
      <vt:lpstr>1_Default Design</vt:lpstr>
      <vt:lpstr>Chart</vt:lpstr>
      <vt:lpstr>NAWIPS Migration to AWIPS II Status Update Unidata Policy Committee Meeting     </vt:lpstr>
      <vt:lpstr>Topics</vt:lpstr>
      <vt:lpstr>Current Full AWIPS II  Migration Schedule</vt:lpstr>
      <vt:lpstr>AWIPS II Software  Release Schedule Update</vt:lpstr>
      <vt:lpstr>Slide 5</vt:lpstr>
      <vt:lpstr>NAWIS/AWIPS I to AWIPS II Migration Status – Risks</vt:lpstr>
      <vt:lpstr>NAWIPS/AWIPS II Activities Since October</vt:lpstr>
      <vt:lpstr>Forecaster Integration  Testing Plan</vt:lpstr>
      <vt:lpstr>Status of NCEP Trouble Ticket Reports</vt:lpstr>
      <vt:lpstr>Slide 10</vt:lpstr>
      <vt:lpstr>Slide 11</vt:lpstr>
      <vt:lpstr>Slide 12</vt:lpstr>
      <vt:lpstr>Documentation and Training Materials</vt:lpstr>
      <vt:lpstr>Documentation and Training Materials</vt:lpstr>
      <vt:lpstr>Slide 15</vt:lpstr>
      <vt:lpstr>Slide 16</vt:lpstr>
      <vt:lpstr>Slide 17</vt:lpstr>
      <vt:lpstr>Questions ?</vt:lpstr>
      <vt:lpstr>Slide 19</vt:lpstr>
      <vt:lpstr>AWIPS II Hardware  Configuration for NCEP</vt:lpstr>
    </vt:vector>
  </TitlesOfParts>
  <Company>DOC/NOAA/NWS/NCEP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AWIPS Status for Unidata Policy</dc:title>
  <dc:creator>MMainelli</dc:creator>
  <cp:lastModifiedBy>Linda Miller</cp:lastModifiedBy>
  <cp:revision>441</cp:revision>
  <dcterms:created xsi:type="dcterms:W3CDTF">2011-04-10T22:38:16Z</dcterms:created>
  <dcterms:modified xsi:type="dcterms:W3CDTF">2011-05-26T14:49:39Z</dcterms:modified>
</cp:coreProperties>
</file>