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8" r:id="rId4"/>
    <p:sldId id="264" r:id="rId5"/>
    <p:sldId id="257" r:id="rId6"/>
    <p:sldId id="265" r:id="rId7"/>
    <p:sldId id="273" r:id="rId8"/>
    <p:sldId id="274" r:id="rId9"/>
    <p:sldId id="277" r:id="rId10"/>
    <p:sldId id="275" r:id="rId11"/>
    <p:sldId id="276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92658-E811-43A1-B565-F3492126689B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3AC32-9A76-47F9-9073-8928F90E0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23 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EA23-3C98-4133-A4CF-206D861FBB6E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23-24 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Policy Committee Meeting – Rayleigh, 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1AB9C-3749-4084-BCC2-47291457C3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6" descr="Unidata_Logo_for_StratPlan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76199"/>
            <a:ext cx="609600" cy="6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2228851"/>
          </a:xfrm>
        </p:spPr>
        <p:txBody>
          <a:bodyPr>
            <a:normAutofit fontScale="90000"/>
          </a:bodyPr>
          <a:lstStyle/>
          <a:p>
            <a:r>
              <a:rPr lang="en-US" sz="3100" b="1" i="1" dirty="0" smtClean="0"/>
              <a:t>Accomplishments and Remaining Challenges: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 </a:t>
            </a:r>
            <a:r>
              <a:rPr lang="en-US" b="1" dirty="0" smtClean="0"/>
              <a:t>THREDDS Data Server and Common Data Model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/>
          <a:p>
            <a:r>
              <a:rPr lang="en-US" dirty="0" smtClean="0"/>
              <a:t>Ethan Davis</a:t>
            </a:r>
          </a:p>
          <a:p>
            <a:r>
              <a:rPr lang="en-US" sz="2400" dirty="0" smtClean="0"/>
              <a:t>Unidata Policy Committee Meeting</a:t>
            </a:r>
          </a:p>
          <a:p>
            <a:r>
              <a:rPr lang="en-US" sz="2400" dirty="0" smtClean="0"/>
              <a:t>23-24 May 2011</a:t>
            </a:r>
            <a:endParaRPr lang="en-US" sz="24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34100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4650" y="6296025"/>
            <a:ext cx="2190750" cy="40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Specific CDM/TDS objectives:</a:t>
            </a:r>
            <a:br>
              <a:rPr lang="en-US" sz="3200" dirty="0" smtClean="0"/>
            </a:br>
            <a:r>
              <a:rPr lang="en-US" sz="3200" dirty="0" smtClean="0"/>
              <a:t> not yet started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Provide efficient access to output on unstructured grids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Enhance the CDM/TDS to provide support for aggregating, accessing as a collection, fusing and </a:t>
            </a:r>
            <a:r>
              <a:rPr lang="en-US" dirty="0" smtClean="0"/>
              <a:t>analyzing</a:t>
            </a:r>
            <a:r>
              <a:rPr lang="en-US" dirty="0" smtClean="0">
                <a:solidFill>
                  <a:srgbClr val="C00000"/>
                </a:solidFill>
              </a:rPr>
              <a:t> data from ensemble model output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Providing data availability notifications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Specific CDM/TDS tasks:</a:t>
            </a:r>
            <a:br>
              <a:rPr lang="en-US" sz="3200" dirty="0" smtClean="0"/>
            </a:br>
            <a:r>
              <a:rPr lang="en-US" sz="3200" dirty="0" smtClean="0"/>
              <a:t> not anticipated in proposal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00"/>
                </a:solidFill>
              </a:rPr>
              <a:t>Security enhancements suggested by NOAA’s security audit of the TDS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Enhance CDM to handle GRIB time interval variables (e.g., accumulated precipitation)</a:t>
            </a:r>
          </a:p>
          <a:p>
            <a:r>
              <a:rPr lang="en-US" dirty="0" smtClean="0"/>
              <a:t>Dataset access control in TDS (e.g., support ESG-style access control)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Improve BUFR handling code in attempt to handle complexity/problems with BUFR data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00"/>
                </a:solidFill>
              </a:rPr>
              <a:t>Some headway made on all objectives listed in proposal</a:t>
            </a:r>
          </a:p>
          <a:p>
            <a:r>
              <a:rPr lang="en-US" dirty="0" smtClean="0"/>
              <a:t>Many proposed and new objectives complex, experimental, high risk</a:t>
            </a:r>
          </a:p>
          <a:p>
            <a:r>
              <a:rPr lang="en-US" dirty="0" smtClean="0"/>
              <a:t>Limited staffing/resources, must prioritize</a:t>
            </a:r>
          </a:p>
          <a:p>
            <a:r>
              <a:rPr lang="en-US" dirty="0" smtClean="0"/>
              <a:t>Must also enable/entrain collaborators to accomplish more objectives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THREDDS Data Server (TDS)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Web server for scientific data (written in 100% Java)</a:t>
            </a:r>
          </a:p>
          <a:p>
            <a:r>
              <a:rPr lang="en-US" dirty="0" smtClean="0"/>
              <a:t>Can serve any dataset the </a:t>
            </a:r>
            <a:r>
              <a:rPr lang="en-US" dirty="0" err="1" smtClean="0"/>
              <a:t>netCDF</a:t>
            </a:r>
            <a:r>
              <a:rPr lang="en-US" dirty="0" smtClean="0"/>
              <a:t>-Java library can read</a:t>
            </a:r>
          </a:p>
          <a:p>
            <a:pPr lvl="1"/>
            <a:r>
              <a:rPr lang="en-US" dirty="0" smtClean="0"/>
              <a:t>E.g., netCDF-3, netCDF-4, HDF-4, HDF-5, HDF-EOS, GRIB-1, GRIB-2</a:t>
            </a:r>
          </a:p>
          <a:p>
            <a:r>
              <a:rPr lang="en-US" dirty="0" smtClean="0"/>
              <a:t>Catalogs of available datasets:</a:t>
            </a:r>
          </a:p>
          <a:p>
            <a:pPr lvl="1"/>
            <a:r>
              <a:rPr lang="en-US" dirty="0" smtClean="0"/>
              <a:t>Hierarchical presentation of dataset collections</a:t>
            </a:r>
          </a:p>
          <a:p>
            <a:pPr lvl="2"/>
            <a:r>
              <a:rPr lang="en-US" dirty="0" smtClean="0"/>
              <a:t>Human readable (HTML) representation</a:t>
            </a:r>
          </a:p>
          <a:p>
            <a:pPr lvl="2"/>
            <a:r>
              <a:rPr lang="en-US" dirty="0" smtClean="0"/>
              <a:t>Machine readable (XML) representation</a:t>
            </a:r>
          </a:p>
          <a:p>
            <a:pPr lvl="1"/>
            <a:r>
              <a:rPr lang="en-US" dirty="0" smtClean="0"/>
              <a:t>Advertises services available for datasets</a:t>
            </a:r>
          </a:p>
          <a:p>
            <a:pPr lvl="1"/>
            <a:r>
              <a:rPr lang="en-US" dirty="0" smtClean="0"/>
              <a:t>Contains metadata about each dataset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THREDDS Data Server (TDS)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Data access services:</a:t>
            </a:r>
          </a:p>
          <a:p>
            <a:pPr lvl="1"/>
            <a:r>
              <a:rPr lang="en-US" dirty="0" err="1" smtClean="0"/>
              <a:t>OPeNDAP</a:t>
            </a:r>
            <a:endParaRPr lang="en-US" dirty="0" smtClean="0"/>
          </a:p>
          <a:p>
            <a:pPr lvl="1"/>
            <a:r>
              <a:rPr lang="en-US" dirty="0" smtClean="0"/>
              <a:t>OGC WMS and WCS</a:t>
            </a:r>
          </a:p>
          <a:p>
            <a:pPr lvl="1"/>
            <a:r>
              <a:rPr lang="en-US" dirty="0" smtClean="0"/>
              <a:t>NCSS</a:t>
            </a:r>
          </a:p>
          <a:p>
            <a:r>
              <a:rPr lang="en-US" dirty="0" smtClean="0"/>
              <a:t>Data collection services</a:t>
            </a:r>
          </a:p>
          <a:p>
            <a:pPr lvl="1"/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Point/station collection</a:t>
            </a:r>
          </a:p>
          <a:p>
            <a:r>
              <a:rPr lang="en-US" dirty="0" smtClean="0"/>
              <a:t>Metadata services</a:t>
            </a:r>
          </a:p>
          <a:p>
            <a:pPr lvl="1"/>
            <a:r>
              <a:rPr lang="en-US" dirty="0" smtClean="0"/>
              <a:t>THREDDS</a:t>
            </a:r>
          </a:p>
          <a:p>
            <a:pPr lvl="1"/>
            <a:r>
              <a:rPr lang="en-US" dirty="0" err="1" smtClean="0"/>
              <a:t>ncISO</a:t>
            </a:r>
            <a:r>
              <a:rPr lang="en-US" dirty="0" smtClean="0"/>
              <a:t>: ISO, UDDC, </a:t>
            </a:r>
            <a:r>
              <a:rPr lang="en-US" dirty="0" err="1" smtClean="0"/>
              <a:t>NcML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4876800" cy="3678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Servlet Container</a:t>
            </a: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1143000"/>
            <a:ext cx="5562600" cy="571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4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smtClean="0"/>
              <a:t>THREDDS Data Server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066800" y="5638800"/>
            <a:ext cx="1828800" cy="10668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Datasets</a:t>
            </a:r>
          </a:p>
        </p:txBody>
      </p:sp>
      <p:cxnSp>
        <p:nvCxnSpPr>
          <p:cNvPr id="5126" name="AutoShape 6"/>
          <p:cNvCxnSpPr>
            <a:cxnSpLocks noChangeShapeType="1"/>
            <a:stCxn id="5129" idx="3"/>
            <a:endCxn id="5133" idx="2"/>
          </p:cNvCxnSpPr>
          <p:nvPr/>
        </p:nvCxnSpPr>
        <p:spPr bwMode="auto">
          <a:xfrm>
            <a:off x="6019800" y="1828800"/>
            <a:ext cx="381000" cy="800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27" name="AutoShape 7"/>
          <p:cNvCxnSpPr>
            <a:cxnSpLocks noChangeShapeType="1"/>
            <a:stCxn id="5142" idx="3"/>
            <a:endCxn id="5133" idx="2"/>
          </p:cNvCxnSpPr>
          <p:nvPr/>
        </p:nvCxnSpPr>
        <p:spPr bwMode="auto">
          <a:xfrm flipV="1">
            <a:off x="4876800" y="2628900"/>
            <a:ext cx="152400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28" name="AutoShape 8"/>
          <p:cNvCxnSpPr>
            <a:cxnSpLocks noChangeShapeType="1"/>
            <a:stCxn id="5132" idx="2"/>
            <a:endCxn id="5144" idx="0"/>
          </p:cNvCxnSpPr>
          <p:nvPr/>
        </p:nvCxnSpPr>
        <p:spPr bwMode="auto">
          <a:xfrm rot="16200000" flipH="1">
            <a:off x="2933700" y="3924300"/>
            <a:ext cx="685800" cy="152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429000" y="1600200"/>
            <a:ext cx="2590800" cy="457200"/>
          </a:xfrm>
          <a:prstGeom prst="flowChartPredefined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Calibri" pitchFamily="34" charset="0"/>
              </a:rPr>
              <a:t>catalog.xml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514600" y="6583363"/>
            <a:ext cx="2057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>
                <a:latin typeface="Calibri" pitchFamily="34" charset="0"/>
              </a:rPr>
              <a:t>motherlode.ucar.edu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95400" y="2438400"/>
            <a:ext cx="2438400" cy="1320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THREDDS Server</a:t>
            </a:r>
          </a:p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1295400" y="3505200"/>
            <a:ext cx="2438400" cy="838200"/>
          </a:xfrm>
          <a:prstGeom prst="flowChartPredefined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NetCDF-Java</a:t>
            </a:r>
          </a:p>
          <a:p>
            <a:pPr algn="ctr"/>
            <a:r>
              <a:rPr lang="en-US" b="1">
                <a:latin typeface="Calibri" pitchFamily="34" charset="0"/>
              </a:rPr>
              <a:t>library</a:t>
            </a:r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6400800" y="2133600"/>
            <a:ext cx="2667000" cy="9906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Remote Access</a:t>
            </a:r>
          </a:p>
          <a:p>
            <a:pPr algn="ctr"/>
            <a:r>
              <a:rPr lang="en-US">
                <a:latin typeface="Calibri" pitchFamily="34" charset="0"/>
              </a:rPr>
              <a:t>Client</a:t>
            </a:r>
          </a:p>
        </p:txBody>
      </p:sp>
      <p:cxnSp>
        <p:nvCxnSpPr>
          <p:cNvPr id="5134" name="AutoShape 14"/>
          <p:cNvCxnSpPr>
            <a:cxnSpLocks noChangeShapeType="1"/>
            <a:stCxn id="5131" idx="0"/>
            <a:endCxn id="5129" idx="2"/>
          </p:cNvCxnSpPr>
          <p:nvPr/>
        </p:nvCxnSpPr>
        <p:spPr bwMode="auto">
          <a:xfrm flipV="1">
            <a:off x="2514600" y="2057400"/>
            <a:ext cx="2209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2819400" y="6019800"/>
            <a:ext cx="5181600" cy="1066800"/>
          </a:xfrm>
          <a:prstGeom prst="lightningBol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962400" y="5715000"/>
            <a:ext cx="173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IDD Data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733800" y="2916238"/>
            <a:ext cx="1143000" cy="2841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Calibri" pitchFamily="34" charset="0"/>
              </a:rPr>
              <a:t>HTTPServer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733800" y="3200400"/>
            <a:ext cx="1143000" cy="2841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Calibri" pitchFamily="34" charset="0"/>
              </a:rPr>
              <a:t>WMS</a:t>
            </a:r>
          </a:p>
        </p:txBody>
      </p:sp>
      <p:cxnSp>
        <p:nvCxnSpPr>
          <p:cNvPr id="5139" name="AutoShape 19"/>
          <p:cNvCxnSpPr>
            <a:cxnSpLocks noChangeShapeType="1"/>
            <a:stCxn id="5137" idx="3"/>
            <a:endCxn id="5133" idx="2"/>
          </p:cNvCxnSpPr>
          <p:nvPr/>
        </p:nvCxnSpPr>
        <p:spPr bwMode="auto">
          <a:xfrm flipV="1">
            <a:off x="4876800" y="2628900"/>
            <a:ext cx="1524000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0" name="AutoShape 20"/>
          <p:cNvCxnSpPr>
            <a:cxnSpLocks noChangeShapeType="1"/>
            <a:stCxn id="5138" idx="3"/>
            <a:endCxn id="5133" idx="2"/>
          </p:cNvCxnSpPr>
          <p:nvPr/>
        </p:nvCxnSpPr>
        <p:spPr bwMode="auto">
          <a:xfrm flipV="1">
            <a:off x="4876800" y="2628900"/>
            <a:ext cx="1524000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733800" y="2438400"/>
            <a:ext cx="1143000" cy="2841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Calibri" pitchFamily="34" charset="0"/>
              </a:rPr>
              <a:t>WCS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733800" y="2667000"/>
            <a:ext cx="1143000" cy="2841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Calibri" pitchFamily="34" charset="0"/>
              </a:rPr>
              <a:t>OPeNDAP</a:t>
            </a:r>
          </a:p>
        </p:txBody>
      </p:sp>
      <p:cxnSp>
        <p:nvCxnSpPr>
          <p:cNvPr id="5143" name="AutoShape 23"/>
          <p:cNvCxnSpPr>
            <a:cxnSpLocks noChangeShapeType="1"/>
            <a:stCxn id="5141" idx="3"/>
            <a:endCxn id="5133" idx="2"/>
          </p:cNvCxnSpPr>
          <p:nvPr/>
        </p:nvCxnSpPr>
        <p:spPr bwMode="auto">
          <a:xfrm>
            <a:off x="4876800" y="2581275"/>
            <a:ext cx="1524000" cy="47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2514600" y="5029200"/>
            <a:ext cx="3048000" cy="457200"/>
          </a:xfrm>
          <a:prstGeom prst="flowChartPredefined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Calibri" pitchFamily="34" charset="0"/>
              </a:rPr>
              <a:t>configCatalog.xml</a:t>
            </a:r>
          </a:p>
        </p:txBody>
      </p:sp>
      <p:cxnSp>
        <p:nvCxnSpPr>
          <p:cNvPr id="5145" name="AutoShape 25"/>
          <p:cNvCxnSpPr>
            <a:cxnSpLocks noChangeShapeType="1"/>
            <a:stCxn id="5132" idx="2"/>
            <a:endCxn id="5125" idx="1"/>
          </p:cNvCxnSpPr>
          <p:nvPr/>
        </p:nvCxnSpPr>
        <p:spPr bwMode="auto">
          <a:xfrm rot="5400000">
            <a:off x="1600200" y="4724400"/>
            <a:ext cx="12954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Data Model (CDM)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Implemented in the </a:t>
            </a:r>
            <a:r>
              <a:rPr lang="en-US" dirty="0" err="1" smtClean="0"/>
              <a:t>netCDF</a:t>
            </a:r>
            <a:r>
              <a:rPr lang="en-US" dirty="0" smtClean="0"/>
              <a:t>-Java library (3 layers)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NetCDF</a:t>
            </a:r>
            <a:r>
              <a:rPr lang="en-US" dirty="0" smtClean="0"/>
              <a:t> Data Access:</a:t>
            </a:r>
          </a:p>
          <a:p>
            <a:pPr lvl="1">
              <a:defRPr/>
            </a:pPr>
            <a:r>
              <a:rPr lang="en-US" dirty="0" smtClean="0"/>
              <a:t>Access to array-based scientific data (</a:t>
            </a:r>
            <a:r>
              <a:rPr lang="en-US" dirty="0" err="1" smtClean="0"/>
              <a:t>netCDF</a:t>
            </a:r>
            <a:r>
              <a:rPr lang="en-US" dirty="0" smtClean="0"/>
              <a:t> data model)</a:t>
            </a:r>
          </a:p>
          <a:p>
            <a:pPr lvl="1">
              <a:defRPr/>
            </a:pPr>
            <a:r>
              <a:rPr lang="en-US" dirty="0" smtClean="0"/>
              <a:t>Read various file formats, map into data model</a:t>
            </a:r>
          </a:p>
          <a:p>
            <a:r>
              <a:rPr lang="en-US" dirty="0" err="1" smtClean="0"/>
              <a:t>NetcdfDataset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Geospatial coordinate systems (conventions)</a:t>
            </a:r>
          </a:p>
          <a:p>
            <a:pPr lvl="1"/>
            <a:r>
              <a:rPr lang="en-US" dirty="0" err="1" smtClean="0"/>
              <a:t>NcML</a:t>
            </a:r>
            <a:r>
              <a:rPr lang="en-US" dirty="0" smtClean="0"/>
              <a:t>: Modify existing dataset</a:t>
            </a:r>
          </a:p>
          <a:p>
            <a:pPr lvl="1"/>
            <a:r>
              <a:rPr lang="en-US" dirty="0" smtClean="0"/>
              <a:t>Aggregation of datasets</a:t>
            </a:r>
          </a:p>
          <a:p>
            <a:r>
              <a:rPr lang="en-US" dirty="0" smtClean="0"/>
              <a:t>Scientific Feature Types, e.g.: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Gridded Data [*]; Radial Data; Swath Data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Discrete Sampling Features: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Point Data; Station Data; Profile Data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Trajectory (e.g., aircraft track)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397823"/>
            <a:ext cx="33133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[*] both “regular” and  unstructured grids</a:t>
            </a:r>
            <a:endParaRPr lang="en-US" sz="1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63246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371600" y="2238375"/>
            <a:ext cx="4572000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NetcdfDataset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5334000" y="409575"/>
            <a:ext cx="26670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libri" pitchFamily="34" charset="0"/>
              </a:rPr>
              <a:t>Application</a:t>
            </a:r>
          </a:p>
        </p:txBody>
      </p:sp>
      <p:cxnSp>
        <p:nvCxnSpPr>
          <p:cNvPr id="6148" name="AutoShape 4"/>
          <p:cNvCxnSpPr>
            <a:cxnSpLocks noChangeShapeType="1"/>
            <a:stCxn id="6147" idx="2"/>
            <a:endCxn id="6151" idx="3"/>
          </p:cNvCxnSpPr>
          <p:nvPr/>
        </p:nvCxnSpPr>
        <p:spPr bwMode="auto">
          <a:xfrm rot="10800000" flipV="1">
            <a:off x="3733800" y="904875"/>
            <a:ext cx="1600200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9" name="AutoShape 5"/>
          <p:cNvCxnSpPr>
            <a:cxnSpLocks noChangeShapeType="1"/>
            <a:stCxn id="6147" idx="3"/>
            <a:endCxn id="6146" idx="0"/>
          </p:cNvCxnSpPr>
          <p:nvPr/>
        </p:nvCxnSpPr>
        <p:spPr bwMode="auto">
          <a:xfrm flipH="1">
            <a:off x="3657600" y="1255713"/>
            <a:ext cx="2066925" cy="982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0" name="AutoShape 6"/>
          <p:cNvCxnSpPr>
            <a:cxnSpLocks noChangeShapeType="1"/>
            <a:stCxn id="6147" idx="4"/>
            <a:endCxn id="6169" idx="0"/>
          </p:cNvCxnSpPr>
          <p:nvPr/>
        </p:nvCxnSpPr>
        <p:spPr bwMode="auto">
          <a:xfrm flipH="1">
            <a:off x="5981700" y="1400175"/>
            <a:ext cx="685800" cy="2057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8600" y="942975"/>
            <a:ext cx="3505200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Scientific Feature Types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1600200" y="261937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886200" y="2619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886200" y="3228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4724400" y="376237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553200" y="1752600"/>
            <a:ext cx="243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NetCDF-Java/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CDM architecture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733800" y="4676775"/>
            <a:ext cx="1295400" cy="3762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OPeNDAP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3400" y="3762375"/>
            <a:ext cx="1447800" cy="1676400"/>
            <a:chOff x="1872" y="2304"/>
            <a:chExt cx="912" cy="1056"/>
          </a:xfrm>
        </p:grpSpPr>
        <p:sp>
          <p:nvSpPr>
            <p:cNvPr id="6187" name="Text Box 15"/>
            <p:cNvSpPr txBox="1">
              <a:spLocks noChangeArrowheads="1"/>
            </p:cNvSpPr>
            <p:nvPr/>
          </p:nvSpPr>
          <p:spPr bwMode="auto">
            <a:xfrm>
              <a:off x="1872" y="2304"/>
              <a:ext cx="912" cy="237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THREDDS</a:t>
              </a:r>
            </a:p>
          </p:txBody>
        </p:sp>
        <p:sp>
          <p:nvSpPr>
            <p:cNvPr id="6188" name="AutoShape 16"/>
            <p:cNvSpPr>
              <a:spLocks noChangeArrowheads="1"/>
            </p:cNvSpPr>
            <p:nvPr/>
          </p:nvSpPr>
          <p:spPr bwMode="auto">
            <a:xfrm>
              <a:off x="1872" y="2832"/>
              <a:ext cx="912" cy="528"/>
            </a:xfrm>
            <a:prstGeom prst="foldedCorner">
              <a:avLst>
                <a:gd name="adj" fmla="val 1250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alibri" pitchFamily="34" charset="0"/>
                </a:rPr>
                <a:t>Catalog.xml</a:t>
              </a:r>
            </a:p>
          </p:txBody>
        </p:sp>
        <p:cxnSp>
          <p:nvCxnSpPr>
            <p:cNvPr id="6189" name="AutoShape 17"/>
            <p:cNvCxnSpPr>
              <a:cxnSpLocks noChangeShapeType="1"/>
              <a:stCxn id="6187" idx="2"/>
              <a:endCxn id="6188" idx="0"/>
            </p:cNvCxnSpPr>
            <p:nvPr/>
          </p:nvCxnSpPr>
          <p:spPr bwMode="auto">
            <a:xfrm>
              <a:off x="2328" y="2541"/>
              <a:ext cx="0" cy="2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5334000" y="4676775"/>
            <a:ext cx="14478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NetCDF-3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8153400" y="42957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5181600" y="5743575"/>
            <a:ext cx="838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HDF5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943600" y="4143375"/>
            <a:ext cx="2819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I/O service provider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7924800" y="5210175"/>
            <a:ext cx="838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GRIB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7924800" y="5743575"/>
            <a:ext cx="838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GINI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7924800" y="4676775"/>
            <a:ext cx="838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NIDS</a:t>
            </a:r>
          </a:p>
        </p:txBody>
      </p:sp>
      <p:cxnSp>
        <p:nvCxnSpPr>
          <p:cNvPr id="6166" name="AutoShape 25"/>
          <p:cNvCxnSpPr>
            <a:cxnSpLocks noChangeShapeType="1"/>
            <a:stCxn id="6162" idx="2"/>
            <a:endCxn id="6163" idx="1"/>
          </p:cNvCxnSpPr>
          <p:nvPr/>
        </p:nvCxnSpPr>
        <p:spPr bwMode="auto">
          <a:xfrm rot="16200000" flipH="1">
            <a:off x="7199312" y="4673601"/>
            <a:ext cx="879475" cy="571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7" name="AutoShape 26"/>
          <p:cNvCxnSpPr>
            <a:cxnSpLocks noChangeShapeType="1"/>
            <a:stCxn id="6162" idx="2"/>
            <a:endCxn id="6164" idx="1"/>
          </p:cNvCxnSpPr>
          <p:nvPr/>
        </p:nvCxnSpPr>
        <p:spPr bwMode="auto">
          <a:xfrm rot="16200000" flipH="1">
            <a:off x="6932612" y="4940301"/>
            <a:ext cx="1412875" cy="571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8" name="AutoShape 27"/>
          <p:cNvCxnSpPr>
            <a:cxnSpLocks noChangeShapeType="1"/>
            <a:stCxn id="6162" idx="2"/>
            <a:endCxn id="6165" idx="1"/>
          </p:cNvCxnSpPr>
          <p:nvPr/>
        </p:nvCxnSpPr>
        <p:spPr bwMode="auto">
          <a:xfrm rot="16200000" flipH="1">
            <a:off x="7466012" y="4406901"/>
            <a:ext cx="346075" cy="571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69" name="Text Box 28"/>
          <p:cNvSpPr txBox="1">
            <a:spLocks noChangeArrowheads="1"/>
          </p:cNvSpPr>
          <p:nvPr/>
        </p:nvSpPr>
        <p:spPr bwMode="auto">
          <a:xfrm>
            <a:off x="3124200" y="3457575"/>
            <a:ext cx="5715000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NetcdfFile</a:t>
            </a:r>
          </a:p>
        </p:txBody>
      </p:sp>
      <p:sp>
        <p:nvSpPr>
          <p:cNvPr id="6170" name="Line 29"/>
          <p:cNvSpPr>
            <a:spLocks noChangeShapeType="1"/>
          </p:cNvSpPr>
          <p:nvPr/>
        </p:nvSpPr>
        <p:spPr bwMode="auto">
          <a:xfrm>
            <a:off x="7467600" y="38385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Text Box 30"/>
          <p:cNvSpPr txBox="1">
            <a:spLocks noChangeArrowheads="1"/>
          </p:cNvSpPr>
          <p:nvPr/>
        </p:nvSpPr>
        <p:spPr bwMode="auto">
          <a:xfrm>
            <a:off x="5257800" y="5210175"/>
            <a:ext cx="1295400" cy="385763"/>
          </a:xfrm>
          <a:prstGeom prst="rect">
            <a:avLst/>
          </a:prstGeom>
          <a:gradFill rotWithShape="1">
            <a:gsLst>
              <a:gs pos="0">
                <a:srgbClr val="76475E"/>
              </a:gs>
              <a:gs pos="50000">
                <a:srgbClr val="FF99CC"/>
              </a:gs>
              <a:gs pos="100000">
                <a:srgbClr val="76475E"/>
              </a:gs>
            </a:gsLst>
            <a:lin ang="5400000" scaled="1"/>
          </a:gradFill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NetCDF-4</a:t>
            </a:r>
          </a:p>
        </p:txBody>
      </p:sp>
      <p:sp>
        <p:nvSpPr>
          <p:cNvPr id="6172" name="Line 31"/>
          <p:cNvSpPr>
            <a:spLocks noChangeShapeType="1"/>
          </p:cNvSpPr>
          <p:nvPr/>
        </p:nvSpPr>
        <p:spPr bwMode="auto">
          <a:xfrm flipH="1" flipV="1">
            <a:off x="6553200" y="54387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32"/>
          <p:cNvSpPr>
            <a:spLocks noChangeShapeType="1"/>
          </p:cNvSpPr>
          <p:nvPr/>
        </p:nvSpPr>
        <p:spPr bwMode="auto">
          <a:xfrm flipH="1" flipV="1">
            <a:off x="6781800" y="48291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6174" name="AutoShape 33"/>
          <p:cNvCxnSpPr>
            <a:cxnSpLocks noChangeShapeType="1"/>
            <a:stCxn id="6162" idx="2"/>
            <a:endCxn id="6178" idx="1"/>
          </p:cNvCxnSpPr>
          <p:nvPr/>
        </p:nvCxnSpPr>
        <p:spPr bwMode="auto">
          <a:xfrm rot="16200000" flipH="1">
            <a:off x="6627812" y="5245101"/>
            <a:ext cx="2022475" cy="571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75" name="Text Box 34"/>
          <p:cNvSpPr txBox="1">
            <a:spLocks noChangeArrowheads="1"/>
          </p:cNvSpPr>
          <p:nvPr/>
        </p:nvSpPr>
        <p:spPr bwMode="auto">
          <a:xfrm>
            <a:off x="6324600" y="64912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…</a:t>
            </a:r>
          </a:p>
        </p:txBody>
      </p:sp>
      <p:cxnSp>
        <p:nvCxnSpPr>
          <p:cNvPr id="6176" name="AutoShape 35"/>
          <p:cNvCxnSpPr>
            <a:cxnSpLocks noChangeShapeType="1"/>
            <a:stCxn id="6162" idx="2"/>
            <a:endCxn id="6177" idx="3"/>
          </p:cNvCxnSpPr>
          <p:nvPr/>
        </p:nvCxnSpPr>
        <p:spPr bwMode="auto">
          <a:xfrm rot="5400000">
            <a:off x="6323012" y="5359401"/>
            <a:ext cx="1870075" cy="190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77" name="Text Box 36"/>
          <p:cNvSpPr txBox="1">
            <a:spLocks noChangeArrowheads="1"/>
          </p:cNvSpPr>
          <p:nvPr/>
        </p:nvSpPr>
        <p:spPr bwMode="auto">
          <a:xfrm>
            <a:off x="6019800" y="6200775"/>
            <a:ext cx="11430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Nexrad</a:t>
            </a:r>
          </a:p>
        </p:txBody>
      </p:sp>
      <p:sp>
        <p:nvSpPr>
          <p:cNvPr id="6178" name="Text Box 37"/>
          <p:cNvSpPr txBox="1">
            <a:spLocks noChangeArrowheads="1"/>
          </p:cNvSpPr>
          <p:nvPr/>
        </p:nvSpPr>
        <p:spPr bwMode="auto">
          <a:xfrm>
            <a:off x="7924800" y="6353175"/>
            <a:ext cx="9144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DMSP</a:t>
            </a:r>
          </a:p>
        </p:txBody>
      </p:sp>
      <p:sp>
        <p:nvSpPr>
          <p:cNvPr id="6179" name="Line 38"/>
          <p:cNvSpPr>
            <a:spLocks noChangeShapeType="1"/>
          </p:cNvSpPr>
          <p:nvPr/>
        </p:nvSpPr>
        <p:spPr bwMode="auto">
          <a:xfrm flipH="1" flipV="1">
            <a:off x="6019800" y="58959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0" name="Text Box 39"/>
          <p:cNvSpPr txBox="1">
            <a:spLocks noChangeArrowheads="1"/>
          </p:cNvSpPr>
          <p:nvPr/>
        </p:nvSpPr>
        <p:spPr bwMode="auto">
          <a:xfrm>
            <a:off x="2819400" y="2847975"/>
            <a:ext cx="2362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CoordSystem Builder</a:t>
            </a:r>
          </a:p>
        </p:txBody>
      </p:sp>
      <p:sp>
        <p:nvSpPr>
          <p:cNvPr id="6181" name="Text Box 40"/>
          <p:cNvSpPr txBox="1">
            <a:spLocks noChangeArrowheads="1"/>
          </p:cNvSpPr>
          <p:nvPr/>
        </p:nvSpPr>
        <p:spPr bwMode="auto">
          <a:xfrm>
            <a:off x="533400" y="1552575"/>
            <a:ext cx="3200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Datatype Adapter</a:t>
            </a:r>
          </a:p>
        </p:txBody>
      </p:sp>
      <p:sp>
        <p:nvSpPr>
          <p:cNvPr id="6182" name="Line 41"/>
          <p:cNvSpPr>
            <a:spLocks noChangeShapeType="1"/>
          </p:cNvSpPr>
          <p:nvPr/>
        </p:nvSpPr>
        <p:spPr bwMode="auto">
          <a:xfrm flipH="1">
            <a:off x="5562600" y="26193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3" name="Line 42"/>
          <p:cNvSpPr>
            <a:spLocks noChangeShapeType="1"/>
          </p:cNvSpPr>
          <p:nvPr/>
        </p:nvSpPr>
        <p:spPr bwMode="auto">
          <a:xfrm>
            <a:off x="1981200" y="1323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4" name="Line 43"/>
          <p:cNvSpPr>
            <a:spLocks noChangeShapeType="1"/>
          </p:cNvSpPr>
          <p:nvPr/>
        </p:nvSpPr>
        <p:spPr bwMode="auto">
          <a:xfrm>
            <a:off x="1981200" y="19335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40" name="Document"/>
          <p:cNvSpPr>
            <a:spLocks noEditPoints="1" noChangeArrowheads="1"/>
          </p:cNvSpPr>
          <p:nvPr/>
        </p:nvSpPr>
        <p:spPr bwMode="auto">
          <a:xfrm>
            <a:off x="1828800" y="5715000"/>
            <a:ext cx="981075" cy="90487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cs typeface="+mn-cs"/>
              </a:rPr>
              <a:t>NcML</a:t>
            </a:r>
          </a:p>
        </p:txBody>
      </p:sp>
      <p:sp>
        <p:nvSpPr>
          <p:cNvPr id="6186" name="Line 45"/>
          <p:cNvSpPr>
            <a:spLocks noChangeShapeType="1"/>
          </p:cNvSpPr>
          <p:nvPr/>
        </p:nvSpPr>
        <p:spPr bwMode="auto">
          <a:xfrm flipH="1">
            <a:off x="2438400" y="2619375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proposal objectives related to CDM/TDS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6600"/>
                </a:solidFill>
              </a:rPr>
              <a:t>Provide … simple mechanisms for </a:t>
            </a:r>
            <a:r>
              <a:rPr lang="en-US" u="sng" dirty="0" smtClean="0"/>
              <a:t>locating</a:t>
            </a:r>
            <a:r>
              <a:rPr lang="en-US" dirty="0" smtClean="0">
                <a:solidFill>
                  <a:srgbClr val="006600"/>
                </a:solidFill>
              </a:rPr>
              <a:t>, accessing, and distributing real-time and thematic data, </a:t>
            </a:r>
            <a:r>
              <a:rPr lang="en-US" u="sng" dirty="0" smtClean="0">
                <a:solidFill>
                  <a:srgbClr val="006600"/>
                </a:solidFill>
              </a:rPr>
              <a:t>creating and publishing metadata</a:t>
            </a:r>
            <a:endParaRPr lang="en-US" u="sng" dirty="0" smtClean="0"/>
          </a:p>
          <a:p>
            <a:pPr lvl="1"/>
            <a:r>
              <a:rPr lang="en-US" dirty="0" smtClean="0"/>
              <a:t>CDM Feature Types, THREDDS metadata, </a:t>
            </a:r>
            <a:r>
              <a:rPr lang="en-US" dirty="0" err="1" smtClean="0"/>
              <a:t>ncISO</a:t>
            </a:r>
            <a:r>
              <a:rPr lang="en-US" dirty="0" smtClean="0"/>
              <a:t>, GI-Cat (OGC CS/W)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…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Empower community members to create and deploy innovative data services</a:t>
            </a:r>
          </a:p>
          <a:p>
            <a:pPr lvl="1"/>
            <a:r>
              <a:rPr lang="en-US" dirty="0" smtClean="0"/>
              <a:t>TDS, </a:t>
            </a:r>
            <a:r>
              <a:rPr lang="en-US" dirty="0" err="1" smtClean="0"/>
              <a:t>netCDF</a:t>
            </a:r>
            <a:r>
              <a:rPr lang="en-US" dirty="0" smtClean="0"/>
              <a:t>, CF conventions, </a:t>
            </a:r>
            <a:r>
              <a:rPr lang="en-US" dirty="0" err="1" smtClean="0"/>
              <a:t>OPeNDAP</a:t>
            </a:r>
            <a:r>
              <a:rPr lang="en-US" dirty="0" smtClean="0"/>
              <a:t>, OGC WMS, NCSS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…</a:t>
            </a:r>
            <a:endParaRPr 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Specific CDM/TDS objectives:</a:t>
            </a:r>
            <a:br>
              <a:rPr lang="en-US" sz="3200" dirty="0" smtClean="0"/>
            </a:br>
            <a:r>
              <a:rPr lang="en-US" sz="3200" dirty="0" smtClean="0"/>
              <a:t> mostly completed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6600"/>
                </a:solidFill>
              </a:rPr>
              <a:t>Provide full data access to the HDF family of file formats (HDF/HDF-EOS, HDF5/HDF5-EOS/NPOESS)</a:t>
            </a:r>
          </a:p>
          <a:p>
            <a:r>
              <a:rPr lang="en-US" dirty="0" smtClean="0"/>
              <a:t>Complete</a:t>
            </a:r>
            <a:r>
              <a:rPr lang="en-US" dirty="0" smtClean="0">
                <a:solidFill>
                  <a:srgbClr val="006600"/>
                </a:solidFill>
              </a:rPr>
              <a:t> implementation of scientific feature types (grid, point, station, track, radial, </a:t>
            </a:r>
            <a:r>
              <a:rPr lang="en-US" dirty="0" smtClean="0"/>
              <a:t>swath, unstructured grids</a:t>
            </a:r>
            <a:r>
              <a:rPr lang="en-US" dirty="0" smtClean="0">
                <a:solidFill>
                  <a:srgbClr val="006600"/>
                </a:solidFill>
              </a:rPr>
              <a:t>) and </a:t>
            </a:r>
            <a:r>
              <a:rPr lang="en-US" dirty="0" smtClean="0"/>
              <a:t>standardized conventions to represent these feature types</a:t>
            </a:r>
            <a:endParaRPr lang="en-US" dirty="0" smtClean="0">
              <a:solidFill>
                <a:srgbClr val="006600"/>
              </a:solidFill>
            </a:endParaRPr>
          </a:p>
          <a:p>
            <a:r>
              <a:rPr lang="en-US" dirty="0" smtClean="0">
                <a:solidFill>
                  <a:srgbClr val="006600"/>
                </a:solidFill>
              </a:rPr>
              <a:t>Make the TDS efficiently scale to large collections of datasets and files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Serve weather and climate data to other communities: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Support OGC and ISO standards (WCS, WMS, </a:t>
            </a:r>
            <a:r>
              <a:rPr lang="en-US" dirty="0" smtClean="0"/>
              <a:t>WFS</a:t>
            </a:r>
            <a:r>
              <a:rPr lang="en-US" dirty="0" smtClean="0">
                <a:solidFill>
                  <a:srgbClr val="006600"/>
                </a:solidFill>
              </a:rPr>
              <a:t>) to support users in other disciplines, e.g., GIS, data assimilation, numerical modeling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Enable users in other communities to access weather and climate data through their own client applications using standards-based protocols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Map CF conventions to international standards specification such as the ISO “coverage”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Specific CDM/TDS objectives:</a:t>
            </a:r>
            <a:br>
              <a:rPr lang="en-US" sz="3200" dirty="0" smtClean="0"/>
            </a:br>
            <a:r>
              <a:rPr lang="en-US" sz="3200" dirty="0" smtClean="0"/>
              <a:t> partly completed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Provide efficient access to output from ensemble forecast models</a:t>
            </a:r>
          </a:p>
          <a:p>
            <a:r>
              <a:rPr lang="en-US" dirty="0" smtClean="0"/>
              <a:t>Make Unidata/LDM data feeds and case studies available through the TDS and accessible by the IDV</a:t>
            </a:r>
          </a:p>
          <a:p>
            <a:r>
              <a:rPr lang="en-US" dirty="0" smtClean="0"/>
              <a:t>Create web services to subset large collections of data, returning data in convenient formats </a:t>
            </a:r>
            <a:r>
              <a:rPr lang="en-US" dirty="0" smtClean="0">
                <a:solidFill>
                  <a:srgbClr val="006600"/>
                </a:solidFill>
              </a:rPr>
              <a:t>[use scientific feature types to guide aggregation and collection services]</a:t>
            </a:r>
          </a:p>
          <a:p>
            <a:r>
              <a:rPr lang="en-US" dirty="0" smtClean="0"/>
              <a:t>Work with community to develop data discovery metadata standards</a:t>
            </a:r>
          </a:p>
          <a:p>
            <a:r>
              <a:rPr lang="en-US" dirty="0" smtClean="0"/>
              <a:t>Improve automated metadata generation and publication</a:t>
            </a:r>
          </a:p>
          <a:p>
            <a:r>
              <a:rPr lang="en-US" dirty="0" smtClean="0"/>
              <a:t>Make progress, through appropriate collaborations, towards “Scientific Databases” to allow complex search capabilities over very large collections of scientific datasets.</a:t>
            </a:r>
          </a:p>
          <a:p>
            <a:r>
              <a:rPr lang="en-US" dirty="0" smtClean="0"/>
              <a:t>Facilitate the installation of the TDS in universities so that faculty and students can share their local data holdings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15831</TotalTime>
  <Words>707</Words>
  <Application>Microsoft Office PowerPoint</Application>
  <PresentationFormat>On-screen Show (4:3)</PresentationFormat>
  <Paragraphs>124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Accomplishments and Remaining Challenges:  THREDDS Data Server and Common Data Model </vt:lpstr>
      <vt:lpstr>THREDDS Data Server (TDS)</vt:lpstr>
      <vt:lpstr>THREDDS Data Server (TDS)</vt:lpstr>
      <vt:lpstr>THREDDS Data Server</vt:lpstr>
      <vt:lpstr>Common Data Model (CDM)</vt:lpstr>
      <vt:lpstr>Slide 6</vt:lpstr>
      <vt:lpstr>General proposal objectives related to CDM/TDS</vt:lpstr>
      <vt:lpstr>Specific CDM/TDS objectives:  mostly completed</vt:lpstr>
      <vt:lpstr>Specific CDM/TDS objectives:  partly completed</vt:lpstr>
      <vt:lpstr>Specific CDM/TDS objectives:  not yet started</vt:lpstr>
      <vt:lpstr>Specific CDM/TDS tasks:  not anticipated in proposal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Accomplishments and Remaining Challenges:  THREDDS Data Server and Common Data Model</dc:title>
  <dc:creator>edavis</dc:creator>
  <cp:lastModifiedBy>Linda Miller</cp:lastModifiedBy>
  <cp:revision>1042</cp:revision>
  <dcterms:created xsi:type="dcterms:W3CDTF">2011-05-10T22:57:27Z</dcterms:created>
  <dcterms:modified xsi:type="dcterms:W3CDTF">2011-05-26T16:22:31Z</dcterms:modified>
</cp:coreProperties>
</file>