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36"/>
  </p:notesMasterIdLst>
  <p:handoutMasterIdLst>
    <p:handoutMasterId r:id="rId37"/>
  </p:handoutMasterIdLst>
  <p:sldIdLst>
    <p:sldId id="525" r:id="rId2"/>
    <p:sldId id="702" r:id="rId3"/>
    <p:sldId id="634" r:id="rId4"/>
    <p:sldId id="691" r:id="rId5"/>
    <p:sldId id="694" r:id="rId6"/>
    <p:sldId id="700" r:id="rId7"/>
    <p:sldId id="701" r:id="rId8"/>
    <p:sldId id="671" r:id="rId9"/>
    <p:sldId id="416" r:id="rId10"/>
    <p:sldId id="686" r:id="rId11"/>
    <p:sldId id="696" r:id="rId12"/>
    <p:sldId id="597" r:id="rId13"/>
    <p:sldId id="672" r:id="rId14"/>
    <p:sldId id="609" r:id="rId15"/>
    <p:sldId id="684" r:id="rId16"/>
    <p:sldId id="685" r:id="rId17"/>
    <p:sldId id="690" r:id="rId18"/>
    <p:sldId id="677" r:id="rId19"/>
    <p:sldId id="497" r:id="rId20"/>
    <p:sldId id="687" r:id="rId21"/>
    <p:sldId id="688" r:id="rId22"/>
    <p:sldId id="689" r:id="rId23"/>
    <p:sldId id="625" r:id="rId24"/>
    <p:sldId id="676" r:id="rId25"/>
    <p:sldId id="675" r:id="rId26"/>
    <p:sldId id="699" r:id="rId27"/>
    <p:sldId id="641" r:id="rId28"/>
    <p:sldId id="661" r:id="rId29"/>
    <p:sldId id="663" r:id="rId30"/>
    <p:sldId id="673" r:id="rId31"/>
    <p:sldId id="674" r:id="rId32"/>
    <p:sldId id="697" r:id="rId33"/>
    <p:sldId id="693" r:id="rId34"/>
    <p:sldId id="667" r:id="rId35"/>
  </p:sldIdLst>
  <p:sldSz cx="9144000" cy="6858000" type="screen4x3"/>
  <p:notesSz cx="7010400" cy="9296400"/>
  <p:defaultTextStyle>
    <a:defPPr>
      <a:defRPr lang="en-US"/>
    </a:defPPr>
    <a:lvl1pPr algn="l" rtl="0" fontAlgn="base">
      <a:lnSpc>
        <a:spcPct val="90000"/>
      </a:lnSpc>
      <a:spcBef>
        <a:spcPct val="50000"/>
      </a:spcBef>
      <a:spcAft>
        <a:spcPct val="0"/>
      </a:spcAft>
      <a:buClr>
        <a:srgbClr val="990033"/>
      </a:buClr>
      <a:buSzPct val="120000"/>
      <a:buFont typeface="Wingdings" pitchFamily="2" charset="2"/>
      <a:defRPr sz="2400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1pPr>
    <a:lvl2pPr marL="457200" algn="l" rtl="0" fontAlgn="base">
      <a:lnSpc>
        <a:spcPct val="90000"/>
      </a:lnSpc>
      <a:spcBef>
        <a:spcPct val="50000"/>
      </a:spcBef>
      <a:spcAft>
        <a:spcPct val="0"/>
      </a:spcAft>
      <a:buClr>
        <a:srgbClr val="990033"/>
      </a:buClr>
      <a:buSzPct val="120000"/>
      <a:buFont typeface="Wingdings" pitchFamily="2" charset="2"/>
      <a:defRPr sz="2400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2pPr>
    <a:lvl3pPr marL="914400" algn="l" rtl="0" fontAlgn="base">
      <a:lnSpc>
        <a:spcPct val="90000"/>
      </a:lnSpc>
      <a:spcBef>
        <a:spcPct val="50000"/>
      </a:spcBef>
      <a:spcAft>
        <a:spcPct val="0"/>
      </a:spcAft>
      <a:buClr>
        <a:srgbClr val="990033"/>
      </a:buClr>
      <a:buSzPct val="120000"/>
      <a:buFont typeface="Wingdings" pitchFamily="2" charset="2"/>
      <a:defRPr sz="2400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3pPr>
    <a:lvl4pPr marL="1371600" algn="l" rtl="0" fontAlgn="base">
      <a:lnSpc>
        <a:spcPct val="90000"/>
      </a:lnSpc>
      <a:spcBef>
        <a:spcPct val="50000"/>
      </a:spcBef>
      <a:spcAft>
        <a:spcPct val="0"/>
      </a:spcAft>
      <a:buClr>
        <a:srgbClr val="990033"/>
      </a:buClr>
      <a:buSzPct val="120000"/>
      <a:buFont typeface="Wingdings" pitchFamily="2" charset="2"/>
      <a:defRPr sz="2400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4pPr>
    <a:lvl5pPr marL="1828800" algn="l" rtl="0" fontAlgn="base">
      <a:lnSpc>
        <a:spcPct val="90000"/>
      </a:lnSpc>
      <a:spcBef>
        <a:spcPct val="50000"/>
      </a:spcBef>
      <a:spcAft>
        <a:spcPct val="0"/>
      </a:spcAft>
      <a:buClr>
        <a:srgbClr val="990033"/>
      </a:buClr>
      <a:buSzPct val="120000"/>
      <a:buFont typeface="Wingdings" pitchFamily="2" charset="2"/>
      <a:defRPr sz="2400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008000"/>
    <a:srgbClr val="663300"/>
    <a:srgbClr val="552579"/>
    <a:srgbClr val="FFFFCC"/>
    <a:srgbClr val="FFFFFF"/>
    <a:srgbClr val="003366"/>
    <a:srgbClr val="FFCCFF"/>
    <a:srgbClr val="99FFCC"/>
    <a:srgbClr val="CC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383" autoAdjust="0"/>
  </p:normalViewPr>
  <p:slideViewPr>
    <p:cSldViewPr>
      <p:cViewPr>
        <p:scale>
          <a:sx n="70" d="100"/>
          <a:sy n="70" d="100"/>
        </p:scale>
        <p:origin x="-78" y="-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3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han\AppData\Local\Temp\UnidataProducts_FTE_CurrentAnd6mo-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han\AppData\Local\Temp\UnidataProducts_FTE_CurrentAnd6mo-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Software Engineer FTE per Unidata Product</a:t>
            </a:r>
          </a:p>
        </c:rich>
      </c:tx>
      <c:layout/>
    </c:title>
    <c:plotArea>
      <c:layout/>
      <c:barChart>
        <c:barDir val="bar"/>
        <c:grouping val="clustered"/>
        <c:ser>
          <c:idx val="0"/>
          <c:order val="0"/>
          <c:dLbls>
            <c:showVal val="1"/>
          </c:dLbls>
          <c:cat>
            <c:strRef>
              <c:f>Sheet1!$A$5:$A$26</c:f>
              <c:strCache>
                <c:ptCount val="22"/>
                <c:pt idx="0">
                  <c:v>GEMPAK</c:v>
                </c:pt>
                <c:pt idx="1">
                  <c:v>AWIPS-II</c:v>
                </c:pt>
                <c:pt idx="2">
                  <c:v>McIDAS-X</c:v>
                </c:pt>
                <c:pt idx="3">
                  <c:v>IDV</c:v>
                </c:pt>
                <c:pt idx="4">
                  <c:v>RAMADDA</c:v>
                </c:pt>
                <c:pt idx="5">
                  <c:v>McIDAS ADDE</c:v>
                </c:pt>
                <c:pt idx="6">
                  <c:v>McIDAS SDI</c:v>
                </c:pt>
                <c:pt idx="7">
                  <c:v>TDS</c:v>
                </c:pt>
                <c:pt idx="8">
                  <c:v>netCDF-Java/CDM</c:v>
                </c:pt>
                <c:pt idx="9">
                  <c:v>netCDF-C/C++/F</c:v>
                </c:pt>
                <c:pt idx="10">
                  <c:v>netCDF-Perl</c:v>
                </c:pt>
                <c:pt idx="11">
                  <c:v>UDUnits</c:v>
                </c:pt>
                <c:pt idx="12">
                  <c:v>libCF/GRIDSPEC</c:v>
                </c:pt>
                <c:pt idx="13">
                  <c:v>LDM</c:v>
                </c:pt>
                <c:pt idx="14">
                  <c:v>LDMng</c:v>
                </c:pt>
                <c:pt idx="15">
                  <c:v>NOAAPort ingest</c:v>
                </c:pt>
                <c:pt idx="16">
                  <c:v>Decoders</c:v>
                </c:pt>
                <c:pt idx="17">
                  <c:v>Web site</c:v>
                </c:pt>
                <c:pt idx="18">
                  <c:v>Training</c:v>
                </c:pt>
                <c:pt idx="19">
                  <c:v>IDD</c:v>
                </c:pt>
                <c:pt idx="20">
                  <c:v>SysAdmin/Infrastructure</c:v>
                </c:pt>
                <c:pt idx="21">
                  <c:v>Supervision</c:v>
                </c:pt>
              </c:strCache>
            </c:strRef>
          </c:cat>
          <c:val>
            <c:numRef>
              <c:f>Sheet1!$B$5:$B$26</c:f>
              <c:numCache>
                <c:formatCode>General</c:formatCode>
                <c:ptCount val="22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1.8</c:v>
                </c:pt>
                <c:pt idx="4">
                  <c:v>0.1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1</c:v>
                </c:pt>
                <c:pt idx="9">
                  <c:v>2</c:v>
                </c:pt>
                <c:pt idx="10">
                  <c:v>5.0000000000000051E-2</c:v>
                </c:pt>
                <c:pt idx="11">
                  <c:v>0.15000000000000019</c:v>
                </c:pt>
                <c:pt idx="12">
                  <c:v>0</c:v>
                </c:pt>
                <c:pt idx="13">
                  <c:v>0.5</c:v>
                </c:pt>
                <c:pt idx="14">
                  <c:v>0.30000000000000032</c:v>
                </c:pt>
                <c:pt idx="15">
                  <c:v>0.1</c:v>
                </c:pt>
                <c:pt idx="16">
                  <c:v>0.1</c:v>
                </c:pt>
                <c:pt idx="17">
                  <c:v>1</c:v>
                </c:pt>
                <c:pt idx="18">
                  <c:v>0.5</c:v>
                </c:pt>
                <c:pt idx="19">
                  <c:v>0.5</c:v>
                </c:pt>
                <c:pt idx="20">
                  <c:v>1.5</c:v>
                </c:pt>
                <c:pt idx="21">
                  <c:v>0.5</c:v>
                </c:pt>
              </c:numCache>
            </c:numRef>
          </c:val>
        </c:ser>
        <c:axId val="99686656"/>
        <c:axId val="100123776"/>
      </c:barChart>
      <c:catAx>
        <c:axId val="99686656"/>
        <c:scaling>
          <c:orientation val="minMax"/>
        </c:scaling>
        <c:axPos val="l"/>
        <c:majorTickMark val="none"/>
        <c:tickLblPos val="nextTo"/>
        <c:crossAx val="100123776"/>
        <c:crosses val="autoZero"/>
        <c:auto val="1"/>
        <c:lblAlgn val="ctr"/>
        <c:lblOffset val="100"/>
      </c:catAx>
      <c:valAx>
        <c:axId val="100123776"/>
        <c:scaling>
          <c:orientation val="minMax"/>
        </c:scaling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FTE</a:t>
                </a:r>
              </a:p>
            </c:rich>
          </c:tx>
          <c:layout/>
        </c:title>
        <c:numFmt formatCode="General" sourceLinked="1"/>
        <c:tickLblPos val="nextTo"/>
        <c:crossAx val="99686656"/>
        <c:crosses val="autoZero"/>
        <c:crossBetween val="between"/>
      </c:valAx>
    </c:plotArea>
    <c:plotVisOnly val="1"/>
  </c:chart>
  <c:spPr>
    <a:solidFill>
      <a:schemeClr val="bg1"/>
    </a:solidFill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6"/>
  <c:chart>
    <c:title>
      <c:tx>
        <c:rich>
          <a:bodyPr/>
          <a:lstStyle/>
          <a:p>
            <a:pPr>
              <a:defRPr/>
            </a:pPr>
            <a:r>
              <a:rPr lang="en-US"/>
              <a:t>Software Engineer FTE per Unidata Product</a:t>
            </a:r>
          </a:p>
          <a:p>
            <a:pPr>
              <a:defRPr/>
            </a:pPr>
            <a:r>
              <a:rPr lang="en-US"/>
              <a:t>(current and anticipated for next 6 months)</a:t>
            </a:r>
          </a:p>
        </c:rich>
      </c:tx>
      <c:layout/>
    </c:title>
    <c:plotArea>
      <c:layout/>
      <c:barChart>
        <c:barDir val="bar"/>
        <c:grouping val="clustered"/>
        <c:ser>
          <c:idx val="0"/>
          <c:order val="0"/>
          <c:tx>
            <c:v>Current</c:v>
          </c:tx>
          <c:cat>
            <c:strRef>
              <c:f>Sheet1!$A$5:$A$26</c:f>
              <c:strCache>
                <c:ptCount val="22"/>
                <c:pt idx="0">
                  <c:v>GEMPAK</c:v>
                </c:pt>
                <c:pt idx="1">
                  <c:v>AWIPS-II</c:v>
                </c:pt>
                <c:pt idx="2">
                  <c:v>McIDAS-X</c:v>
                </c:pt>
                <c:pt idx="3">
                  <c:v>IDV</c:v>
                </c:pt>
                <c:pt idx="4">
                  <c:v>RAMADDA</c:v>
                </c:pt>
                <c:pt idx="5">
                  <c:v>McIDAS ADDE</c:v>
                </c:pt>
                <c:pt idx="6">
                  <c:v>McIDAS SDI</c:v>
                </c:pt>
                <c:pt idx="7">
                  <c:v>TDS</c:v>
                </c:pt>
                <c:pt idx="8">
                  <c:v>netCDF-Java/CDM</c:v>
                </c:pt>
                <c:pt idx="9">
                  <c:v>netCDF-C/C++/F</c:v>
                </c:pt>
                <c:pt idx="10">
                  <c:v>netCDF-Perl</c:v>
                </c:pt>
                <c:pt idx="11">
                  <c:v>UDUnits</c:v>
                </c:pt>
                <c:pt idx="12">
                  <c:v>libCF/GRIDSPEC</c:v>
                </c:pt>
                <c:pt idx="13">
                  <c:v>LDM</c:v>
                </c:pt>
                <c:pt idx="14">
                  <c:v>LDMng</c:v>
                </c:pt>
                <c:pt idx="15">
                  <c:v>NOAAPort ingest</c:v>
                </c:pt>
                <c:pt idx="16">
                  <c:v>Decoders</c:v>
                </c:pt>
                <c:pt idx="17">
                  <c:v>Web site</c:v>
                </c:pt>
                <c:pt idx="18">
                  <c:v>Training</c:v>
                </c:pt>
                <c:pt idx="19">
                  <c:v>IDD</c:v>
                </c:pt>
                <c:pt idx="20">
                  <c:v>SysAdmin/Infrastructure</c:v>
                </c:pt>
                <c:pt idx="21">
                  <c:v>Supervision</c:v>
                </c:pt>
              </c:strCache>
            </c:strRef>
          </c:cat>
          <c:val>
            <c:numRef>
              <c:f>Sheet1!$B$5:$B$26</c:f>
              <c:numCache>
                <c:formatCode>General</c:formatCode>
                <c:ptCount val="22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1.8</c:v>
                </c:pt>
                <c:pt idx="4">
                  <c:v>0.1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1</c:v>
                </c:pt>
                <c:pt idx="9">
                  <c:v>2</c:v>
                </c:pt>
                <c:pt idx="10">
                  <c:v>0.05</c:v>
                </c:pt>
                <c:pt idx="11">
                  <c:v>0.15000000000000019</c:v>
                </c:pt>
                <c:pt idx="12">
                  <c:v>0</c:v>
                </c:pt>
                <c:pt idx="13">
                  <c:v>0.5</c:v>
                </c:pt>
                <c:pt idx="14">
                  <c:v>0.30000000000000032</c:v>
                </c:pt>
                <c:pt idx="15">
                  <c:v>0.1</c:v>
                </c:pt>
                <c:pt idx="16">
                  <c:v>0.1</c:v>
                </c:pt>
                <c:pt idx="17">
                  <c:v>1</c:v>
                </c:pt>
                <c:pt idx="18">
                  <c:v>0.5</c:v>
                </c:pt>
                <c:pt idx="19">
                  <c:v>0.5</c:v>
                </c:pt>
                <c:pt idx="20">
                  <c:v>1.5</c:v>
                </c:pt>
                <c:pt idx="21">
                  <c:v>0.5</c:v>
                </c:pt>
              </c:numCache>
            </c:numRef>
          </c:val>
        </c:ser>
        <c:ser>
          <c:idx val="1"/>
          <c:order val="1"/>
          <c:tx>
            <c:v>6 months</c:v>
          </c:tx>
          <c:dLbls>
            <c:dLbl>
              <c:idx val="14"/>
              <c:layout>
                <c:manualLayout>
                  <c:x val="1.1922503725782461E-2"/>
                  <c:y val="-7.6628352490420871E-3"/>
                </c:manualLayout>
              </c:layout>
              <c:showVal val="1"/>
            </c:dLbl>
            <c:showVal val="1"/>
          </c:dLbls>
          <c:cat>
            <c:strRef>
              <c:f>Sheet1!$A$5:$A$26</c:f>
              <c:strCache>
                <c:ptCount val="22"/>
                <c:pt idx="0">
                  <c:v>GEMPAK</c:v>
                </c:pt>
                <c:pt idx="1">
                  <c:v>AWIPS-II</c:v>
                </c:pt>
                <c:pt idx="2">
                  <c:v>McIDAS-X</c:v>
                </c:pt>
                <c:pt idx="3">
                  <c:v>IDV</c:v>
                </c:pt>
                <c:pt idx="4">
                  <c:v>RAMADDA</c:v>
                </c:pt>
                <c:pt idx="5">
                  <c:v>McIDAS ADDE</c:v>
                </c:pt>
                <c:pt idx="6">
                  <c:v>McIDAS SDI</c:v>
                </c:pt>
                <c:pt idx="7">
                  <c:v>TDS</c:v>
                </c:pt>
                <c:pt idx="8">
                  <c:v>netCDF-Java/CDM</c:v>
                </c:pt>
                <c:pt idx="9">
                  <c:v>netCDF-C/C++/F</c:v>
                </c:pt>
                <c:pt idx="10">
                  <c:v>netCDF-Perl</c:v>
                </c:pt>
                <c:pt idx="11">
                  <c:v>UDUnits</c:v>
                </c:pt>
                <c:pt idx="12">
                  <c:v>libCF/GRIDSPEC</c:v>
                </c:pt>
                <c:pt idx="13">
                  <c:v>LDM</c:v>
                </c:pt>
                <c:pt idx="14">
                  <c:v>LDMng</c:v>
                </c:pt>
                <c:pt idx="15">
                  <c:v>NOAAPort ingest</c:v>
                </c:pt>
                <c:pt idx="16">
                  <c:v>Decoders</c:v>
                </c:pt>
                <c:pt idx="17">
                  <c:v>Web site</c:v>
                </c:pt>
                <c:pt idx="18">
                  <c:v>Training</c:v>
                </c:pt>
                <c:pt idx="19">
                  <c:v>IDD</c:v>
                </c:pt>
                <c:pt idx="20">
                  <c:v>SysAdmin/Infrastructure</c:v>
                </c:pt>
                <c:pt idx="21">
                  <c:v>Supervision</c:v>
                </c:pt>
              </c:strCache>
            </c:strRef>
          </c:cat>
          <c:val>
            <c:numRef>
              <c:f>Sheet1!$C$5:$C$26</c:f>
              <c:numCache>
                <c:formatCode>General</c:formatCode>
                <c:ptCount val="22"/>
                <c:pt idx="0">
                  <c:v>0.5</c:v>
                </c:pt>
                <c:pt idx="1">
                  <c:v>1.5</c:v>
                </c:pt>
                <c:pt idx="2">
                  <c:v>0.5</c:v>
                </c:pt>
                <c:pt idx="3">
                  <c:v>2.5</c:v>
                </c:pt>
                <c:pt idx="4">
                  <c:v>0.1</c:v>
                </c:pt>
                <c:pt idx="5">
                  <c:v>0</c:v>
                </c:pt>
                <c:pt idx="6">
                  <c:v>0</c:v>
                </c:pt>
                <c:pt idx="7">
                  <c:v>1.5</c:v>
                </c:pt>
                <c:pt idx="8">
                  <c:v>1.5</c:v>
                </c:pt>
                <c:pt idx="9">
                  <c:v>2</c:v>
                </c:pt>
                <c:pt idx="10">
                  <c:v>0.05</c:v>
                </c:pt>
                <c:pt idx="11">
                  <c:v>0.15000000000000019</c:v>
                </c:pt>
                <c:pt idx="12">
                  <c:v>0</c:v>
                </c:pt>
                <c:pt idx="13">
                  <c:v>0.5</c:v>
                </c:pt>
                <c:pt idx="14">
                  <c:v>0.1</c:v>
                </c:pt>
                <c:pt idx="15">
                  <c:v>0.1</c:v>
                </c:pt>
                <c:pt idx="16">
                  <c:v>0.1</c:v>
                </c:pt>
                <c:pt idx="17">
                  <c:v>1</c:v>
                </c:pt>
                <c:pt idx="18">
                  <c:v>1</c:v>
                </c:pt>
                <c:pt idx="19">
                  <c:v>0.5</c:v>
                </c:pt>
                <c:pt idx="20">
                  <c:v>2.25</c:v>
                </c:pt>
                <c:pt idx="21">
                  <c:v>0.5</c:v>
                </c:pt>
              </c:numCache>
            </c:numRef>
          </c:val>
        </c:ser>
        <c:axId val="100944512"/>
        <c:axId val="100946304"/>
      </c:barChart>
      <c:catAx>
        <c:axId val="100944512"/>
        <c:scaling>
          <c:orientation val="minMax"/>
        </c:scaling>
        <c:axPos val="l"/>
        <c:majorTickMark val="none"/>
        <c:tickLblPos val="nextTo"/>
        <c:crossAx val="100946304"/>
        <c:crosses val="autoZero"/>
        <c:auto val="1"/>
        <c:lblAlgn val="ctr"/>
        <c:lblOffset val="100"/>
      </c:catAx>
      <c:valAx>
        <c:axId val="100946304"/>
        <c:scaling>
          <c:orientation val="minMax"/>
        </c:scaling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FTE</a:t>
                </a:r>
              </a:p>
            </c:rich>
          </c:tx>
          <c:layout/>
        </c:title>
        <c:numFmt formatCode="General" sourceLinked="1"/>
        <c:tickLblPos val="nextTo"/>
        <c:crossAx val="100944512"/>
        <c:crosses val="autoZero"/>
        <c:crossBetween val="between"/>
      </c:valAx>
    </c:plotArea>
    <c:legend>
      <c:legendPos val="r"/>
      <c:layout/>
    </c:legend>
    <c:plotVisOnly val="1"/>
  </c:chart>
  <c:spPr>
    <a:solidFill>
      <a:srgbClr val="FFFFFF"/>
    </a:solidFill>
  </c:sp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4" tIns="45788" rIns="91574" bIns="45788" numCol="1" anchor="t" anchorCtr="0" compatLnSpc="1">
            <a:prstTxWarp prst="textNoShape">
              <a:avLst/>
            </a:prstTxWarp>
          </a:bodyPr>
          <a:lstStyle>
            <a:lvl1pPr defTabSz="915988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43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4" tIns="45788" rIns="91574" bIns="45788" numCol="1" anchor="t" anchorCtr="0" compatLnSpc="1">
            <a:prstTxWarp prst="textNoShape">
              <a:avLst/>
            </a:prstTxWarp>
          </a:bodyPr>
          <a:lstStyle>
            <a:lvl1pPr algn="r" defTabSz="915988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43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4" tIns="45788" rIns="91574" bIns="45788" numCol="1" anchor="b" anchorCtr="0" compatLnSpc="1">
            <a:prstTxWarp prst="textNoShape">
              <a:avLst/>
            </a:prstTxWarp>
          </a:bodyPr>
          <a:lstStyle>
            <a:lvl1pPr defTabSz="915988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43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4" tIns="45788" rIns="91574" bIns="45788" numCol="1" anchor="b" anchorCtr="0" compatLnSpc="1">
            <a:prstTxWarp prst="textNoShape">
              <a:avLst/>
            </a:prstTxWarp>
          </a:bodyPr>
          <a:lstStyle>
            <a:lvl1pPr algn="r" defTabSz="915988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fld id="{B59F5EB1-EBBF-464B-B09C-1B0C7D4A91D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6" tIns="46549" rIns="93096" bIns="46549" numCol="1" anchor="t" anchorCtr="0" compatLnSpc="1">
            <a:prstTxWarp prst="textNoShape">
              <a:avLst/>
            </a:prstTxWarp>
          </a:bodyPr>
          <a:lstStyle>
            <a:lvl1pPr defTabSz="931863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6" tIns="46549" rIns="93096" bIns="46549" numCol="1" anchor="t" anchorCtr="0" compatLnSpc="1">
            <a:prstTxWarp prst="textNoShape">
              <a:avLst/>
            </a:prstTxWarp>
          </a:bodyPr>
          <a:lstStyle>
            <a:lvl1pPr algn="r" defTabSz="931863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6" tIns="46549" rIns="93096" bIns="465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6" tIns="46549" rIns="93096" bIns="46549" numCol="1" anchor="b" anchorCtr="0" compatLnSpc="1">
            <a:prstTxWarp prst="textNoShape">
              <a:avLst/>
            </a:prstTxWarp>
          </a:bodyPr>
          <a:lstStyle>
            <a:lvl1pPr defTabSz="931863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6" tIns="46549" rIns="93096" bIns="46549" numCol="1" anchor="b" anchorCtr="0" compatLnSpc="1">
            <a:prstTxWarp prst="textNoShape">
              <a:avLst/>
            </a:prstTxWarp>
          </a:bodyPr>
          <a:lstStyle>
            <a:lvl1pPr algn="r" defTabSz="931863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fld id="{11CF16F2-2513-4635-AC31-36D1FB18833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B05DC8-29FD-44FB-B88B-AD7B8B648ABA}" type="slidenum">
              <a:rPr lang="en-US"/>
              <a:pPr/>
              <a:t>1</a:t>
            </a:fld>
            <a:endParaRPr lang="en-US"/>
          </a:p>
        </p:txBody>
      </p:sp>
      <p:sp>
        <p:nvSpPr>
          <p:cNvPr id="59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F16F2-2513-4635-AC31-36D1FB18833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F16F2-2513-4635-AC31-36D1FB18833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1A8C76-B344-4541-BAE4-9C0C80D1C2D7}" type="slidenum">
              <a:rPr lang="en-US"/>
              <a:pPr/>
              <a:t>12</a:t>
            </a:fld>
            <a:endParaRPr lang="en-US"/>
          </a:p>
        </p:txBody>
      </p:sp>
      <p:sp>
        <p:nvSpPr>
          <p:cNvPr id="95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-- OGC (Open Geospatial Consortium, a non-profit, international, voluntary consensus standards organization that is leading the development of standards for geospatial and location based services) </a:t>
            </a:r>
          </a:p>
          <a:p>
            <a:r>
              <a:rPr lang="en-US" dirty="0" smtClean="0"/>
              <a:t>-- Working closely with NCAR (especially the GIS Program), Unidata serves as UCAR/NCAR representative to the OGC</a:t>
            </a:r>
          </a:p>
          <a:p>
            <a:r>
              <a:rPr lang="en-US" dirty="0" smtClean="0"/>
              <a:t>-- Many countries (especially European Community) legally require data systems to adhere to OGC and ISO standards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D5102-62BD-4650-A024-FB96DBE3E71F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C3890C-8623-4B3C-B48C-401B19BA2D5E}" type="slidenum">
              <a:rPr lang="en-US"/>
              <a:pPr/>
              <a:t>14</a:t>
            </a:fld>
            <a:endParaRPr lang="en-US"/>
          </a:p>
        </p:txBody>
      </p:sp>
      <p:sp>
        <p:nvSpPr>
          <p:cNvPr id="102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F16F2-2513-4635-AC31-36D1FB18833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F16F2-2513-4635-AC31-36D1FB18833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F16F2-2513-4635-AC31-36D1FB18833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FAB-1669-44A3-9F1D-7C3522C6F4C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8D61F0-9BC1-4D76-90A5-CB63AAF190EF}" type="slidenum">
              <a:rPr lang="en-US"/>
              <a:pPr/>
              <a:t>19</a:t>
            </a:fld>
            <a:endParaRPr lang="en-US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8E9864-1B09-4701-8CD6-D55622B47F70}" type="slidenum">
              <a:rPr lang="en-US"/>
              <a:pPr/>
              <a:t>2</a:t>
            </a:fld>
            <a:endParaRPr lang="en-US"/>
          </a:p>
        </p:txBody>
      </p:sp>
      <p:sp>
        <p:nvSpPr>
          <p:cNvPr id="115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6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F16F2-2513-4635-AC31-36D1FB18833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F16F2-2513-4635-AC31-36D1FB18833C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F16F2-2513-4635-AC31-36D1FB18833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CFBED7-242E-46F1-9F71-93BB91CC41B2}" type="slidenum">
              <a:rPr lang="en-US"/>
              <a:pPr/>
              <a:t>23</a:t>
            </a:fld>
            <a:endParaRPr lang="en-US"/>
          </a:p>
        </p:txBody>
      </p:sp>
      <p:sp>
        <p:nvSpPr>
          <p:cNvPr id="111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4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F16F2-2513-4635-AC31-36D1FB18833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Unidata's Michael James demonstrates and discusses the AWIPS II system with an attendee during the AMS 2011 meeting in Seattle.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D5102-62BD-4650-A024-FB96DBE3E71F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F16F2-2513-4635-AC31-36D1FB18833C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9E9C73-2FBF-4677-88A1-45821C39A06D}" type="slidenum">
              <a:rPr lang="en-US"/>
              <a:pPr/>
              <a:t>27</a:t>
            </a:fld>
            <a:endParaRPr lang="en-US"/>
          </a:p>
        </p:txBody>
      </p:sp>
      <p:sp>
        <p:nvSpPr>
          <p:cNvPr id="1183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3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F16F2-2513-4635-AC31-36D1FB18833C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F16F2-2513-4635-AC31-36D1FB18833C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8E9864-1B09-4701-8CD6-D55622B47F70}" type="slidenum">
              <a:rPr lang="en-US"/>
              <a:pPr/>
              <a:t>3</a:t>
            </a:fld>
            <a:endParaRPr lang="en-US"/>
          </a:p>
        </p:txBody>
      </p:sp>
      <p:sp>
        <p:nvSpPr>
          <p:cNvPr id="115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6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9D6D59-CE3B-436E-A3AE-32DFB67C5BAE}" type="slidenum">
              <a:rPr lang="en-US"/>
              <a:pPr/>
              <a:t>30</a:t>
            </a:fld>
            <a:endParaRPr lang="en-US"/>
          </a:p>
        </p:txBody>
      </p:sp>
      <p:sp>
        <p:nvSpPr>
          <p:cNvPr id="101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university community has significantly benefited from these grants. Last year, eight awards were made and the success rate was quite high.</a:t>
            </a:r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Unidata Users' Committee student representative Stefan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Cecelski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 and Unidata staff members Tina Campbell and Linda Miller talk with students at Unidata's table at the AMS Student Conference career fair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D5102-62BD-4650-A024-FB96DBE3E71F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F16F2-2513-4635-AC31-36D1FB18833C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F16F2-2513-4635-AC31-36D1FB18833C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01FC0C-40A6-46E2-B5C7-99F4BBA5BD49}" type="slidenum">
              <a:rPr lang="en-US"/>
              <a:pPr/>
              <a:t>34</a:t>
            </a:fld>
            <a:endParaRPr lang="en-US"/>
          </a:p>
        </p:txBody>
      </p:sp>
      <p:sp>
        <p:nvSpPr>
          <p:cNvPr id="101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F16F2-2513-4635-AC31-36D1FB18833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F16F2-2513-4635-AC31-36D1FB18833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F16F2-2513-4635-AC31-36D1FB18833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F16F2-2513-4635-AC31-36D1FB18833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F16F2-2513-4635-AC31-36D1FB18833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955A4E-97B5-418A-B00D-06797A35921A}" type="slidenum">
              <a:rPr lang="en-US"/>
              <a:pPr/>
              <a:t>9</a:t>
            </a:fld>
            <a:endParaRPr lang="en-US"/>
          </a:p>
        </p:txBody>
      </p:sp>
      <p:sp>
        <p:nvSpPr>
          <p:cNvPr id="39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31813A-4BA9-43AA-86A4-676FBFBA46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4B1099-4E9A-4952-A4A4-FD01214A80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304800"/>
            <a:ext cx="213360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304800"/>
            <a:ext cx="62484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F02BE3-45EA-4C03-B42D-4196CCD3D7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549F637-581C-459F-8A63-1203A5F36E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60C3DC-4AD6-46FD-A90A-FF3C874DB9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1257978-E721-476B-816D-CF67C72BC9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742460E-1D71-4537-AAA6-37FE75CABB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25E645-EE80-4147-94EB-E12FD97647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06FB7E-3978-451A-85D4-5B98C28267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6360C4-D757-45B8-B290-EB0F850DE3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C22110-3CE4-4DF6-9BFB-930AB519CC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FC9DA-44A7-4A66-9FD2-DBCAE23BBC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92353D-A657-4840-8AAB-6A28703A28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8D024-876C-4126-8905-F5B704CF56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9F3345-2A97-4D53-82B9-D86ED3CBFD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63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63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63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63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9578CC6-40B2-4262-9ED9-4B7AE280E8D3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" name="Picture 8" descr="unidata_logo2by2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1186248" cy="12192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sourceforge.net/projects/ramadda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  <a:noFill/>
          <a:ln/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Director’s Report</a:t>
            </a:r>
          </a:p>
        </p:txBody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447800"/>
            <a:ext cx="7696200" cy="5029200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chemeClr val="accent2"/>
              </a:buClr>
              <a:buFontTx/>
              <a:buNone/>
            </a:pPr>
            <a:endParaRPr lang="en-US" sz="1400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Clr>
                <a:schemeClr val="accent2"/>
              </a:buClr>
              <a:buFontTx/>
              <a:buNone/>
            </a:pPr>
            <a:endParaRPr lang="en-US" sz="1400" dirty="0">
              <a:solidFill>
                <a:schemeClr val="accent2"/>
              </a:solidFill>
            </a:endParaRPr>
          </a:p>
          <a:p>
            <a:pPr algn="ctr">
              <a:lnSpc>
                <a:spcPct val="115000"/>
              </a:lnSpc>
              <a:buClr>
                <a:schemeClr val="accent2"/>
              </a:buClr>
              <a:buFontTx/>
              <a:buNone/>
            </a:pPr>
            <a:r>
              <a:rPr lang="en-US" b="1" dirty="0" smtClean="0"/>
              <a:t>Unidata Policy Committee</a:t>
            </a:r>
            <a:endParaRPr lang="en-US" b="1" dirty="0"/>
          </a:p>
          <a:p>
            <a:pPr algn="ctr">
              <a:lnSpc>
                <a:spcPct val="115000"/>
              </a:lnSpc>
              <a:buClr>
                <a:schemeClr val="accent2"/>
              </a:buClr>
              <a:buFontTx/>
              <a:buNone/>
            </a:pPr>
            <a:endParaRPr lang="en-US" sz="2400" dirty="0"/>
          </a:p>
          <a:p>
            <a:pPr algn="ctr">
              <a:lnSpc>
                <a:spcPct val="115000"/>
              </a:lnSpc>
              <a:buClr>
                <a:schemeClr val="accent2"/>
              </a:buClr>
              <a:buFontTx/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23 May 2011</a:t>
            </a:r>
          </a:p>
          <a:p>
            <a:pPr algn="ctr">
              <a:lnSpc>
                <a:spcPct val="115000"/>
              </a:lnSpc>
              <a:buClr>
                <a:schemeClr val="accent2"/>
              </a:buClr>
              <a:buFontTx/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North Carolina State University</a:t>
            </a:r>
            <a:endParaRPr lang="en-US" sz="2800" dirty="0">
              <a:solidFill>
                <a:srgbClr val="002060"/>
              </a:solidFill>
            </a:endParaRPr>
          </a:p>
          <a:p>
            <a:pPr algn="ctr">
              <a:lnSpc>
                <a:spcPct val="115000"/>
              </a:lnSpc>
              <a:buClr>
                <a:schemeClr val="accent2"/>
              </a:buClr>
              <a:buFontTx/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Raleigh, NC</a:t>
            </a:r>
            <a:endParaRPr lang="en-US" sz="2800" dirty="0">
              <a:solidFill>
                <a:srgbClr val="002060"/>
              </a:solidFill>
            </a:endParaRPr>
          </a:p>
          <a:p>
            <a:pPr algn="ctr">
              <a:lnSpc>
                <a:spcPct val="115000"/>
              </a:lnSpc>
              <a:buClr>
                <a:schemeClr val="accent2"/>
              </a:buClr>
              <a:buFontTx/>
              <a:buNone/>
            </a:pPr>
            <a:endParaRPr lang="en-US" sz="2400" dirty="0"/>
          </a:p>
          <a:p>
            <a:pPr algn="ctr">
              <a:lnSpc>
                <a:spcPct val="80000"/>
              </a:lnSpc>
              <a:buClr>
                <a:schemeClr val="accent2"/>
              </a:buClr>
              <a:buFontTx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Mohan </a:t>
            </a:r>
            <a:r>
              <a:rPr lang="en-US" sz="2400" dirty="0">
                <a:solidFill>
                  <a:schemeClr val="tx2"/>
                </a:solidFill>
              </a:rPr>
              <a:t>Ramamurthy</a:t>
            </a:r>
          </a:p>
          <a:p>
            <a:pPr algn="ctr">
              <a:lnSpc>
                <a:spcPct val="80000"/>
              </a:lnSpc>
              <a:buClr>
                <a:schemeClr val="accent2"/>
              </a:buClr>
              <a:buFontTx/>
              <a:buNone/>
            </a:pPr>
            <a:r>
              <a:rPr lang="en-US" sz="2400" dirty="0">
                <a:solidFill>
                  <a:schemeClr val="tx2"/>
                </a:solidFill>
              </a:rPr>
              <a:t>Unidata Program Center</a:t>
            </a:r>
          </a:p>
          <a:p>
            <a:pPr algn="ctr">
              <a:lnSpc>
                <a:spcPct val="80000"/>
              </a:lnSpc>
              <a:buClr>
                <a:schemeClr val="accent2"/>
              </a:buClr>
              <a:buFontTx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UCAR Community Programs</a:t>
            </a:r>
            <a:endParaRPr lang="en-US" sz="2400" dirty="0">
              <a:solidFill>
                <a:schemeClr val="tx2"/>
              </a:solidFill>
            </a:endParaRPr>
          </a:p>
          <a:p>
            <a:pPr algn="ctr">
              <a:lnSpc>
                <a:spcPct val="80000"/>
              </a:lnSpc>
              <a:buClr>
                <a:schemeClr val="accent2"/>
              </a:buClr>
              <a:buFontTx/>
              <a:buNone/>
            </a:pPr>
            <a:r>
              <a:rPr lang="en-US" sz="2400" dirty="0">
                <a:solidFill>
                  <a:schemeClr val="tx2"/>
                </a:solidFill>
              </a:rPr>
              <a:t>Boulder, 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686800" cy="1066800"/>
          </a:xfrm>
        </p:spPr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</a:rPr>
              <a:t>Global Lightning Data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762000"/>
            <a:ext cx="7315200" cy="914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</a:rPr>
              <a:t>Now Available to the Unidata Community, courtesy of WSI Inc.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721457"/>
            <a:ext cx="4876800" cy="323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4953000"/>
            <a:ext cx="9144000" cy="160659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effectLst/>
              </a:rPr>
              <a:t>Sensors are located at more than 150 international sites, in addition to the detectors that make up the NAPLN. </a:t>
            </a:r>
          </a:p>
          <a:p>
            <a:r>
              <a:rPr lang="en-US" dirty="0" smtClean="0">
                <a:solidFill>
                  <a:srgbClr val="663300"/>
                </a:solidFill>
                <a:effectLst/>
              </a:rPr>
              <a:t>Data are collected in a 1-minute bin, and contain cloud-to-ground stroke data and some cloud flash discharges.</a:t>
            </a:r>
            <a:endParaRPr lang="en-US" dirty="0">
              <a:solidFill>
                <a:srgbClr val="6633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838200"/>
          </a:xfrm>
        </p:spPr>
        <p:txBody>
          <a:bodyPr/>
          <a:lstStyle/>
          <a:p>
            <a:r>
              <a:rPr lang="en-US" dirty="0" smtClean="0"/>
              <a:t>Next Generation LDM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dirty="0" smtClean="0"/>
              <a:t>The project has been put in the back burner for now, based on the recommendation by the Unidata Technical Review Panel.</a:t>
            </a:r>
          </a:p>
          <a:p>
            <a:r>
              <a:rPr lang="en-US" dirty="0" smtClean="0"/>
              <a:t>Going forward, Steve </a:t>
            </a:r>
            <a:r>
              <a:rPr lang="en-US" dirty="0" err="1" smtClean="0"/>
              <a:t>Emmerson</a:t>
            </a:r>
            <a:r>
              <a:rPr lang="en-US" dirty="0" smtClean="0"/>
              <a:t>, the primary developer for LDM, UDUNITS, &amp; </a:t>
            </a:r>
            <a:r>
              <a:rPr lang="en-US" dirty="0" err="1" smtClean="0"/>
              <a:t>ngLDM</a:t>
            </a:r>
            <a:r>
              <a:rPr lang="en-US" dirty="0" smtClean="0"/>
              <a:t>, will devote some of his time to AWIPS II porting and testing when the UPC receives AWIPS II source code from NWS.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34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228600"/>
            <a:ext cx="8229600" cy="1143000"/>
          </a:xfrm>
        </p:spPr>
        <p:txBody>
          <a:bodyPr/>
          <a:lstStyle/>
          <a:p>
            <a:r>
              <a:rPr lang="en-US" b="1" dirty="0" smtClean="0"/>
              <a:t>NetCDF</a:t>
            </a:r>
            <a:endParaRPr lang="en-US" b="1" dirty="0"/>
          </a:p>
        </p:txBody>
      </p:sp>
      <p:sp>
        <p:nvSpPr>
          <p:cNvPr id="953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9144000" cy="5638800"/>
          </a:xfrm>
          <a:solidFill>
            <a:srgbClr val="FFFFFF"/>
          </a:solidFill>
        </p:spPr>
        <p:txBody>
          <a:bodyPr/>
          <a:lstStyle/>
          <a:p>
            <a:r>
              <a:rPr lang="en-US" sz="2400" dirty="0" err="1" smtClean="0"/>
              <a:t>NetCDF</a:t>
            </a:r>
            <a:r>
              <a:rPr lang="en-US" sz="2400" dirty="0" smtClean="0"/>
              <a:t> version 4.1.2 of the C-based software was announced on March 29, 2011. Important changes in this release were:</a:t>
            </a:r>
          </a:p>
          <a:p>
            <a:pPr lvl="1"/>
            <a:r>
              <a:rPr lang="en-US" sz="2400" dirty="0" smtClean="0"/>
              <a:t>changes for building cleanly on Windows;</a:t>
            </a:r>
          </a:p>
          <a:p>
            <a:pPr lvl="1"/>
            <a:r>
              <a:rPr lang="en-US" sz="2400" dirty="0" smtClean="0"/>
              <a:t>building shared libraries by default, instead of static libraries;</a:t>
            </a:r>
          </a:p>
          <a:p>
            <a:pPr lvl="1"/>
            <a:r>
              <a:rPr lang="en-US" sz="2400" dirty="0" smtClean="0">
                <a:solidFill>
                  <a:srgbClr val="7030A0"/>
                </a:solidFill>
              </a:rPr>
              <a:t>greatly speeding up opening of large or complex netCDF-4 files;</a:t>
            </a:r>
          </a:p>
          <a:p>
            <a:pPr lvl="1"/>
            <a:r>
              <a:rPr lang="en-US" sz="2400" dirty="0" smtClean="0">
                <a:solidFill>
                  <a:srgbClr val="C00000"/>
                </a:solidFill>
              </a:rPr>
              <a:t>adding security authorization to the C </a:t>
            </a:r>
            <a:r>
              <a:rPr lang="en-US" sz="2400" dirty="0" err="1" smtClean="0">
                <a:solidFill>
                  <a:srgbClr val="C00000"/>
                </a:solidFill>
              </a:rPr>
              <a:t>OPeNDAP</a:t>
            </a:r>
            <a:r>
              <a:rPr lang="en-US" sz="2400" dirty="0" smtClean="0">
                <a:solidFill>
                  <a:srgbClr val="C00000"/>
                </a:solidFill>
              </a:rPr>
              <a:t> client for Earth System Grid use and for standard HTTP authorization using passwords; </a:t>
            </a:r>
          </a:p>
          <a:p>
            <a:pPr lvl="1"/>
            <a:r>
              <a:rPr lang="en-US" sz="2400" dirty="0" smtClean="0">
                <a:solidFill>
                  <a:schemeClr val="accent2"/>
                </a:solidFill>
              </a:rPr>
              <a:t>adding compression and chunking capabilities to the </a:t>
            </a:r>
            <a:r>
              <a:rPr lang="en-US" sz="2400" dirty="0" err="1" smtClean="0">
                <a:solidFill>
                  <a:schemeClr val="accent2"/>
                </a:solidFill>
              </a:rPr>
              <a:t>nccopy</a:t>
            </a:r>
            <a:r>
              <a:rPr lang="en-US" sz="2400" dirty="0" smtClean="0">
                <a:solidFill>
                  <a:schemeClr val="accent2"/>
                </a:solidFill>
              </a:rPr>
              <a:t> utility</a:t>
            </a:r>
          </a:p>
          <a:p>
            <a:pPr lvl="1"/>
            <a:r>
              <a:rPr lang="en-US" sz="2400" dirty="0" smtClean="0"/>
              <a:t>Includes a number of bug fixes as well as improvements in portability, extensibility, maintainability, and other new features.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6629400" cy="1143000"/>
          </a:xfrm>
        </p:spPr>
        <p:txBody>
          <a:bodyPr/>
          <a:lstStyle/>
          <a:p>
            <a:r>
              <a:rPr lang="en-US" dirty="0" smtClean="0"/>
              <a:t>OGC Adoption of NetCDF as a standard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839200" cy="4724400"/>
          </a:xfrm>
          <a:solidFill>
            <a:srgbClr val="FFFFCC"/>
          </a:solidFill>
        </p:spPr>
        <p:txBody>
          <a:bodyPr/>
          <a:lstStyle/>
          <a:p>
            <a:r>
              <a:rPr lang="en-US" sz="2400" dirty="0" smtClean="0">
                <a:solidFill>
                  <a:srgbClr val="C00000"/>
                </a:solidFill>
              </a:rPr>
              <a:t>OGC Technical Committee and Planning Committee have formally adopted netCDF as an international standard for data encoding. </a:t>
            </a:r>
            <a:r>
              <a:rPr lang="en-US" sz="2400" b="1" dirty="0" smtClean="0">
                <a:solidFill>
                  <a:srgbClr val="0070C0"/>
                </a:solidFill>
              </a:rPr>
              <a:t>Ben deserves much credit for shepherding this process!!!</a:t>
            </a:r>
          </a:p>
          <a:p>
            <a:r>
              <a:rPr lang="en-US" sz="2400" dirty="0" smtClean="0">
                <a:solidFill>
                  <a:srgbClr val="552579"/>
                </a:solidFill>
              </a:rPr>
              <a:t>This is a major milestone and an important step to facilitate data sharing and integration among geosciences disciplines and societal impacts and hazards communities.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r>
              <a:rPr lang="en-US" sz="2400" dirty="0" smtClean="0">
                <a:solidFill>
                  <a:srgbClr val="008000"/>
                </a:solidFill>
              </a:rPr>
              <a:t>NetCDF joins other encoding standards such as ISO Geography Markup Language (GML) and Google's KML, but netCDF is the first adopted binary encoding format.</a:t>
            </a:r>
          </a:p>
          <a:p>
            <a:r>
              <a:rPr lang="en-US" sz="2400" dirty="0" smtClean="0"/>
              <a:t>Among many others, GIS leader ESRI has incorporated netCDF read/write access into their products.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z="4000" b="1" dirty="0" smtClean="0"/>
              <a:t>THREDDS</a:t>
            </a:r>
            <a:endParaRPr lang="en-US" sz="4000" b="1" dirty="0"/>
          </a:p>
        </p:txBody>
      </p:sp>
      <p:sp>
        <p:nvSpPr>
          <p:cNvPr id="1020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763000" cy="57912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sz="2800" dirty="0" smtClean="0">
                <a:solidFill>
                  <a:srgbClr val="663300"/>
                </a:solidFill>
              </a:rPr>
              <a:t>TDS is currently at version 4.2.5 </a:t>
            </a:r>
          </a:p>
          <a:p>
            <a:pPr lvl="1">
              <a:lnSpc>
                <a:spcPct val="80000"/>
              </a:lnSpc>
              <a:spcBef>
                <a:spcPts val="1200"/>
              </a:spcBef>
            </a:pPr>
            <a:r>
              <a:rPr lang="en-US" sz="2400" dirty="0" smtClean="0"/>
              <a:t>Distribution now includes the </a:t>
            </a:r>
            <a:r>
              <a:rPr lang="en-US" sz="2400" dirty="0" err="1" smtClean="0"/>
              <a:t>ncISO</a:t>
            </a:r>
            <a:r>
              <a:rPr lang="en-US" sz="2400" dirty="0" smtClean="0"/>
              <a:t> metadata services</a:t>
            </a:r>
          </a:p>
          <a:p>
            <a:pPr lvl="1">
              <a:lnSpc>
                <a:spcPct val="80000"/>
              </a:lnSpc>
              <a:spcBef>
                <a:spcPts val="1200"/>
              </a:spcBef>
            </a:pPr>
            <a:r>
              <a:rPr lang="en-US" sz="2400" dirty="0" smtClean="0"/>
              <a:t>Added </a:t>
            </a:r>
            <a:r>
              <a:rPr lang="en-US" sz="2400" dirty="0" err="1" smtClean="0"/>
              <a:t>OPeNDAP</a:t>
            </a:r>
            <a:r>
              <a:rPr lang="en-US" sz="2400" dirty="0" smtClean="0"/>
              <a:t> handling of ESG access control (other access control improvements)</a:t>
            </a:r>
          </a:p>
          <a:p>
            <a:pPr lvl="1">
              <a:lnSpc>
                <a:spcPct val="80000"/>
              </a:lnSpc>
              <a:spcBef>
                <a:spcPts val="1200"/>
              </a:spcBef>
            </a:pPr>
            <a:r>
              <a:rPr lang="en-US" sz="2400" dirty="0" err="1" smtClean="0"/>
              <a:t>Subsetting</a:t>
            </a:r>
            <a:r>
              <a:rPr lang="en-US" sz="2400" dirty="0" smtClean="0"/>
              <a:t> services for Point </a:t>
            </a:r>
            <a:r>
              <a:rPr lang="en-US" sz="2400" dirty="0" err="1" smtClean="0"/>
              <a:t>Obs</a:t>
            </a:r>
            <a:r>
              <a:rPr lang="en-US" sz="2400" dirty="0" smtClean="0"/>
              <a:t> data extended to Station data</a:t>
            </a:r>
            <a:endParaRPr lang="en-US" sz="2400" dirty="0" smtClean="0">
              <a:solidFill>
                <a:srgbClr val="663300"/>
              </a:solidFill>
            </a:endParaRPr>
          </a:p>
          <a:p>
            <a:pPr>
              <a:lnSpc>
                <a:spcPct val="80000"/>
              </a:lnSpc>
              <a:spcBef>
                <a:spcPts val="1200"/>
              </a:spcBef>
            </a:pPr>
            <a:endParaRPr lang="en-US" sz="2400" dirty="0" smtClean="0">
              <a:solidFill>
                <a:srgbClr val="7030A0"/>
              </a:solidFill>
            </a:endParaRPr>
          </a:p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sz="2800" dirty="0" smtClean="0">
                <a:solidFill>
                  <a:schemeClr val="accent2"/>
                </a:solidFill>
              </a:rPr>
              <a:t>Common Data Model software is at 4.2.23:</a:t>
            </a:r>
          </a:p>
          <a:p>
            <a:pPr lvl="1"/>
            <a:r>
              <a:rPr lang="en-US" sz="2400" dirty="0" smtClean="0"/>
              <a:t>The Discrete Observations Convention is now complete, should be added to CF-1.6.</a:t>
            </a:r>
          </a:p>
          <a:p>
            <a:pPr lvl="1"/>
            <a:r>
              <a:rPr lang="en-US" sz="2400" dirty="0" smtClean="0"/>
              <a:t>NEXRAD2: Dual-</a:t>
            </a:r>
            <a:r>
              <a:rPr lang="en-US" sz="2400" dirty="0" err="1" smtClean="0"/>
              <a:t>pol</a:t>
            </a:r>
            <a:r>
              <a:rPr lang="en-US" sz="2400" dirty="0" smtClean="0"/>
              <a:t> radar data</a:t>
            </a:r>
          </a:p>
          <a:p>
            <a:pPr lvl="1"/>
            <a:r>
              <a:rPr lang="en-US" sz="2400" dirty="0" err="1" smtClean="0"/>
              <a:t>GrADS</a:t>
            </a:r>
            <a:r>
              <a:rPr lang="en-US" sz="2400" dirty="0" smtClean="0"/>
              <a:t> Binary Grid Service Provider (Don Murray)</a:t>
            </a:r>
          </a:p>
          <a:p>
            <a:pPr lvl="1"/>
            <a:r>
              <a:rPr lang="en-US" sz="2400" dirty="0" err="1" smtClean="0"/>
              <a:t>NetCDF</a:t>
            </a:r>
            <a:r>
              <a:rPr lang="en-US" sz="2400" dirty="0" smtClean="0"/>
              <a:t>-Java can now be built with Maven. It will be added to the standard Maven repository.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066800"/>
          </a:xfrm>
        </p:spPr>
        <p:txBody>
          <a:bodyPr/>
          <a:lstStyle/>
          <a:p>
            <a:r>
              <a:rPr lang="en-US" dirty="0" smtClean="0"/>
              <a:t>RAMADDA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990600"/>
            <a:ext cx="8915400" cy="53368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effectLst/>
              </a:rPr>
              <a:t> RAMADDA project has migrated to </a:t>
            </a:r>
            <a:r>
              <a:rPr lang="en-US" dirty="0" err="1" smtClean="0">
                <a:effectLst/>
                <a:hlinkClick r:id="rId3"/>
              </a:rPr>
              <a:t>SourceForge</a:t>
            </a:r>
            <a:r>
              <a:rPr lang="en-US" dirty="0" smtClean="0">
                <a:effectLst/>
              </a:rPr>
              <a:t>.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effectLst/>
              </a:rPr>
              <a:t> Involving broader participation by the open source developer community will ensure the continued success of RAMADDA.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effectLst/>
              </a:rPr>
              <a:t> Jeff McWhirter, the primary developer of RAMADDA, is continuing to actively develop RAMADDA.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effectLst/>
              </a:rPr>
              <a:t> Unidata will continue to participate in the RAMADDA project by supporting its user community and contributing to the open source development effort.</a:t>
            </a:r>
            <a:endParaRPr lang="en-US" dirty="0">
              <a:effectLst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effectLst/>
              </a:rPr>
              <a:t> Unidata demonstrated RAMADDA and the IDV plug-in to attendees who visited our booth at the AMS Annual Meeting.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effectLst/>
              </a:rPr>
              <a:t> Tom Yoksas demonstrated RAMADDA and IDV during an interactive lab session that was held last week at the University of Vienna last week.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err="1" smtClean="0"/>
              <a:t>NOAAPort</a:t>
            </a:r>
            <a:r>
              <a:rPr lang="en-US" dirty="0" smtClean="0"/>
              <a:t> Ingest Software</a:t>
            </a:r>
            <a:endParaRPr lang="en-US" dirty="0"/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05000"/>
            <a:ext cx="5497824" cy="423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19800" y="1905000"/>
            <a:ext cx="3048000" cy="426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Unidata has  also developed </a:t>
            </a:r>
            <a:r>
              <a:rPr lang="en-US" dirty="0" err="1" smtClean="0">
                <a:effectLst/>
              </a:rPr>
              <a:t>NOAAPort</a:t>
            </a:r>
            <a:r>
              <a:rPr lang="en-US" dirty="0" smtClean="0">
                <a:effectLst/>
              </a:rPr>
              <a:t>  SBN ingest software.</a:t>
            </a:r>
          </a:p>
          <a:p>
            <a:r>
              <a:rPr lang="en-US" dirty="0" smtClean="0">
                <a:effectLst/>
              </a:rPr>
              <a:t>It is known to be used by at least 17 sites.</a:t>
            </a:r>
          </a:p>
          <a:p>
            <a:r>
              <a:rPr lang="en-US" dirty="0" smtClean="0">
                <a:effectLst/>
              </a:rPr>
              <a:t>Seven sites are serving as ingest point for NOAAPORT data.</a:t>
            </a:r>
            <a:endParaRPr lang="en-US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Data Availability Tables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417810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3767824"/>
            <a:ext cx="5257800" cy="309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563562"/>
          </a:xfrm>
        </p:spPr>
        <p:txBody>
          <a:bodyPr/>
          <a:lstStyle/>
          <a:p>
            <a:r>
              <a:rPr lang="en-US" sz="4000" dirty="0" smtClean="0"/>
              <a:t>THORPEX Interactive Grand Global Ensemble (TIGGE) Project</a:t>
            </a:r>
            <a:endParaRPr lang="en-US" sz="4000" dirty="0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99" y="1143000"/>
            <a:ext cx="503940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3962400"/>
            <a:ext cx="5105400" cy="27884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The TIGGE database now has ~0.5 </a:t>
            </a:r>
            <a:r>
              <a:rPr lang="en-US" dirty="0" err="1" smtClean="0">
                <a:effectLst/>
              </a:rPr>
              <a:t>Pb</a:t>
            </a:r>
            <a:r>
              <a:rPr lang="en-US" dirty="0" smtClean="0">
                <a:effectLst/>
              </a:rPr>
              <a:t> of data and it is growing at a rate of 500 </a:t>
            </a:r>
            <a:r>
              <a:rPr lang="en-US" dirty="0" err="1" smtClean="0">
                <a:effectLst/>
              </a:rPr>
              <a:t>Gb</a:t>
            </a:r>
            <a:r>
              <a:rPr lang="en-US" dirty="0" smtClean="0">
                <a:effectLst/>
              </a:rPr>
              <a:t>/day.</a:t>
            </a:r>
          </a:p>
          <a:p>
            <a:r>
              <a:rPr lang="en-GB" dirty="0" smtClean="0">
                <a:solidFill>
                  <a:srgbClr val="C00000"/>
                </a:solidFill>
                <a:effectLst/>
              </a:rPr>
              <a:t>Users processed about 37 Tb and downloaded ~2.8 Tb of data in December 2010.</a:t>
            </a:r>
          </a:p>
          <a:p>
            <a:r>
              <a:rPr lang="en-GB" dirty="0" smtClean="0">
                <a:solidFill>
                  <a:srgbClr val="008000"/>
                </a:solidFill>
                <a:effectLst/>
              </a:rPr>
              <a:t>The 48-hour embargo continues.</a:t>
            </a:r>
            <a:endParaRPr lang="en-US" dirty="0">
              <a:solidFill>
                <a:srgbClr val="008000"/>
              </a:solidFill>
              <a:effectLst/>
            </a:endParaRP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294573"/>
            <a:ext cx="3943350" cy="4268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82" name="Rectangle 18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8229600" cy="609600"/>
          </a:xfrm>
        </p:spPr>
        <p:txBody>
          <a:bodyPr/>
          <a:lstStyle/>
          <a:p>
            <a:r>
              <a:rPr lang="en-US" sz="4000" dirty="0"/>
              <a:t>Integrated Data Viewer</a:t>
            </a:r>
          </a:p>
        </p:txBody>
      </p:sp>
      <p:sp>
        <p:nvSpPr>
          <p:cNvPr id="497688" name="Rectangle 2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62000"/>
            <a:ext cx="9144000" cy="59436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sz="2800" dirty="0" smtClean="0">
                <a:solidFill>
                  <a:srgbClr val="663300"/>
                </a:solidFill>
              </a:rPr>
              <a:t>Three updates to IDV </a:t>
            </a:r>
            <a:r>
              <a:rPr lang="en-US" sz="2800" dirty="0">
                <a:solidFill>
                  <a:srgbClr val="663300"/>
                </a:solidFill>
              </a:rPr>
              <a:t>version </a:t>
            </a:r>
            <a:r>
              <a:rPr lang="en-US" sz="2800" dirty="0" smtClean="0">
                <a:solidFill>
                  <a:srgbClr val="663300"/>
                </a:solidFill>
              </a:rPr>
              <a:t>2.9 have been since May 2010</a:t>
            </a:r>
            <a:r>
              <a:rPr lang="en-US" dirty="0" smtClean="0">
                <a:solidFill>
                  <a:srgbClr val="663300"/>
                </a:solidFill>
              </a:rPr>
              <a:t>. Recent advances include:</a:t>
            </a:r>
            <a:endParaRPr lang="en-US" dirty="0">
              <a:solidFill>
                <a:srgbClr val="663300"/>
              </a:solidFill>
            </a:endParaRPr>
          </a:p>
          <a:p>
            <a:pPr lvl="1">
              <a:buSzPct val="80000"/>
              <a:buFontTx/>
              <a:buChar char="•"/>
            </a:pPr>
            <a:r>
              <a:rPr lang="en-US" sz="2400" dirty="0" smtClean="0"/>
              <a:t>Support for CDM trajectory data</a:t>
            </a:r>
            <a:endParaRPr lang="en-US" sz="2400" dirty="0"/>
          </a:p>
          <a:p>
            <a:pPr lvl="1">
              <a:buSzPct val="80000"/>
              <a:buFontTx/>
              <a:buChar char="•"/>
            </a:pPr>
            <a:r>
              <a:rPr lang="en-US" sz="2400" dirty="0" smtClean="0">
                <a:solidFill>
                  <a:srgbClr val="663300"/>
                </a:solidFill>
              </a:rPr>
              <a:t>Support for Dual-</a:t>
            </a:r>
            <a:r>
              <a:rPr lang="en-US" sz="2400" dirty="0" err="1" smtClean="0">
                <a:solidFill>
                  <a:srgbClr val="663300"/>
                </a:solidFill>
              </a:rPr>
              <a:t>pol</a:t>
            </a:r>
            <a:r>
              <a:rPr lang="en-US" sz="2400" dirty="0" smtClean="0">
                <a:solidFill>
                  <a:srgbClr val="663300"/>
                </a:solidFill>
              </a:rPr>
              <a:t> WSR-88D radar data</a:t>
            </a:r>
            <a:endParaRPr lang="en-US" sz="2400" dirty="0">
              <a:solidFill>
                <a:srgbClr val="663300"/>
              </a:solidFill>
            </a:endParaRPr>
          </a:p>
          <a:p>
            <a:pPr lvl="1">
              <a:buSzPct val="80000"/>
              <a:buFontTx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Support for NLDN and USPLN lightning data</a:t>
            </a:r>
          </a:p>
          <a:p>
            <a:pPr lvl="1">
              <a:buSzPct val="80000"/>
              <a:buFontTx/>
              <a:buChar char="•"/>
            </a:pPr>
            <a:r>
              <a:rPr lang="en-US" sz="2400" dirty="0" smtClean="0"/>
              <a:t>Additional GEMPAK diagnostic functions (PVOR, RELH, ...)</a:t>
            </a:r>
          </a:p>
          <a:p>
            <a:pPr>
              <a:buSzPct val="80000"/>
            </a:pPr>
            <a:r>
              <a:rPr lang="en-US" dirty="0" smtClean="0">
                <a:solidFill>
                  <a:schemeClr val="accent2"/>
                </a:solidFill>
              </a:rPr>
              <a:t>Ongoing development</a:t>
            </a:r>
          </a:p>
          <a:p>
            <a:pPr lvl="1">
              <a:buSzPct val="80000"/>
            </a:pPr>
            <a:r>
              <a:rPr lang="en-US" sz="2400" dirty="0" smtClean="0">
                <a:solidFill>
                  <a:srgbClr val="7030A0"/>
                </a:solidFill>
              </a:rPr>
              <a:t>Support for GEMPAK surface and upper air data</a:t>
            </a:r>
          </a:p>
          <a:p>
            <a:pPr lvl="1">
              <a:buSzPct val="80000"/>
            </a:pPr>
            <a:r>
              <a:rPr lang="en-US" sz="2400" dirty="0" smtClean="0">
                <a:solidFill>
                  <a:srgbClr val="C00000"/>
                </a:solidFill>
              </a:rPr>
              <a:t>Support for GRADS data</a:t>
            </a:r>
          </a:p>
          <a:p>
            <a:pPr lvl="1">
              <a:buSzPct val="80000"/>
            </a:pPr>
            <a:r>
              <a:rPr lang="en-US" sz="2400" dirty="0" err="1" smtClean="0"/>
              <a:t>Hovmoller</a:t>
            </a:r>
            <a:r>
              <a:rPr lang="en-US" sz="2400" dirty="0" smtClean="0"/>
              <a:t> diagram </a:t>
            </a:r>
            <a:endParaRPr lang="en-US" sz="2400" dirty="0" smtClean="0">
              <a:solidFill>
                <a:srgbClr val="C00000"/>
              </a:solidFill>
            </a:endParaRPr>
          </a:p>
          <a:p>
            <a:pPr lvl="1">
              <a:buSzPct val="80000"/>
            </a:pPr>
            <a:r>
              <a:rPr lang="en-US" sz="2400" dirty="0" smtClean="0">
                <a:solidFill>
                  <a:srgbClr val="008000"/>
                </a:solidFill>
              </a:rPr>
              <a:t>Ensemble user interface and functions: </a:t>
            </a:r>
            <a:r>
              <a:rPr lang="en-US" sz="2400" dirty="0" smtClean="0"/>
              <a:t>average, max/min, mode, percentile, range, and standard deviation</a:t>
            </a:r>
          </a:p>
          <a:p>
            <a:pPr lvl="1">
              <a:buSzPct val="80000"/>
            </a:pPr>
            <a:r>
              <a:rPr lang="en-US" sz="2400" dirty="0" smtClean="0">
                <a:solidFill>
                  <a:schemeClr val="accent6"/>
                </a:solidFill>
              </a:rPr>
              <a:t>Contour labeling: font, size, and alignment</a:t>
            </a:r>
          </a:p>
          <a:p>
            <a:pPr lvl="1">
              <a:buSzPct val="80000"/>
              <a:buNone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229600" cy="1143000"/>
          </a:xfrm>
        </p:spPr>
        <p:txBody>
          <a:bodyPr/>
          <a:lstStyle/>
          <a:p>
            <a:r>
              <a:rPr lang="en-US" sz="3600" dirty="0" err="1" smtClean="0"/>
              <a:t>Polcomm</a:t>
            </a:r>
            <a:r>
              <a:rPr lang="en-US" sz="3600" dirty="0" smtClean="0"/>
              <a:t> Welcome</a:t>
            </a:r>
            <a:endParaRPr lang="en-US" sz="3600" dirty="0"/>
          </a:p>
        </p:txBody>
      </p:sp>
      <p:sp>
        <p:nvSpPr>
          <p:cNvPr id="1155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7315200" cy="2819400"/>
          </a:xfrm>
        </p:spPr>
        <p:txBody>
          <a:bodyPr/>
          <a:lstStyle/>
          <a:p>
            <a:pPr lvl="1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Dr. Kevin </a:t>
            </a:r>
            <a:r>
              <a:rPr lang="en-US" dirty="0" err="1" smtClean="0">
                <a:solidFill>
                  <a:schemeClr val="tx1"/>
                </a:solidFill>
                <a:latin typeface="+mn-lt"/>
              </a:rPr>
              <a:t>Kloesel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, University of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Oklahoma</a:t>
            </a:r>
          </a:p>
          <a:p>
            <a:pPr lvl="2">
              <a:lnSpc>
                <a:spcPct val="90000"/>
              </a:lnSpc>
            </a:pPr>
            <a:r>
              <a:rPr lang="en-US" sz="2800" dirty="0" smtClean="0"/>
              <a:t>Director, Oklahoma Climate Survey</a:t>
            </a:r>
          </a:p>
          <a:p>
            <a:pPr lvl="2">
              <a:lnSpc>
                <a:spcPct val="90000"/>
              </a:lnSpc>
            </a:pPr>
            <a:r>
              <a:rPr lang="en-US" sz="2800" smtClean="0"/>
              <a:t>Associate Dean</a:t>
            </a:r>
            <a:r>
              <a:rPr lang="en-US" sz="2800" dirty="0" smtClean="0"/>
              <a:t>, College of Atmospheric and Geographic Science</a:t>
            </a:r>
          </a:p>
          <a:p>
            <a:pPr lvl="2">
              <a:lnSpc>
                <a:spcPct val="90000"/>
              </a:lnSpc>
            </a:pPr>
            <a:r>
              <a:rPr lang="en-US" sz="2800" dirty="0" smtClean="0"/>
              <a:t>Professor, School of Meteorology</a:t>
            </a:r>
          </a:p>
          <a:p>
            <a:pPr lvl="2">
              <a:lnSpc>
                <a:spcPct val="90000"/>
              </a:lnSpc>
              <a:buNone/>
            </a:pPr>
            <a:endParaRPr lang="en-US" sz="1600" dirty="0" smtClean="0">
              <a:solidFill>
                <a:schemeClr val="tx1"/>
              </a:solidFill>
              <a:latin typeface="+mn-lt"/>
            </a:endParaRPr>
          </a:p>
          <a:p>
            <a:pPr lvl="1">
              <a:lnSpc>
                <a:spcPct val="90000"/>
              </a:lnSpc>
              <a:buNone/>
            </a:pPr>
            <a:endParaRPr lang="en-US" sz="2000" dirty="0" smtClean="0"/>
          </a:p>
          <a:p>
            <a:pPr>
              <a:lnSpc>
                <a:spcPct val="90000"/>
              </a:lnSpc>
              <a:buNone/>
            </a:pPr>
            <a:endParaRPr lang="en-US" sz="2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4419600"/>
            <a:ext cx="8991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chemeClr val="tx1"/>
                </a:solidFill>
                <a:effectLst/>
                <a:latin typeface="+mn-lt"/>
              </a:rPr>
              <a:t>Welcome!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http://ags.ou.edu/~kkloesel/images/kloesel2010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1727200"/>
            <a:ext cx="1676400" cy="223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5074" grpId="0"/>
      <p:bldP spid="1155074" grpId="2"/>
      <p:bldP spid="1155075" grpId="0" build="p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IDV: Ensemble Visualization</a:t>
            </a:r>
            <a:endParaRPr lang="en-US" dirty="0"/>
          </a:p>
        </p:txBody>
      </p:sp>
      <p:sp>
        <p:nvSpPr>
          <p:cNvPr id="132098" name="AutoShape 2" descr="imap://mohan29%40gmail%2Ecom@imap.googlemail.com:993/fetch%3EUID%3E/INBOX%3E13086?part=1.4&amp;type=image/gif&amp;filename=ensGridPercentil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100" name="AutoShape 4" descr="imap://mohan29%40gmail%2Ecom@imap.googlemail.com:993/fetch%3EUID%3E/INBOX%3E13086?part=1.4&amp;type=image/gif&amp;filename=ensGridPercentil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2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956" y="2282128"/>
            <a:ext cx="5647244" cy="366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19800" y="2470190"/>
            <a:ext cx="2667000" cy="30162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effectLst/>
              </a:rPr>
              <a:t>Ensemble user interface: selecting, </a:t>
            </a:r>
            <a:r>
              <a:rPr lang="en-US" sz="2000" b="1" dirty="0" err="1" smtClean="0">
                <a:effectLst/>
              </a:rPr>
              <a:t>subsetting</a:t>
            </a:r>
            <a:r>
              <a:rPr lang="en-US" sz="2000" b="1" dirty="0" smtClean="0">
                <a:effectLst/>
              </a:rPr>
              <a:t>, color by member</a:t>
            </a:r>
          </a:p>
          <a:p>
            <a:r>
              <a:rPr lang="en-US" sz="2000" b="1" dirty="0" smtClean="0">
                <a:effectLst/>
              </a:rPr>
              <a:t>Ensemble functions: average, max/min, mode, percentile, range, and standard deviation</a:t>
            </a:r>
            <a:endParaRPr lang="en-US" sz="2000" b="1" dirty="0"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" y="1219200"/>
            <a:ext cx="6986208" cy="8402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Hot off the press!</a:t>
            </a:r>
            <a:endParaRPr lang="en-US" sz="54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Lightning Data Visualization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99060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4338" y="1066800"/>
            <a:ext cx="358966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3816897"/>
            <a:ext cx="3810000" cy="3041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6000" y="3810000"/>
            <a:ext cx="1295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IDV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733800" y="1676400"/>
            <a:ext cx="1981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McIDAS</a:t>
            </a:r>
            <a:r>
              <a:rPr lang="en-US" b="1" dirty="0" smtClean="0"/>
              <a:t>-X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Japan Earthquake </a:t>
            </a:r>
            <a:br>
              <a:rPr lang="en-US" dirty="0" smtClean="0"/>
            </a:br>
            <a:r>
              <a:rPr lang="en-US" dirty="0" smtClean="0"/>
              <a:t>Visualization using the IDV</a:t>
            </a:r>
            <a:endParaRPr lang="en-US" dirty="0"/>
          </a:p>
        </p:txBody>
      </p:sp>
      <p:pic>
        <p:nvPicPr>
          <p:cNvPr id="7" name="Content Placeholder 6" descr="Sendai-341aftershocks-60hours-olderquakes.ge.mag5-UNAVCO-IDV-3Dmovie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21002" y="1600200"/>
            <a:ext cx="5945738" cy="4724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094" name="Rectangle 6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229600" cy="609600"/>
          </a:xfrm>
        </p:spPr>
        <p:txBody>
          <a:bodyPr/>
          <a:lstStyle/>
          <a:p>
            <a:r>
              <a:rPr lang="en-US" sz="4000" dirty="0"/>
              <a:t>IDV </a:t>
            </a:r>
            <a:r>
              <a:rPr lang="en-US" sz="4000" dirty="0" smtClean="0"/>
              <a:t>Downloads and Usage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5583805"/>
            <a:ext cx="7315200" cy="1274195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effectLst/>
              </a:rPr>
              <a:t>There is continued growth in the number of IDV downloads and its daily usage.</a:t>
            </a:r>
          </a:p>
          <a:p>
            <a:r>
              <a:rPr lang="en-US" dirty="0" smtClean="0">
                <a:solidFill>
                  <a:srgbClr val="002060"/>
                </a:solidFill>
                <a:effectLst/>
              </a:rPr>
              <a:t>It was used by ~490 sites per day in April 2011</a:t>
            </a:r>
            <a:endParaRPr lang="en-US" dirty="0">
              <a:solidFill>
                <a:srgbClr val="003300"/>
              </a:solidFill>
              <a:effectLst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713" y="770804"/>
            <a:ext cx="4052887" cy="471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8229600" cy="838200"/>
          </a:xfrm>
        </p:spPr>
        <p:txBody>
          <a:bodyPr/>
          <a:lstStyle/>
          <a:p>
            <a:r>
              <a:rPr lang="en-US" dirty="0" smtClean="0"/>
              <a:t>GEMPAK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10600" cy="5486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dirty="0" smtClean="0"/>
              <a:t>GEMPAK use has remained steady since the last User Committee meeting in October 2010.</a:t>
            </a:r>
          </a:p>
          <a:p>
            <a:r>
              <a:rPr lang="en-US" sz="2400" dirty="0" smtClean="0"/>
              <a:t>GEMPAK 6.2.0 released November, 2010. Additions include </a:t>
            </a:r>
          </a:p>
          <a:p>
            <a:pPr lvl="1"/>
            <a:r>
              <a:rPr lang="en-US" sz="2000" dirty="0" smtClean="0">
                <a:solidFill>
                  <a:schemeClr val="accent2"/>
                </a:solidFill>
              </a:rPr>
              <a:t>support for GEMPAK applications to access the AWIPS2 database</a:t>
            </a:r>
            <a:r>
              <a:rPr lang="en-US" sz="2000" dirty="0" smtClean="0"/>
              <a:t>,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improved support for NEXRAD high-resolution level 3 products</a:t>
            </a:r>
            <a:r>
              <a:rPr lang="en-US" sz="2000" dirty="0" smtClean="0"/>
              <a:t>,</a:t>
            </a:r>
          </a:p>
          <a:p>
            <a:pPr lvl="1"/>
            <a:r>
              <a:rPr lang="en-US" sz="2000" dirty="0" smtClean="0"/>
              <a:t>improvements to nex2gini, additional GOES satellite product handling, updated external libraries (</a:t>
            </a:r>
            <a:r>
              <a:rPr lang="en-US" sz="2000" dirty="0" err="1" smtClean="0"/>
              <a:t>netCDF</a:t>
            </a:r>
            <a:r>
              <a:rPr lang="en-US" sz="2000" dirty="0" smtClean="0"/>
              <a:t>, HDF5, PNG, </a:t>
            </a:r>
            <a:r>
              <a:rPr lang="en-US" sz="2000" dirty="0" err="1" smtClean="0"/>
              <a:t>zlib</a:t>
            </a:r>
            <a:r>
              <a:rPr lang="en-US" sz="2000" dirty="0" smtClean="0"/>
              <a:t>, etc.) and various other bug fixes.</a:t>
            </a:r>
          </a:p>
          <a:p>
            <a:r>
              <a:rPr lang="en-US" sz="2400" dirty="0" smtClean="0"/>
              <a:t>Ongoing/Planned Activities</a:t>
            </a:r>
          </a:p>
          <a:p>
            <a:pPr lvl="1"/>
            <a:r>
              <a:rPr lang="en-US" sz="2400" dirty="0" smtClean="0">
                <a:solidFill>
                  <a:srgbClr val="C00000"/>
                </a:solidFill>
              </a:rPr>
              <a:t>End of Unidata support for GARP and separation of GARP from default build / installation for GEMPAK 6.3.0</a:t>
            </a:r>
          </a:p>
          <a:p>
            <a:pPr lvl="1"/>
            <a:r>
              <a:rPr lang="en-US" sz="2400" dirty="0" smtClean="0">
                <a:solidFill>
                  <a:srgbClr val="552579"/>
                </a:solidFill>
              </a:rPr>
              <a:t>Future GEMPAK training sessions will also include AWIPS-II configuration and use.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14400" y="-76200"/>
            <a:ext cx="6629400" cy="838200"/>
          </a:xfrm>
        </p:spPr>
        <p:txBody>
          <a:bodyPr/>
          <a:lstStyle/>
          <a:p>
            <a:r>
              <a:rPr lang="en-US" dirty="0" smtClean="0"/>
              <a:t>AWIPS II Update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762000"/>
            <a:ext cx="8915400" cy="40386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dirty="0" smtClean="0"/>
              <a:t>Receiving regular releases from NCEP.</a:t>
            </a:r>
          </a:p>
          <a:p>
            <a:r>
              <a:rPr lang="en-US" sz="2400" b="1" dirty="0" smtClean="0"/>
              <a:t>Recent advances: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Improved data ingest / decoding using the LDM: grid, </a:t>
            </a:r>
            <a:r>
              <a:rPr lang="en-US" sz="2000" dirty="0" err="1" smtClean="0">
                <a:solidFill>
                  <a:srgbClr val="C00000"/>
                </a:solidFill>
              </a:rPr>
              <a:t>mcidas</a:t>
            </a:r>
            <a:r>
              <a:rPr lang="en-US" sz="2000" dirty="0" smtClean="0">
                <a:solidFill>
                  <a:srgbClr val="C00000"/>
                </a:solidFill>
              </a:rPr>
              <a:t> satellite images, text (</a:t>
            </a:r>
            <a:r>
              <a:rPr lang="en-US" sz="2000" dirty="0" err="1" smtClean="0">
                <a:solidFill>
                  <a:srgbClr val="C00000"/>
                </a:solidFill>
              </a:rPr>
              <a:t>uair</a:t>
            </a:r>
            <a:r>
              <a:rPr lang="en-US" sz="2000" dirty="0" smtClean="0">
                <a:solidFill>
                  <a:srgbClr val="C00000"/>
                </a:solidFill>
              </a:rPr>
              <a:t>, lightning, watch/warn)</a:t>
            </a:r>
          </a:p>
          <a:p>
            <a:pPr lvl="1"/>
            <a:r>
              <a:rPr lang="en-US" sz="2000" dirty="0" smtClean="0"/>
              <a:t>Simplified installation w/ RPM packages</a:t>
            </a:r>
          </a:p>
          <a:p>
            <a:pPr lvl="1"/>
            <a:r>
              <a:rPr lang="en-US" sz="2000" dirty="0" smtClean="0">
                <a:solidFill>
                  <a:srgbClr val="002060"/>
                </a:solidFill>
              </a:rPr>
              <a:t>Added NSHARP functionality</a:t>
            </a:r>
          </a:p>
          <a:p>
            <a:r>
              <a:rPr lang="en-US" sz="2400" b="1" dirty="0" smtClean="0"/>
              <a:t>Issues:</a:t>
            </a:r>
          </a:p>
          <a:p>
            <a:pPr lvl="1"/>
            <a:r>
              <a:rPr lang="en-US" sz="2000" b="1" dirty="0" smtClean="0">
                <a:solidFill>
                  <a:srgbClr val="C00000"/>
                </a:solidFill>
              </a:rPr>
              <a:t>Availability of 64-bit software</a:t>
            </a:r>
          </a:p>
          <a:p>
            <a:pPr lvl="1"/>
            <a:r>
              <a:rPr lang="en-US" sz="2000" dirty="0" smtClean="0"/>
              <a:t>Lengthy start-up time and sluggish performance</a:t>
            </a:r>
          </a:p>
          <a:p>
            <a:pPr lvl="1"/>
            <a:endParaRPr lang="en-US" sz="2000" b="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2133600"/>
            <a:ext cx="2124075" cy="2836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885" y="4200525"/>
            <a:ext cx="902111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229600" cy="1143000"/>
          </a:xfrm>
        </p:spPr>
        <p:txBody>
          <a:bodyPr/>
          <a:lstStyle/>
          <a:p>
            <a:r>
              <a:rPr lang="en-US" dirty="0" smtClean="0"/>
              <a:t>AWIP II Work at the UPC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257800"/>
          </a:xfrm>
        </p:spPr>
        <p:txBody>
          <a:bodyPr/>
          <a:lstStyle/>
          <a:p>
            <a:r>
              <a:rPr lang="en-US" dirty="0" smtClean="0"/>
              <a:t>In addition to Michael James, three other staff members (Linda Miller, Tom Yoksas, and Steve </a:t>
            </a:r>
            <a:r>
              <a:rPr lang="en-US" dirty="0" err="1" smtClean="0"/>
              <a:t>Emmerson</a:t>
            </a:r>
            <a:r>
              <a:rPr lang="en-US" dirty="0" smtClean="0"/>
              <a:t>) are involved in the project and helping Michael.</a:t>
            </a:r>
          </a:p>
          <a:p>
            <a:r>
              <a:rPr lang="en-US" dirty="0" smtClean="0"/>
              <a:t>Continuing to work on porting issues with binary releases from NWS &amp; NCEP. </a:t>
            </a:r>
          </a:p>
          <a:p>
            <a:r>
              <a:rPr lang="en-US" dirty="0" smtClean="0"/>
              <a:t>Working with NWS to obtain source code. </a:t>
            </a:r>
          </a:p>
          <a:p>
            <a:pPr lvl="1"/>
            <a:r>
              <a:rPr lang="en-US" dirty="0" smtClean="0"/>
              <a:t>Have been advised to go through the FOIA process.</a:t>
            </a:r>
          </a:p>
          <a:p>
            <a:pPr lvl="1"/>
            <a:r>
              <a:rPr lang="en-US" dirty="0" smtClean="0"/>
              <a:t>Seeking clarification on the process and implications.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725" name="Rectangle 5"/>
          <p:cNvSpPr>
            <a:spLocks noGrp="1" noChangeArrowheads="1"/>
          </p:cNvSpPr>
          <p:nvPr>
            <p:ph type="title"/>
          </p:nvPr>
        </p:nvSpPr>
        <p:spPr>
          <a:xfrm>
            <a:off x="838200" y="-152400"/>
            <a:ext cx="8382000" cy="1143000"/>
          </a:xfrm>
        </p:spPr>
        <p:txBody>
          <a:bodyPr/>
          <a:lstStyle/>
          <a:p>
            <a:r>
              <a:rPr lang="en-US" dirty="0" smtClean="0"/>
              <a:t>Software Download Metrics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295400"/>
            <a:ext cx="8012409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90800" y="3962400"/>
            <a:ext cx="10668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effectLst/>
              </a:rPr>
              <a:t>10857</a:t>
            </a:r>
            <a:endParaRPr lang="en-US" sz="1800" dirty="0"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4191000"/>
            <a:ext cx="9144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effectLst/>
              </a:rPr>
              <a:t>2517</a:t>
            </a:r>
            <a:endParaRPr lang="en-US" sz="1800" dirty="0"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0" y="1563368"/>
            <a:ext cx="9144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effectLst/>
              </a:rPr>
              <a:t>97012</a:t>
            </a:r>
            <a:endParaRPr lang="en-US" sz="1800" dirty="0"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0" y="3048000"/>
            <a:ext cx="9144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effectLst/>
              </a:rPr>
              <a:t>44795</a:t>
            </a:r>
            <a:endParaRPr lang="en-US" sz="1800" dirty="0"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3800" y="4230368"/>
            <a:ext cx="8382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effectLst/>
              </a:rPr>
              <a:t>1794</a:t>
            </a:r>
            <a:endParaRPr lang="en-US" sz="1800" dirty="0"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53400" y="4077968"/>
            <a:ext cx="8382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effectLst/>
              </a:rPr>
              <a:t>6289</a:t>
            </a:r>
            <a:endParaRPr lang="en-US" sz="1800" dirty="0"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4230368"/>
            <a:ext cx="9144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effectLst/>
              </a:rPr>
              <a:t>2100</a:t>
            </a:r>
            <a:endParaRPr lang="en-US" sz="180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Unidata’s</a:t>
            </a:r>
            <a:r>
              <a:rPr lang="en-US" dirty="0" smtClean="0"/>
              <a:t> New Website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688" y="1085850"/>
            <a:ext cx="8810625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229600" cy="1143000"/>
          </a:xfrm>
        </p:spPr>
        <p:txBody>
          <a:bodyPr/>
          <a:lstStyle/>
          <a:p>
            <a:r>
              <a:rPr lang="en-US" dirty="0" smtClean="0"/>
              <a:t>2011Training Workshops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0"/>
            <a:ext cx="5038725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0" y="1066800"/>
            <a:ext cx="42862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229600" cy="1143000"/>
          </a:xfrm>
        </p:spPr>
        <p:txBody>
          <a:bodyPr/>
          <a:lstStyle/>
          <a:p>
            <a:r>
              <a:rPr lang="en-US" sz="3600" dirty="0" smtClean="0"/>
              <a:t>Change in Users Committee </a:t>
            </a:r>
            <a:br>
              <a:rPr lang="en-US" sz="3600" dirty="0" smtClean="0"/>
            </a:br>
            <a:r>
              <a:rPr lang="en-US" sz="3600" dirty="0" smtClean="0"/>
              <a:t>Membership</a:t>
            </a:r>
            <a:endParaRPr lang="en-US" sz="3600" dirty="0"/>
          </a:p>
        </p:txBody>
      </p:sp>
      <p:sp>
        <p:nvSpPr>
          <p:cNvPr id="1155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8991600" cy="2514600"/>
          </a:xfrm>
        </p:spPr>
        <p:txBody>
          <a:bodyPr/>
          <a:lstStyle/>
          <a:p>
            <a:pPr marL="342900" lvl="1" indent="-342900">
              <a:lnSpc>
                <a:spcPct val="90000"/>
              </a:lnSpc>
              <a:buFontTx/>
              <a:buChar char="•"/>
            </a:pPr>
            <a:r>
              <a:rPr lang="en-US" dirty="0" err="1" smtClean="0"/>
              <a:t>Francina</a:t>
            </a:r>
            <a:r>
              <a:rPr lang="en-US" dirty="0" smtClean="0"/>
              <a:t> Dominguez, University of Arizona</a:t>
            </a:r>
          </a:p>
          <a:p>
            <a:pPr marL="342900" lvl="1" indent="-342900">
              <a:lnSpc>
                <a:spcPct val="90000"/>
              </a:lnSpc>
              <a:buNone/>
            </a:pPr>
            <a:r>
              <a:rPr lang="en-US" dirty="0" smtClean="0"/>
              <a:t> </a:t>
            </a:r>
          </a:p>
          <a:p>
            <a:pPr marL="342900" lvl="1" indent="-342900">
              <a:lnSpc>
                <a:spcPct val="90000"/>
              </a:lnSpc>
              <a:buFontTx/>
              <a:buChar char="•"/>
            </a:pPr>
            <a:r>
              <a:rPr lang="en-US" dirty="0" smtClean="0"/>
              <a:t>Brian </a:t>
            </a:r>
            <a:r>
              <a:rPr lang="en-US" dirty="0" err="1" smtClean="0"/>
              <a:t>Etherton</a:t>
            </a:r>
            <a:r>
              <a:rPr lang="en-US" dirty="0" smtClean="0"/>
              <a:t> – He has started a new position with NOAA/ESRL/GSD in March 2011.</a:t>
            </a:r>
            <a:endParaRPr lang="en-US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52400" y="3124200"/>
            <a:ext cx="8839200" cy="36256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ffectLst/>
              </a:rPr>
              <a:t>We thank both of them for their service. </a:t>
            </a:r>
          </a:p>
          <a:p>
            <a:r>
              <a:rPr lang="en-US" sz="2800" dirty="0" smtClean="0">
                <a:effectLst/>
              </a:rPr>
              <a:t>We will especially miss Brian for his insights and thoughtful comments, and active engagement over the past three years.</a:t>
            </a:r>
          </a:p>
          <a:p>
            <a:r>
              <a:rPr lang="en-US" sz="2800" dirty="0" smtClean="0">
                <a:effectLst/>
              </a:rPr>
              <a:t>Please be thinking of new members to fill these and two additional vacancies we will have as Brendon Hoch and Larry </a:t>
            </a:r>
            <a:r>
              <a:rPr lang="en-US" sz="2800" dirty="0" err="1" smtClean="0">
                <a:effectLst/>
              </a:rPr>
              <a:t>Oolman</a:t>
            </a:r>
            <a:r>
              <a:rPr lang="en-US" sz="2800" dirty="0" smtClean="0">
                <a:effectLst/>
              </a:rPr>
              <a:t> rotate-off from the Users committee.</a:t>
            </a:r>
            <a:endParaRPr lang="en-US" sz="280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5074" grpId="0"/>
      <p:bldP spid="1155075" grpId="0" uiExpand="1" build="p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229600" cy="838200"/>
          </a:xfrm>
        </p:spPr>
        <p:txBody>
          <a:bodyPr/>
          <a:lstStyle/>
          <a:p>
            <a:r>
              <a:rPr lang="en-US" sz="3600" dirty="0"/>
              <a:t>Community Equipment Awards</a:t>
            </a:r>
          </a:p>
        </p:txBody>
      </p:sp>
      <p:sp>
        <p:nvSpPr>
          <p:cNvPr id="1010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915400" cy="56388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sz="1800" dirty="0">
              <a:solidFill>
                <a:srgbClr val="00549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b="0" dirty="0" smtClean="0"/>
              <a:t>Over the past nine years, Unidata has made 61equipment awards and given about $1M to various universities.</a:t>
            </a:r>
          </a:p>
          <a:p>
            <a:pPr>
              <a:lnSpc>
                <a:spcPct val="80000"/>
              </a:lnSpc>
            </a:pPr>
            <a:r>
              <a:rPr lang="en-US" sz="2400" b="0" dirty="0" smtClean="0"/>
              <a:t>This year special consideration was given to proposals that:</a:t>
            </a:r>
          </a:p>
          <a:p>
            <a:pPr lvl="1"/>
            <a:r>
              <a:rPr lang="en-US" sz="2000" b="0" dirty="0" smtClean="0">
                <a:solidFill>
                  <a:schemeClr val="accent2"/>
                </a:solidFill>
              </a:rPr>
              <a:t>Plan to share their data by installing THREDDS and RAMADDA servers. </a:t>
            </a:r>
          </a:p>
          <a:p>
            <a:pPr lvl="1"/>
            <a:r>
              <a:rPr lang="en-US" sz="2000" b="0" dirty="0" smtClean="0">
                <a:solidFill>
                  <a:srgbClr val="7030A0"/>
                </a:solidFill>
              </a:rPr>
              <a:t>Install, test , and provide feedback on </a:t>
            </a:r>
            <a:r>
              <a:rPr lang="en-US" sz="2000" b="0" i="1" dirty="0" smtClean="0">
                <a:solidFill>
                  <a:srgbClr val="7030A0"/>
                </a:solidFill>
              </a:rPr>
              <a:t>prototype</a:t>
            </a:r>
            <a:r>
              <a:rPr lang="en-US" sz="2000" b="0" dirty="0" smtClean="0">
                <a:solidFill>
                  <a:srgbClr val="7030A0"/>
                </a:solidFill>
              </a:rPr>
              <a:t> AWIPS II servers.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We received nine proposals this year. Eight were funded.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New Mexico State University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Penn State University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Rutgers University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San Jose State University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Texas A&amp;M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University of Colorado/CIRES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University of </a:t>
            </a:r>
            <a:r>
              <a:rPr lang="en-US" sz="2000" dirty="0" err="1" smtClean="0">
                <a:solidFill>
                  <a:srgbClr val="C00000"/>
                </a:solidFill>
              </a:rPr>
              <a:t>Salento</a:t>
            </a:r>
            <a:r>
              <a:rPr lang="en-US" sz="2000" dirty="0" smtClean="0">
                <a:solidFill>
                  <a:srgbClr val="C00000"/>
                </a:solidFill>
              </a:rPr>
              <a:t>, Italy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University of South Florida</a:t>
            </a:r>
          </a:p>
          <a:p>
            <a:pPr lvl="1"/>
            <a:endParaRPr lang="en-US" sz="2000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14400" y="-76200"/>
            <a:ext cx="6629400" cy="914400"/>
          </a:xfrm>
        </p:spPr>
        <p:txBody>
          <a:bodyPr/>
          <a:lstStyle/>
          <a:p>
            <a:r>
              <a:rPr lang="en-US" dirty="0" smtClean="0"/>
              <a:t>AMS Annual Meeting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838200"/>
            <a:ext cx="5638800" cy="5638800"/>
          </a:xfrm>
        </p:spPr>
        <p:txBody>
          <a:bodyPr/>
          <a:lstStyle/>
          <a:p>
            <a:r>
              <a:rPr lang="en-US" sz="2400" b="0" dirty="0" smtClean="0"/>
              <a:t>Unidata staff took part in the Tenth Annual AMS Student Conference and Career Fair, "Communicating Weather and Climate - The Role of a Young Scientist," held in conjunction with the 2011 AMS Annual Meeting. </a:t>
            </a:r>
          </a:p>
          <a:p>
            <a:r>
              <a:rPr lang="en-US" sz="2400" b="0" dirty="0" smtClean="0"/>
              <a:t>Unidata Users Committee Student Representative Stefan </a:t>
            </a:r>
            <a:r>
              <a:rPr lang="en-US" sz="2400" b="0" dirty="0" err="1" smtClean="0"/>
              <a:t>Cecelski</a:t>
            </a:r>
            <a:r>
              <a:rPr lang="en-US" sz="2400" b="0" dirty="0" smtClean="0"/>
              <a:t> was on hand to discuss Unidata tools, technologies and data services with students at Unidata's table at the Career Fair, as were several UPC staff members. </a:t>
            </a:r>
          </a:p>
          <a:p>
            <a:r>
              <a:rPr lang="en-US" sz="2400" b="0" dirty="0" smtClean="0"/>
              <a:t>Student interest was strong, with attendees lining up to discuss Unidata's offerings and opportunities.</a:t>
            </a:r>
            <a:endParaRPr lang="en-US" sz="2400" b="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4141" y="1981200"/>
            <a:ext cx="3455059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15000" y="4833068"/>
            <a:ext cx="3200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Thank you Stefan!</a:t>
            </a:r>
            <a:endParaRPr lang="en-US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229600" cy="990600"/>
          </a:xfrm>
        </p:spPr>
        <p:txBody>
          <a:bodyPr/>
          <a:lstStyle/>
          <a:p>
            <a:r>
              <a:rPr lang="en-US" dirty="0" smtClean="0"/>
              <a:t>Proposal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12837"/>
            <a:ext cx="9067800" cy="4525963"/>
          </a:xfrm>
        </p:spPr>
        <p:txBody>
          <a:bodyPr/>
          <a:lstStyle/>
          <a:p>
            <a:r>
              <a:rPr lang="en-US" sz="2800" dirty="0" smtClean="0"/>
              <a:t>Received word that the Integrated Arctic Data Services proposal, a follow-on to CADIS, will be funded by NSF-OPP for a 4-year period. Final negotiations are currently underway.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Submitted another proposal, OPeNDAP-Unidata Linked Servers (OPULS), to NOAA. It will focus on: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Better data-model specifications</a:t>
            </a:r>
          </a:p>
          <a:p>
            <a:pPr lvl="1"/>
            <a:r>
              <a:rPr lang="en-US" dirty="0" smtClean="0">
                <a:solidFill>
                  <a:srgbClr val="663300"/>
                </a:solidFill>
              </a:rPr>
              <a:t>Rigorous conformance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Demonstrated extensibility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Common-framework design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Two other proposals (one to NASA and another one to NOAA </a:t>
            </a:r>
            <a:r>
              <a:rPr lang="en-US" sz="2800" dirty="0" smtClean="0">
                <a:solidFill>
                  <a:srgbClr val="FF0000"/>
                </a:solidFill>
              </a:rPr>
              <a:t>(solicited)</a:t>
            </a:r>
            <a:r>
              <a:rPr lang="en-US" sz="2800" dirty="0" smtClean="0">
                <a:solidFill>
                  <a:srgbClr val="002060"/>
                </a:solidFill>
              </a:rPr>
              <a:t>) are in the works.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609600"/>
          </a:xfrm>
        </p:spPr>
        <p:txBody>
          <a:bodyPr/>
          <a:lstStyle/>
          <a:p>
            <a:r>
              <a:rPr lang="en-US" dirty="0" smtClean="0"/>
              <a:t>FL-4 Remodel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990600"/>
            <a:ext cx="6248400" cy="4525963"/>
          </a:xfrm>
        </p:spPr>
        <p:txBody>
          <a:bodyPr/>
          <a:lstStyle/>
          <a:p>
            <a:r>
              <a:rPr lang="en-US" sz="2400" b="1" dirty="0" smtClean="0">
                <a:solidFill>
                  <a:srgbClr val="003366"/>
                </a:solidFill>
              </a:rPr>
              <a:t>Remodel Schedule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10-15 August 2011 - Move to </a:t>
            </a:r>
            <a:r>
              <a:rPr lang="en-US" sz="2000" dirty="0" err="1" smtClean="0">
                <a:solidFill>
                  <a:srgbClr val="FF0000"/>
                </a:solidFill>
              </a:rPr>
              <a:t>Anthes</a:t>
            </a:r>
            <a:r>
              <a:rPr lang="en-US" sz="2000" dirty="0" smtClean="0">
                <a:solidFill>
                  <a:srgbClr val="FF0000"/>
                </a:solidFill>
              </a:rPr>
              <a:t> Building</a:t>
            </a:r>
          </a:p>
          <a:p>
            <a:pPr lvl="1"/>
            <a:r>
              <a:rPr lang="en-US" sz="2000" dirty="0" smtClean="0">
                <a:solidFill>
                  <a:srgbClr val="7030A0"/>
                </a:solidFill>
              </a:rPr>
              <a:t>21 April 2012 Return to FL4</a:t>
            </a:r>
          </a:p>
          <a:p>
            <a:pPr lvl="1">
              <a:buNone/>
            </a:pPr>
            <a:endParaRPr lang="en-US" sz="2000" dirty="0" smtClean="0">
              <a:solidFill>
                <a:srgbClr val="7030A0"/>
              </a:solidFill>
            </a:endParaRPr>
          </a:p>
          <a:p>
            <a:r>
              <a:rPr lang="en-US" sz="2400" b="1" dirty="0" smtClean="0">
                <a:solidFill>
                  <a:srgbClr val="7030A0"/>
                </a:solidFill>
              </a:rPr>
              <a:t>Project Priorities</a:t>
            </a:r>
          </a:p>
          <a:p>
            <a:pPr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	1. Building Performance</a:t>
            </a:r>
          </a:p>
          <a:p>
            <a:pPr>
              <a:buNone/>
            </a:pPr>
            <a:r>
              <a:rPr lang="en-US" sz="2000" dirty="0" smtClean="0">
                <a:solidFill>
                  <a:srgbClr val="7030A0"/>
                </a:solidFill>
              </a:rPr>
              <a:t>		- Improved heating + AC</a:t>
            </a:r>
          </a:p>
          <a:p>
            <a:pPr>
              <a:buNone/>
            </a:pPr>
            <a:r>
              <a:rPr lang="en-US" sz="2000" dirty="0" smtClean="0">
                <a:solidFill>
                  <a:srgbClr val="7030A0"/>
                </a:solidFill>
              </a:rPr>
              <a:t>		- Sustainable energy strategies</a:t>
            </a:r>
            <a:r>
              <a:rPr lang="en-US" sz="2000" dirty="0" smtClean="0">
                <a:solidFill>
                  <a:srgbClr val="008000"/>
                </a:solidFill>
              </a:rPr>
              <a:t> (LEED Gold 	Certification targeted)</a:t>
            </a:r>
          </a:p>
          <a:p>
            <a:pPr>
              <a:buNone/>
            </a:pPr>
            <a:r>
              <a:rPr lang="en-US" sz="2000" dirty="0" smtClean="0">
                <a:solidFill>
                  <a:srgbClr val="7030A0"/>
                </a:solidFill>
              </a:rPr>
              <a:t>		- Improved access to daylight</a:t>
            </a:r>
          </a:p>
          <a:p>
            <a:pPr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	2. Building Program / Shared Use</a:t>
            </a:r>
          </a:p>
          <a:p>
            <a:pPr>
              <a:buNone/>
            </a:pPr>
            <a:r>
              <a:rPr lang="en-US" sz="2000" dirty="0" smtClean="0">
                <a:solidFill>
                  <a:srgbClr val="7030A0"/>
                </a:solidFill>
              </a:rPr>
              <a:t>		- High end conference facility</a:t>
            </a:r>
          </a:p>
          <a:p>
            <a:pPr>
              <a:buNone/>
            </a:pPr>
            <a:r>
              <a:rPr lang="en-US" sz="2000" dirty="0" smtClean="0">
                <a:solidFill>
                  <a:srgbClr val="7030A0"/>
                </a:solidFill>
              </a:rPr>
              <a:t>		- Improved restrooms</a:t>
            </a:r>
          </a:p>
          <a:p>
            <a:pPr>
              <a:buNone/>
            </a:pPr>
            <a:r>
              <a:rPr lang="en-US" sz="2000" smtClean="0">
                <a:solidFill>
                  <a:srgbClr val="002060"/>
                </a:solidFill>
              </a:rPr>
              <a:t>	3</a:t>
            </a:r>
            <a:r>
              <a:rPr lang="en-US" sz="2000" dirty="0" smtClean="0">
                <a:solidFill>
                  <a:srgbClr val="002060"/>
                </a:solidFill>
              </a:rPr>
              <a:t>. Department Program</a:t>
            </a:r>
          </a:p>
          <a:p>
            <a:pPr>
              <a:buNone/>
            </a:pPr>
            <a:r>
              <a:rPr lang="en-US" sz="2000" dirty="0" smtClean="0">
                <a:solidFill>
                  <a:srgbClr val="7030A0"/>
                </a:solidFill>
              </a:rPr>
              <a:t>		- Collaboration Spaces for users</a:t>
            </a:r>
          </a:p>
          <a:p>
            <a:endParaRPr lang="en-US" sz="20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914400"/>
            <a:ext cx="3096843" cy="232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3920394"/>
            <a:ext cx="3063145" cy="2175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8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315200" cy="914400"/>
          </a:xfrm>
        </p:spPr>
        <p:txBody>
          <a:bodyPr/>
          <a:lstStyle/>
          <a:p>
            <a:r>
              <a:rPr lang="en-US" sz="3600">
                <a:latin typeface="Tahoma" pitchFamily="34" charset="0"/>
                <a:cs typeface="Courier New" pitchFamily="49" charset="0"/>
              </a:rPr>
              <a:t>State of the Program: A Snapshot</a:t>
            </a:r>
            <a:r>
              <a:rPr lang="en-US" sz="3600">
                <a:latin typeface="Tahoma" pitchFamily="34" charset="0"/>
              </a:rPr>
              <a:t> </a:t>
            </a:r>
          </a:p>
        </p:txBody>
      </p:sp>
      <p:sp>
        <p:nvSpPr>
          <p:cNvPr id="10168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371600"/>
            <a:ext cx="8458200" cy="3657600"/>
          </a:xfrm>
          <a:solidFill>
            <a:srgbClr val="333333"/>
          </a:solidFill>
        </p:spPr>
        <p:txBody>
          <a:bodyPr/>
          <a:lstStyle/>
          <a:p>
            <a:pPr>
              <a:lnSpc>
                <a:spcPct val="90000"/>
              </a:lnSpc>
              <a:tabLst>
                <a:tab pos="2686050" algn="l"/>
              </a:tabLst>
            </a:pPr>
            <a:r>
              <a:rPr lang="en-US" sz="2800" dirty="0">
                <a:solidFill>
                  <a:srgbClr val="FFFFFF"/>
                </a:solidFill>
                <a:cs typeface="Courier New" pitchFamily="49" charset="0"/>
              </a:rPr>
              <a:t>Community relations		: </a:t>
            </a:r>
            <a:r>
              <a:rPr lang="en-US" sz="2800" dirty="0" smtClean="0">
                <a:solidFill>
                  <a:srgbClr val="00FF00"/>
                </a:solidFill>
                <a:cs typeface="Courier New" pitchFamily="49" charset="0"/>
              </a:rPr>
              <a:t>Green</a:t>
            </a:r>
            <a:endParaRPr lang="en-US" sz="2800" dirty="0">
              <a:solidFill>
                <a:srgbClr val="FFFF00"/>
              </a:solidFill>
              <a:cs typeface="Courier New" pitchFamily="49" charset="0"/>
            </a:endParaRPr>
          </a:p>
          <a:p>
            <a:pPr>
              <a:lnSpc>
                <a:spcPct val="90000"/>
              </a:lnSpc>
              <a:tabLst>
                <a:tab pos="2686050" algn="l"/>
              </a:tabLst>
            </a:pPr>
            <a:r>
              <a:rPr lang="en-US" sz="2800" dirty="0">
                <a:solidFill>
                  <a:srgbClr val="FFFFFF"/>
                </a:solidFill>
                <a:cs typeface="Times New Roman" pitchFamily="18" charset="0"/>
              </a:rPr>
              <a:t>Data flows</a:t>
            </a:r>
            <a:r>
              <a:rPr lang="en-US" sz="2800" dirty="0">
                <a:cs typeface="Times New Roman" pitchFamily="18" charset="0"/>
              </a:rPr>
              <a:t>				</a:t>
            </a:r>
            <a:r>
              <a:rPr lang="en-US" sz="2800" dirty="0">
                <a:solidFill>
                  <a:schemeClr val="bg1"/>
                </a:solidFill>
                <a:cs typeface="Times New Roman" pitchFamily="18" charset="0"/>
              </a:rPr>
              <a:t>: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FF00"/>
                </a:solidFill>
                <a:cs typeface="Courier New" pitchFamily="49" charset="0"/>
              </a:rPr>
              <a:t>Green</a:t>
            </a:r>
          </a:p>
          <a:p>
            <a:pPr>
              <a:lnSpc>
                <a:spcPct val="90000"/>
              </a:lnSpc>
              <a:tabLst>
                <a:tab pos="2686050" algn="l"/>
              </a:tabLst>
            </a:pPr>
            <a:r>
              <a:rPr lang="en-US" sz="2800" dirty="0">
                <a:solidFill>
                  <a:srgbClr val="FFFFFF"/>
                </a:solidFill>
                <a:cs typeface="Courier New" pitchFamily="49" charset="0"/>
              </a:rPr>
              <a:t>Software development	: </a:t>
            </a:r>
            <a:r>
              <a:rPr lang="en-US" sz="2800" dirty="0" smtClean="0">
                <a:solidFill>
                  <a:srgbClr val="FFFF00"/>
                </a:solidFill>
                <a:cs typeface="Courier New" pitchFamily="49" charset="0"/>
              </a:rPr>
              <a:t>Yellow</a:t>
            </a:r>
            <a:endParaRPr lang="en-US" sz="2800" dirty="0">
              <a:solidFill>
                <a:srgbClr val="00FF00"/>
              </a:solidFill>
              <a:cs typeface="Courier New" pitchFamily="49" charset="0"/>
            </a:endParaRPr>
          </a:p>
          <a:p>
            <a:pPr>
              <a:lnSpc>
                <a:spcPct val="90000"/>
              </a:lnSpc>
              <a:tabLst>
                <a:tab pos="2686050" algn="l"/>
              </a:tabLst>
            </a:pPr>
            <a:r>
              <a:rPr lang="en-US" sz="2800" dirty="0">
                <a:solidFill>
                  <a:srgbClr val="FFFFFF"/>
                </a:solidFill>
                <a:cs typeface="Courier New" pitchFamily="49" charset="0"/>
              </a:rPr>
              <a:t>Collaborations				:</a:t>
            </a:r>
            <a:r>
              <a:rPr lang="en-US" sz="2800" dirty="0">
                <a:solidFill>
                  <a:srgbClr val="00FF00"/>
                </a:solidFill>
                <a:cs typeface="Courier New" pitchFamily="49" charset="0"/>
              </a:rPr>
              <a:t> Green</a:t>
            </a:r>
            <a:endParaRPr lang="en-US" sz="2800" dirty="0">
              <a:solidFill>
                <a:srgbClr val="00FF00"/>
              </a:solidFill>
              <a:cs typeface="Times New Roman" pitchFamily="18" charset="0"/>
            </a:endParaRPr>
          </a:p>
          <a:p>
            <a:pPr>
              <a:lnSpc>
                <a:spcPct val="90000"/>
              </a:lnSpc>
              <a:tabLst>
                <a:tab pos="2686050" algn="l"/>
              </a:tabLst>
            </a:pPr>
            <a:r>
              <a:rPr lang="en-US" sz="2800" dirty="0">
                <a:solidFill>
                  <a:srgbClr val="FFFFFF"/>
                </a:solidFill>
                <a:cs typeface="Courier New" pitchFamily="49" charset="0"/>
              </a:rPr>
              <a:t>Staffing				: </a:t>
            </a:r>
            <a:r>
              <a:rPr lang="en-US" sz="2800" dirty="0" smtClean="0">
                <a:solidFill>
                  <a:srgbClr val="FFFF00"/>
                </a:solidFill>
                <a:cs typeface="Courier New" pitchFamily="49" charset="0"/>
              </a:rPr>
              <a:t>Yellow </a:t>
            </a:r>
            <a:r>
              <a:rPr lang="en-US" sz="2800" dirty="0" smtClean="0">
                <a:solidFill>
                  <a:srgbClr val="66FF33"/>
                </a:solidFill>
                <a:cs typeface="Courier New" pitchFamily="49" charset="0"/>
              </a:rPr>
              <a:t>(</a:t>
            </a:r>
            <a:r>
              <a:rPr lang="en-US" sz="2800" dirty="0" smtClean="0">
                <a:solidFill>
                  <a:srgbClr val="00FF00"/>
                </a:solidFill>
                <a:cs typeface="Courier New" pitchFamily="49" charset="0"/>
              </a:rPr>
              <a:t>Soon Green?)</a:t>
            </a:r>
            <a:endParaRPr lang="en-US" sz="2800" dirty="0">
              <a:solidFill>
                <a:srgbClr val="66FF33"/>
              </a:solidFill>
              <a:cs typeface="Courier New" pitchFamily="49" charset="0"/>
            </a:endParaRPr>
          </a:p>
          <a:p>
            <a:pPr>
              <a:lnSpc>
                <a:spcPct val="90000"/>
              </a:lnSpc>
              <a:tabLst>
                <a:tab pos="2686050" algn="l"/>
              </a:tabLst>
            </a:pPr>
            <a:r>
              <a:rPr lang="en-US" sz="2800" dirty="0">
                <a:solidFill>
                  <a:srgbClr val="FFFFFF"/>
                </a:solidFill>
                <a:cs typeface="Courier New" pitchFamily="49" charset="0"/>
              </a:rPr>
              <a:t>Support			</a:t>
            </a:r>
            <a:r>
              <a:rPr lang="en-US" sz="2800" dirty="0">
                <a:solidFill>
                  <a:srgbClr val="FFFF66"/>
                </a:solidFill>
                <a:cs typeface="Courier New" pitchFamily="49" charset="0"/>
              </a:rPr>
              <a:t>	</a:t>
            </a:r>
            <a:r>
              <a:rPr lang="en-US" sz="2800" dirty="0">
                <a:solidFill>
                  <a:schemeClr val="bg1"/>
                </a:solidFill>
                <a:cs typeface="Courier New" pitchFamily="49" charset="0"/>
              </a:rPr>
              <a:t>:</a:t>
            </a:r>
            <a:r>
              <a:rPr lang="en-US" sz="2800" dirty="0">
                <a:solidFill>
                  <a:srgbClr val="FFFF66"/>
                </a:solidFill>
                <a:cs typeface="Courier New" pitchFamily="49" charset="0"/>
              </a:rPr>
              <a:t> </a:t>
            </a:r>
            <a:r>
              <a:rPr lang="en-US" sz="2800" dirty="0" smtClean="0">
                <a:solidFill>
                  <a:srgbClr val="00FF00"/>
                </a:solidFill>
                <a:cs typeface="Courier New" pitchFamily="49" charset="0"/>
              </a:rPr>
              <a:t>Green/</a:t>
            </a:r>
            <a:r>
              <a:rPr lang="en-US" sz="2800" dirty="0" smtClean="0">
                <a:solidFill>
                  <a:srgbClr val="FFFF00"/>
                </a:solidFill>
                <a:cs typeface="Courier New" pitchFamily="49" charset="0"/>
              </a:rPr>
              <a:t>Yellow</a:t>
            </a:r>
            <a:endParaRPr lang="en-US" sz="2800" dirty="0">
              <a:solidFill>
                <a:srgbClr val="00FF00"/>
              </a:solidFill>
              <a:cs typeface="Courier New" pitchFamily="49" charset="0"/>
            </a:endParaRPr>
          </a:p>
          <a:p>
            <a:pPr>
              <a:lnSpc>
                <a:spcPct val="90000"/>
              </a:lnSpc>
              <a:tabLst>
                <a:tab pos="2686050" algn="l"/>
              </a:tabLst>
            </a:pPr>
            <a:r>
              <a:rPr lang="en-US" sz="2800" dirty="0">
                <a:solidFill>
                  <a:srgbClr val="FFFFFF"/>
                </a:solidFill>
                <a:cs typeface="Courier New" pitchFamily="49" charset="0"/>
              </a:rPr>
              <a:t>Finances</a:t>
            </a:r>
            <a:r>
              <a:rPr lang="en-US" dirty="0">
                <a:solidFill>
                  <a:srgbClr val="FFFFFF"/>
                </a:solidFill>
                <a:cs typeface="Courier New" pitchFamily="49" charset="0"/>
              </a:rPr>
              <a:t>				: </a:t>
            </a:r>
            <a:r>
              <a:rPr lang="en-US" sz="2800" dirty="0">
                <a:solidFill>
                  <a:srgbClr val="00FF00"/>
                </a:solidFill>
                <a:cs typeface="Courier New" pitchFamily="49" charset="0"/>
              </a:rPr>
              <a:t>Green</a:t>
            </a:r>
          </a:p>
        </p:txBody>
      </p:sp>
      <p:sp>
        <p:nvSpPr>
          <p:cNvPr id="1016836" name="Text Box 4"/>
          <p:cNvSpPr txBox="1">
            <a:spLocks noChangeArrowheads="1"/>
          </p:cNvSpPr>
          <p:nvPr/>
        </p:nvSpPr>
        <p:spPr bwMode="auto">
          <a:xfrm>
            <a:off x="3276600" y="5641975"/>
            <a:ext cx="2667000" cy="530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/>
            <a:r>
              <a:rPr lang="en-US" sz="3200" dirty="0">
                <a:solidFill>
                  <a:schemeClr val="tx2"/>
                </a:solidFill>
                <a:effectLst/>
              </a:rPr>
              <a:t>Questions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Technical Project Manager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036637"/>
            <a:ext cx="5410200" cy="5287963"/>
          </a:xfrm>
          <a:solidFill>
            <a:srgbClr val="FFFFCC"/>
          </a:solidFill>
        </p:spPr>
        <p:txBody>
          <a:bodyPr/>
          <a:lstStyle/>
          <a:p>
            <a:r>
              <a:rPr lang="en-US" dirty="0" smtClean="0"/>
              <a:t>In December 2010, Ethan Davis was appointed as Technical Project Manager.</a:t>
            </a:r>
          </a:p>
          <a:p>
            <a:r>
              <a:rPr lang="en-US" dirty="0" smtClean="0"/>
              <a:t>He is supervising all of the software engineering staff within the UPC and facilitating coordination between projects.</a:t>
            </a:r>
          </a:p>
          <a:p>
            <a:r>
              <a:rPr lang="en-US" dirty="0" smtClean="0"/>
              <a:t>The TPM position is a 0.5 FTE appointment. Ethan continues to spend the remaining time in the THREDDS project.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9226" y="1600200"/>
            <a:ext cx="3542373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52400"/>
            <a:ext cx="8229600" cy="990600"/>
          </a:xfrm>
        </p:spPr>
        <p:txBody>
          <a:bodyPr/>
          <a:lstStyle/>
          <a:p>
            <a:r>
              <a:rPr lang="en-US" dirty="0" smtClean="0"/>
              <a:t>Staffing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6637"/>
            <a:ext cx="8686800" cy="4525963"/>
          </a:xfrm>
        </p:spPr>
        <p:txBody>
          <a:bodyPr/>
          <a:lstStyle/>
          <a:p>
            <a:r>
              <a:rPr lang="en-US" sz="2800" dirty="0" smtClean="0"/>
              <a:t>Brian Kelly left Unidata in April 2011. His departure has been in the works for nearly a year.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A search is underway for a replacement</a:t>
            </a:r>
            <a:r>
              <a:rPr lang="en-US" dirty="0" smtClean="0"/>
              <a:t>.</a:t>
            </a:r>
          </a:p>
          <a:p>
            <a:r>
              <a:rPr lang="en-US" sz="2800" dirty="0" smtClean="0"/>
              <a:t>The UPC has hired two new software engineers.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Sean Arms, University of Oklahoma (SE II); He brings domain expertise and begins work today. He will be defending his dissertation soon.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Aaron Rogan, SE III, has a Ph. D. in Computer Science. He will start on 13 June.</a:t>
            </a:r>
          </a:p>
          <a:p>
            <a:r>
              <a:rPr lang="en-US" sz="2800" dirty="0" smtClean="0"/>
              <a:t>They will be assigned initially to work on the IDV, TDS, and general support.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/>
        </p:nvGraphicFramePr>
        <p:xfrm>
          <a:off x="914400" y="871537"/>
          <a:ext cx="7536426" cy="5794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38200" y="228600"/>
            <a:ext cx="83058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ffectLst/>
              </a:rPr>
              <a:t>Current Allocation of Effort by Technical Staff</a:t>
            </a:r>
            <a:endParaRPr lang="en-US" sz="280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1062037" y="619124"/>
          <a:ext cx="7548563" cy="6010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52600" y="76200"/>
            <a:ext cx="72390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/>
              </a:rPr>
              <a:t>Anticipated Allocation of Effort</a:t>
            </a:r>
            <a:endParaRPr lang="en-US" sz="320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/>
          <a:lstStyle/>
          <a:p>
            <a:r>
              <a:rPr lang="en-US" dirty="0" smtClean="0"/>
              <a:t>The 2009 Unidata Triennial Users Workshop Publication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2538" y="1447800"/>
            <a:ext cx="663892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5879271"/>
            <a:ext cx="9144000" cy="9787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/>
              </a:rPr>
              <a:t>CONGRATULATIONS TO ALL! And a special thank you to Brian for leading the effort!!</a:t>
            </a:r>
            <a:endParaRPr lang="en-US" sz="3200" dirty="0"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1600200"/>
            <a:ext cx="7162800" cy="4801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ffectLst/>
              </a:rPr>
              <a:t>Will appear in the April issue of </a:t>
            </a:r>
            <a:r>
              <a:rPr lang="en-US" sz="2800" i="1" dirty="0" smtClean="0">
                <a:effectLst/>
              </a:rPr>
              <a:t>BAMS</a:t>
            </a:r>
            <a:r>
              <a:rPr lang="en-US" sz="2800" dirty="0" smtClean="0">
                <a:effectLst/>
              </a:rPr>
              <a:t>.</a:t>
            </a:r>
            <a:endParaRPr lang="en-US" sz="280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533400"/>
          </a:xfrm>
        </p:spPr>
        <p:txBody>
          <a:bodyPr/>
          <a:lstStyle/>
          <a:p>
            <a:r>
              <a:rPr lang="en-US" sz="3600" dirty="0">
                <a:latin typeface="Tahoma" pitchFamily="34" charset="0"/>
              </a:rPr>
              <a:t>Real-time Data Flows</a:t>
            </a:r>
          </a:p>
        </p:txBody>
      </p:sp>
      <p:sp>
        <p:nvSpPr>
          <p:cNvPr id="257029" name="Text Box 5"/>
          <p:cNvSpPr txBox="1">
            <a:spLocks noChangeArrowheads="1"/>
          </p:cNvSpPr>
          <p:nvPr/>
        </p:nvSpPr>
        <p:spPr bwMode="auto">
          <a:xfrm>
            <a:off x="0" y="2525250"/>
            <a:ext cx="9067800" cy="4256550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chemeClr val="bg1"/>
              </a:buClr>
              <a:buSzTx/>
              <a:buFont typeface="Wingdings" pitchFamily="2" charset="2"/>
              <a:buChar char="v"/>
            </a:pPr>
            <a:r>
              <a:rPr lang="en-US" sz="2200" dirty="0" smtClean="0">
                <a:solidFill>
                  <a:srgbClr val="FFFF99"/>
                </a:solidFill>
                <a:effectLst/>
              </a:rPr>
              <a:t>About 500 </a:t>
            </a:r>
            <a:r>
              <a:rPr lang="en-US" sz="2200" dirty="0">
                <a:solidFill>
                  <a:srgbClr val="FFFF99"/>
                </a:solidFill>
                <a:effectLst/>
              </a:rPr>
              <a:t>machines at 250+ sites </a:t>
            </a:r>
            <a:r>
              <a:rPr lang="en-US" sz="2200" dirty="0" smtClean="0">
                <a:solidFill>
                  <a:srgbClr val="FFFF99"/>
                </a:solidFill>
                <a:effectLst/>
              </a:rPr>
              <a:t>are running </a:t>
            </a:r>
            <a:r>
              <a:rPr lang="en-US" sz="2200" dirty="0">
                <a:solidFill>
                  <a:srgbClr val="FFFF99"/>
                </a:solidFill>
                <a:effectLst/>
              </a:rPr>
              <a:t>LDM-6 and reporting real time statistics. These numbers have not changed much in the past </a:t>
            </a:r>
            <a:r>
              <a:rPr lang="en-US" sz="2200" dirty="0" smtClean="0">
                <a:solidFill>
                  <a:srgbClr val="FFFF99"/>
                </a:solidFill>
                <a:effectLst/>
              </a:rPr>
              <a:t>2+ years</a:t>
            </a:r>
            <a:r>
              <a:rPr lang="en-US" sz="2200" dirty="0">
                <a:solidFill>
                  <a:srgbClr val="FFFF99"/>
                </a:solidFill>
                <a:effectLst/>
              </a:rPr>
              <a:t>, but the data volume has grown significantly</a:t>
            </a:r>
            <a:r>
              <a:rPr lang="en-US" sz="2200" dirty="0" smtClean="0">
                <a:solidFill>
                  <a:srgbClr val="FFFF99"/>
                </a:solidFill>
                <a:effectLst/>
              </a:rPr>
              <a:t>. Many more organizations are using the LDM but not reporting real-time stats to Unidata.</a:t>
            </a:r>
            <a:endParaRPr lang="en-US" sz="2200" dirty="0">
              <a:solidFill>
                <a:srgbClr val="FFFF99"/>
              </a:solidFill>
              <a:effectLst/>
            </a:endParaRPr>
          </a:p>
          <a:p>
            <a:pPr marL="342900" indent="-342900">
              <a:buClr>
                <a:schemeClr val="bg1"/>
              </a:buClr>
              <a:buSzTx/>
              <a:buFont typeface="Wingdings" pitchFamily="2" charset="2"/>
              <a:buChar char="v"/>
            </a:pPr>
            <a:r>
              <a:rPr lang="en-US" sz="2200" dirty="0">
                <a:solidFill>
                  <a:srgbClr val="CCFFFF"/>
                </a:solidFill>
                <a:effectLst/>
              </a:rPr>
              <a:t>UPC’s IDD Cluster relays data to more than </a:t>
            </a:r>
            <a:r>
              <a:rPr lang="en-US" sz="2200" dirty="0" smtClean="0">
                <a:solidFill>
                  <a:srgbClr val="CCFFFF"/>
                </a:solidFill>
                <a:effectLst/>
              </a:rPr>
              <a:t>650 </a:t>
            </a:r>
            <a:r>
              <a:rPr lang="en-US" sz="2200" dirty="0">
                <a:solidFill>
                  <a:srgbClr val="CCFFFF"/>
                </a:solidFill>
                <a:effectLst/>
              </a:rPr>
              <a:t>downstream connections. </a:t>
            </a:r>
            <a:r>
              <a:rPr lang="en-US" sz="2200" dirty="0">
                <a:solidFill>
                  <a:srgbClr val="FFFF00"/>
                </a:solidFill>
                <a:effectLst/>
              </a:rPr>
              <a:t>Average data output/day: </a:t>
            </a:r>
            <a:r>
              <a:rPr lang="en-US" sz="2200" dirty="0" smtClean="0">
                <a:solidFill>
                  <a:srgbClr val="FFFF00"/>
                </a:solidFill>
                <a:effectLst/>
              </a:rPr>
              <a:t>5.7 TB or 525 Mbps! Peak rate exceeds 1.1 </a:t>
            </a:r>
            <a:r>
              <a:rPr lang="en-US" sz="2200" dirty="0" err="1" smtClean="0">
                <a:solidFill>
                  <a:srgbClr val="FFFF00"/>
                </a:solidFill>
                <a:effectLst/>
              </a:rPr>
              <a:t>Gbps</a:t>
            </a:r>
            <a:r>
              <a:rPr lang="en-US" sz="2200" dirty="0" smtClean="0">
                <a:solidFill>
                  <a:srgbClr val="FFFF00"/>
                </a:solidFill>
                <a:effectLst/>
              </a:rPr>
              <a:t>.</a:t>
            </a:r>
            <a:endParaRPr lang="en-US" sz="2200" dirty="0">
              <a:solidFill>
                <a:srgbClr val="FFFF00"/>
              </a:solidFill>
              <a:effectLst/>
            </a:endParaRPr>
          </a:p>
          <a:p>
            <a:pPr marL="342900" indent="-342900">
              <a:buClr>
                <a:schemeClr val="bg1"/>
              </a:buClr>
              <a:buSzTx/>
              <a:buFont typeface="Wingdings" pitchFamily="2" charset="2"/>
              <a:buChar char="v"/>
            </a:pPr>
            <a:r>
              <a:rPr lang="en-US" sz="2200" dirty="0" smtClean="0">
                <a:solidFill>
                  <a:schemeClr val="folHlink"/>
                </a:solidFill>
                <a:effectLst/>
              </a:rPr>
              <a:t>Data </a:t>
            </a:r>
            <a:r>
              <a:rPr lang="en-US" sz="2200" dirty="0">
                <a:solidFill>
                  <a:schemeClr val="folHlink"/>
                </a:solidFill>
                <a:effectLst/>
              </a:rPr>
              <a:t>input to the cluster </a:t>
            </a:r>
            <a:r>
              <a:rPr lang="en-US" sz="2200" dirty="0" smtClean="0">
                <a:solidFill>
                  <a:schemeClr val="folHlink"/>
                </a:solidFill>
                <a:effectLst/>
              </a:rPr>
              <a:t>remains at ~7 GB/hour.</a:t>
            </a:r>
            <a:endParaRPr lang="en-US" sz="2200" dirty="0">
              <a:solidFill>
                <a:schemeClr val="folHlink"/>
              </a:solidFill>
              <a:effectLst/>
            </a:endParaRPr>
          </a:p>
          <a:p>
            <a:pPr marL="342900" indent="-342900">
              <a:buClr>
                <a:schemeClr val="bg1"/>
              </a:buClr>
              <a:buSzTx/>
              <a:buFont typeface="Wingdings" pitchFamily="2" charset="2"/>
              <a:buChar char="v"/>
            </a:pPr>
            <a:r>
              <a:rPr lang="en-US" sz="2200" dirty="0" smtClean="0">
                <a:solidFill>
                  <a:srgbClr val="FF99CC"/>
                </a:solidFill>
                <a:effectLst/>
              </a:rPr>
              <a:t>CONDUIT and WSR 88-D Level II remain the top two data streams based on volume</a:t>
            </a:r>
            <a:r>
              <a:rPr lang="en-US" sz="2200" dirty="0" smtClean="0">
                <a:solidFill>
                  <a:schemeClr val="folHlink"/>
                </a:solidFill>
                <a:effectLst/>
              </a:rPr>
              <a:t>. </a:t>
            </a:r>
            <a:r>
              <a:rPr lang="en-US" sz="2200" dirty="0" smtClean="0">
                <a:solidFill>
                  <a:srgbClr val="00B0F0"/>
                </a:solidFill>
                <a:effectLst/>
              </a:rPr>
              <a:t>NEXRAD volume will increase with the availability of Dual-</a:t>
            </a:r>
            <a:r>
              <a:rPr lang="en-US" sz="2200" smtClean="0">
                <a:solidFill>
                  <a:srgbClr val="00B0F0"/>
                </a:solidFill>
                <a:effectLst/>
              </a:rPr>
              <a:t>pol </a:t>
            </a:r>
            <a:r>
              <a:rPr lang="en-US" sz="2200" dirty="0" smtClean="0">
                <a:solidFill>
                  <a:srgbClr val="00B0F0"/>
                </a:solidFill>
                <a:effectLst/>
              </a:rPr>
              <a:t>radar data.</a:t>
            </a:r>
            <a:endParaRPr lang="en-US" sz="2200" dirty="0">
              <a:solidFill>
                <a:srgbClr val="00B0F0"/>
              </a:soli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1" y="533400"/>
            <a:ext cx="6629400" cy="1989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>
            <a:srgbClr val="990033"/>
          </a:buClr>
          <a:buSzPct val="12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>
            <a:srgbClr val="990033"/>
          </a:buClr>
          <a:buSzPct val="12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20669</TotalTime>
  <Words>1815</Words>
  <Application>Microsoft Office PowerPoint</Application>
  <PresentationFormat>On-screen Show (4:3)</PresentationFormat>
  <Paragraphs>251</Paragraphs>
  <Slides>34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Custom Design</vt:lpstr>
      <vt:lpstr>Director’s Report</vt:lpstr>
      <vt:lpstr>Polcomm Welcome</vt:lpstr>
      <vt:lpstr>Change in Users Committee  Membership</vt:lpstr>
      <vt:lpstr>Technical Project Manager</vt:lpstr>
      <vt:lpstr>Staffing Changes</vt:lpstr>
      <vt:lpstr>Slide 6</vt:lpstr>
      <vt:lpstr>Slide 7</vt:lpstr>
      <vt:lpstr>The 2009 Unidata Triennial Users Workshop Publication</vt:lpstr>
      <vt:lpstr>Real-time Data Flows</vt:lpstr>
      <vt:lpstr>Global Lightning Data</vt:lpstr>
      <vt:lpstr>Next Generation LDM</vt:lpstr>
      <vt:lpstr>NetCDF</vt:lpstr>
      <vt:lpstr>OGC Adoption of NetCDF as a standard</vt:lpstr>
      <vt:lpstr>THREDDS</vt:lpstr>
      <vt:lpstr>RAMADDA</vt:lpstr>
      <vt:lpstr>NOAAPort Ingest Software</vt:lpstr>
      <vt:lpstr>Data Availability Tables</vt:lpstr>
      <vt:lpstr>THORPEX Interactive Grand Global Ensemble (TIGGE) Project</vt:lpstr>
      <vt:lpstr>Integrated Data Viewer</vt:lpstr>
      <vt:lpstr>IDV: Ensemble Visualization</vt:lpstr>
      <vt:lpstr>Lightning Data Visualization</vt:lpstr>
      <vt:lpstr>Japan Earthquake  Visualization using the IDV</vt:lpstr>
      <vt:lpstr>IDV Downloads and Usage</vt:lpstr>
      <vt:lpstr>GEMPAK</vt:lpstr>
      <vt:lpstr>AWIPS II Update</vt:lpstr>
      <vt:lpstr>AWIP II Work at the UPC</vt:lpstr>
      <vt:lpstr>Software Download Metrics</vt:lpstr>
      <vt:lpstr>Unidata’s New Website</vt:lpstr>
      <vt:lpstr>2011Training Workshops</vt:lpstr>
      <vt:lpstr>Community Equipment Awards</vt:lpstr>
      <vt:lpstr>AMS Annual Meeting</vt:lpstr>
      <vt:lpstr>Proposal Activity</vt:lpstr>
      <vt:lpstr>FL-4 Remodel</vt:lpstr>
      <vt:lpstr>State of the Program: A Snapshot </vt:lpstr>
    </vt:vector>
  </TitlesOfParts>
  <Company>Unidata/UCAR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mohan</dc:creator>
  <cp:lastModifiedBy>Mohan Ramamurthy</cp:lastModifiedBy>
  <cp:revision>1271</cp:revision>
  <dcterms:created xsi:type="dcterms:W3CDTF">2003-06-13T13:55:21Z</dcterms:created>
  <dcterms:modified xsi:type="dcterms:W3CDTF">2011-05-23T12:36:31Z</dcterms:modified>
</cp:coreProperties>
</file>