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3"/>
  </p:notesMasterIdLst>
  <p:handoutMasterIdLst>
    <p:handoutMasterId r:id="rId24"/>
  </p:handoutMasterIdLst>
  <p:sldIdLst>
    <p:sldId id="259" r:id="rId3"/>
    <p:sldId id="306" r:id="rId4"/>
    <p:sldId id="338" r:id="rId5"/>
    <p:sldId id="329" r:id="rId6"/>
    <p:sldId id="350" r:id="rId7"/>
    <p:sldId id="351" r:id="rId8"/>
    <p:sldId id="319" r:id="rId9"/>
    <p:sldId id="344" r:id="rId10"/>
    <p:sldId id="342" r:id="rId11"/>
    <p:sldId id="353" r:id="rId12"/>
    <p:sldId id="315" r:id="rId13"/>
    <p:sldId id="348" r:id="rId14"/>
    <p:sldId id="345" r:id="rId15"/>
    <p:sldId id="347" r:id="rId16"/>
    <p:sldId id="314" r:id="rId17"/>
    <p:sldId id="320" r:id="rId18"/>
    <p:sldId id="327" r:id="rId19"/>
    <p:sldId id="328" r:id="rId20"/>
    <p:sldId id="326" r:id="rId21"/>
    <p:sldId id="341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0CC8E9-FBE2-421E-9887-A22EFE7BDA32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D076499-EEE1-41D1-9747-447D0A5DA440}">
      <dgm:prSet custT="1"/>
      <dgm:spPr/>
      <dgm:t>
        <a:bodyPr/>
        <a:lstStyle/>
        <a:p>
          <a:pPr rtl="0"/>
          <a:r>
            <a:rPr lang="en-US" sz="2800" i="1" dirty="0" smtClean="0">
              <a:latin typeface="Arial Narrow" pitchFamily="34" charset="0"/>
            </a:rPr>
            <a:t>Where America’s Climate, Weather, Ocean, and Space Prediction Services Begin”</a:t>
          </a:r>
          <a:endParaRPr lang="en-US" sz="2800" i="1" dirty="0">
            <a:latin typeface="Arial Narrow" pitchFamily="34" charset="0"/>
          </a:endParaRPr>
        </a:p>
      </dgm:t>
    </dgm:pt>
    <dgm:pt modelId="{69AC9052-ED8A-4BAE-BDC9-3A4441A1E1A1}" type="parTrans" cxnId="{4E140506-A7DE-4476-8B04-2A9B78D3E321}">
      <dgm:prSet/>
      <dgm:spPr/>
      <dgm:t>
        <a:bodyPr/>
        <a:lstStyle/>
        <a:p>
          <a:endParaRPr lang="en-US"/>
        </a:p>
      </dgm:t>
    </dgm:pt>
    <dgm:pt modelId="{8BAAC3D5-CA5F-4384-8DAD-8EB45E473D6C}" type="sibTrans" cxnId="{4E140506-A7DE-4476-8B04-2A9B78D3E321}">
      <dgm:prSet/>
      <dgm:spPr/>
      <dgm:t>
        <a:bodyPr/>
        <a:lstStyle/>
        <a:p>
          <a:endParaRPr lang="en-US"/>
        </a:p>
      </dgm:t>
    </dgm:pt>
    <dgm:pt modelId="{88C8221A-3D92-4ECA-B021-85155A335342}" type="pres">
      <dgm:prSet presAssocID="{960CC8E9-FBE2-421E-9887-A22EFE7BDA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A45EF2-8C78-4B7E-AEBF-AE967335D04B}" type="pres">
      <dgm:prSet presAssocID="{8D076499-EEE1-41D1-9747-447D0A5DA440}" presName="parentText" presStyleLbl="node1" presStyleIdx="0" presStyleCnt="1" custScaleY="1490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3CD40A-8C83-4AC6-8A3C-180129340B6E}" type="presOf" srcId="{8D076499-EEE1-41D1-9747-447D0A5DA440}" destId="{9BA45EF2-8C78-4B7E-AEBF-AE967335D04B}" srcOrd="0" destOrd="0" presId="urn:microsoft.com/office/officeart/2005/8/layout/vList2"/>
    <dgm:cxn modelId="{4E140506-A7DE-4476-8B04-2A9B78D3E321}" srcId="{960CC8E9-FBE2-421E-9887-A22EFE7BDA32}" destId="{8D076499-EEE1-41D1-9747-447D0A5DA440}" srcOrd="0" destOrd="0" parTransId="{69AC9052-ED8A-4BAE-BDC9-3A4441A1E1A1}" sibTransId="{8BAAC3D5-CA5F-4384-8DAD-8EB45E473D6C}"/>
    <dgm:cxn modelId="{6B8996C1-24FC-44DF-B1C9-3F24BB915F69}" type="presOf" srcId="{960CC8E9-FBE2-421E-9887-A22EFE7BDA32}" destId="{88C8221A-3D92-4ECA-B021-85155A335342}" srcOrd="0" destOrd="0" presId="urn:microsoft.com/office/officeart/2005/8/layout/vList2"/>
    <dgm:cxn modelId="{C0B8EDF3-0C5F-4917-BC28-21E7BE59FDB4}" type="presParOf" srcId="{88C8221A-3D92-4ECA-B021-85155A335342}" destId="{9BA45EF2-8C78-4B7E-AEBF-AE967335D0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914E8B-AC4B-4B43-A3A3-8F1E7C449B12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CAF076-177E-420F-B61B-460DFBBE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086C97-6F3E-4B87-BDD7-902BAAA40AC5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11DB64-5799-428E-A431-33D519278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469774-9580-45DE-B572-ACAD0E0188F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CB2241-0BBA-4BD0-8A1B-801771C88DC5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ea typeface="ＭＳ Ｐゴシック" pitchFamily="-10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571D5A-45AC-44F1-B758-EE76042C628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defTabSz="455613"/>
            <a:endParaRPr lang="en-US" smtClean="0">
              <a:latin typeface="Arial" charset="0"/>
              <a:ea typeface="ＭＳ Ｐゴシック" pitchFamily="-108" charset="-128"/>
            </a:endParaRP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b"/>
          <a:lstStyle/>
          <a:p>
            <a:pPr algn="r"/>
            <a:fld id="{E25B5166-D177-45E4-9D04-ECEC4646B1EF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7BE177-F647-43C3-B14E-B3293A2564C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FAD862-30BD-4B73-8CB4-57CDA67F584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BD28FA-6A1B-4B72-8947-75E583542B9A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D504E-94A0-4136-85C7-FE32C3766BAE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B6CEB-6577-462F-83C7-06E6AA071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871A-A237-43D0-9AEA-230B56AF2213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3E4A-BDFB-44BB-9602-2AB998C5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7A73-1DF8-4703-B4DF-73BCE336A977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B40D7-3F70-4E7B-A5BF-018458D8F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28600"/>
            <a:ext cx="8991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8A11-DC27-42C5-9C42-F5FCDE703739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5A21B-0EA6-4C15-9425-771467E61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512269D1-C6C5-408C-B18D-995C2D5D49C4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F116285B-22C6-4197-89FC-2B25197D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DD08BF3B-3625-4479-B1A8-533FDFD6A456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FDB9F1FB-23E4-42E8-8A9D-8D4A4A402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9E912072-FA1C-435D-9623-A24E2E6DBFA1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117452EF-062F-4CE8-884F-8BE2E8F3C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E7C48826-8C6A-47DC-A435-3CE2821E4893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F3D63B2D-E5D3-48F2-A679-37DC917FD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EC379403-C8E6-4DB7-8156-7E569435D896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F4FEEB25-0B34-4CD0-ACD3-829D8310E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AA330E58-3558-4322-B05B-6C9D06600B19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E0976D7F-782F-4AAA-9EC5-3B7EFFD7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EC32-55D3-40C3-A638-89A93D1051FB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39503-D201-4E63-9F23-9C2ABB8DE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5042AE5B-43FC-4B4E-9520-6E5543ED4DC0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57BD3474-169E-4191-AF11-E8975C62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B0C4F8FE-52FE-49E4-BDE0-28520439C809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8091F9F1-6EAE-4CD4-9067-D1AEA7863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AE6461E4-19B8-4BCC-823B-63CDCEA595BF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280DA803-4C78-43DB-B7D1-80BB07B23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F9034F13-F4FF-4F2C-BB7A-8A2DABEC9DA8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670063F9-A603-48A0-B604-FAF08202F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0B3CA503-08B0-4C47-BCAA-F298315BD581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DC261908-395D-4234-80EE-B472204CF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28600"/>
            <a:ext cx="89916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C43A2056-2B32-49F3-BF57-762963254C19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a typeface="ＭＳ Ｐゴシック" pitchFamily="-108" charset="-128"/>
              </a:defRPr>
            </a:lvl1pPr>
          </a:lstStyle>
          <a:p>
            <a:pPr>
              <a:defRPr/>
            </a:pPr>
            <a:fld id="{B5DA738B-4E5C-4C0E-8540-38DFC99DE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A5256-021D-4CB3-B38E-D2B28146A77C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8B83-4DD4-4EB9-B9FA-3E3A708FE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2069-EDC0-4504-BEC2-03FC8583CC16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D0A2-0D44-4D37-A5A6-401F7F0E2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396E-DEC6-41B8-899C-8162EE623F1A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15D32-050F-4812-B2B7-C41E47576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34517-270A-41C7-B662-52511A944254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34A8F-14D3-495B-ACAB-1236267DC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578C0-2B04-47C7-9AC2-1462668B75F1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BAC0B-0D87-43C8-A536-D2DBB0152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764B-B44B-45A3-BE6D-D482D576552F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4E4BE-6D51-4ECB-B0D4-3B21DC59E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9A162-C1DE-475E-B49E-6F3B919A306D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289F0-8C45-4AFD-A073-A33E89D6D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99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135F74-84F9-4D3A-97C5-D889FDF1C1CB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A879C47-747A-4EB9-A9B7-49D31A43D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15240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228600"/>
            <a:ext cx="1176338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56" name="Picture 12" descr="doc_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96200" y="228600"/>
            <a:ext cx="1219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Text Box 13"/>
          <p:cNvSpPr txBox="1">
            <a:spLocks noChangeArrowheads="1"/>
          </p:cNvSpPr>
          <p:nvPr/>
        </p:nvSpPr>
        <p:spPr bwMode="auto">
          <a:xfrm rot="18900000">
            <a:off x="6248400" y="51054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DDDDDD"/>
                </a:solidFill>
                <a:latin typeface="Times New Roman" pitchFamily="18" charset="0"/>
                <a:ea typeface="+mn-ea"/>
              </a:rPr>
              <a:t>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99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C205964-66FE-48B8-BAF4-884EBD7F5261}" type="datetime1">
              <a:rPr lang="en-US"/>
              <a:pPr>
                <a:defRPr/>
              </a:pPr>
              <a:t>5/26/2011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D60C59A-2C5F-4E05-9F6D-2DA78AF0C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228600" y="1524000"/>
            <a:ext cx="8686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79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1176338" cy="1177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080" name="Picture 12" descr="doc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228600"/>
            <a:ext cx="1219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13"/>
          <p:cNvSpPr txBox="1">
            <a:spLocks noChangeArrowheads="1"/>
          </p:cNvSpPr>
          <p:nvPr/>
        </p:nvSpPr>
        <p:spPr bwMode="auto">
          <a:xfrm rot="-2700000">
            <a:off x="6248400" y="5105400"/>
            <a:ext cx="2895600" cy="7016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4000" smtClean="0">
                <a:solidFill>
                  <a:srgbClr val="DDDDDD"/>
                </a:solidFill>
                <a:latin typeface="Times New Roman" pitchFamily="-108" charset="0"/>
                <a:ea typeface="+mn-ea"/>
              </a:rPr>
              <a:t>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pPr algn="ctr"/>
            <a: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  <a:t>NAWIPS Migration to AWIPS II</a:t>
            </a:r>
            <a:b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  <a:t>Status Update</a:t>
            </a:r>
            <a:b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sz="2800" b="0" smtClean="0">
                <a:solidFill>
                  <a:srgbClr val="000000"/>
                </a:solidFill>
                <a:ea typeface="ＭＳ Ｐゴシック" pitchFamily="-108" charset="-128"/>
              </a:rPr>
              <a:t>Unidata Policy Committee Meeting</a:t>
            </a:r>
            <a:br>
              <a:rPr lang="en-US" sz="2800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  <a:t/>
            </a:r>
            <a:b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  <a:t/>
            </a:r>
            <a:br>
              <a:rPr lang="en-US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sz="1000" b="0" smtClean="0">
                <a:solidFill>
                  <a:srgbClr val="000000"/>
                </a:solidFill>
                <a:ea typeface="ＭＳ Ｐゴシック" pitchFamily="-108" charset="-128"/>
              </a:rPr>
              <a:t/>
            </a:r>
            <a:br>
              <a:rPr lang="en-US" sz="1000" b="0" smtClean="0">
                <a:solidFill>
                  <a:srgbClr val="000000"/>
                </a:solidFill>
                <a:ea typeface="ＭＳ Ｐゴシック" pitchFamily="-108" charset="-128"/>
              </a:rPr>
            </a:br>
            <a:r>
              <a:rPr lang="en-US" sz="1000" b="0" smtClean="0">
                <a:solidFill>
                  <a:srgbClr val="000000"/>
                </a:solidFill>
                <a:ea typeface="ＭＳ Ｐゴシック" pitchFamily="-108" charset="-128"/>
              </a:rPr>
              <a:t/>
            </a:r>
            <a:br>
              <a:rPr lang="en-US" sz="1000" b="0" smtClean="0">
                <a:solidFill>
                  <a:srgbClr val="000000"/>
                </a:solidFill>
                <a:ea typeface="ＭＳ Ｐゴシック" pitchFamily="-108" charset="-128"/>
              </a:rPr>
            </a:br>
            <a:endParaRPr lang="en-US" smtClean="0">
              <a:ea typeface="ＭＳ Ｐゴシック" pitchFamily="-108" charset="-128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34000"/>
            <a:ext cx="6400800" cy="1752600"/>
          </a:xfrm>
        </p:spPr>
        <p:txBody>
          <a:bodyPr/>
          <a:lstStyle/>
          <a:p>
            <a:r>
              <a:rPr lang="en-US" sz="2000" smtClean="0">
                <a:ea typeface="ＭＳ Ｐゴシック" pitchFamily="-108" charset="-128"/>
              </a:rPr>
              <a:t>Michelle Mainelli</a:t>
            </a:r>
          </a:p>
          <a:p>
            <a:r>
              <a:rPr lang="en-US" sz="2000" smtClean="0">
                <a:ea typeface="ＭＳ Ｐゴシック" pitchFamily="-108" charset="-128"/>
              </a:rPr>
              <a:t>NCEP Central Operations</a:t>
            </a:r>
          </a:p>
          <a:p>
            <a:r>
              <a:rPr lang="en-US" sz="2000" smtClean="0">
                <a:ea typeface="ＭＳ Ｐゴシック" pitchFamily="-108" charset="-128"/>
              </a:rPr>
              <a:t>23 May 2011</a:t>
            </a:r>
          </a:p>
        </p:txBody>
      </p:sp>
      <p:pic>
        <p:nvPicPr>
          <p:cNvPr id="17412" name="Picture 5" descr="ncep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989388"/>
            <a:ext cx="204946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406400"/>
          <a:ext cx="9067800" cy="4749800"/>
        </p:xfrm>
        <a:graphic>
          <a:graphicData uri="http://schemas.openxmlformats.org/presentationml/2006/ole">
            <p:oleObj spid="_x0000_s1026" name="Chart" r:id="rId3" imgW="9067922" imgH="4752929" progId="MSGraph.Chart.8">
              <p:embed followColorScheme="full"/>
            </p:oleObj>
          </a:graphicData>
        </a:graphic>
      </p:graphicFrame>
      <p:sp>
        <p:nvSpPr>
          <p:cNvPr id="1027" name="Slide Number Placeholder 1"/>
          <p:cNvSpPr txBox="1">
            <a:spLocks noGrp="1"/>
          </p:cNvSpPr>
          <p:nvPr/>
        </p:nvSpPr>
        <p:spPr bwMode="auto">
          <a:xfrm>
            <a:off x="6096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76350" y="76200"/>
            <a:ext cx="6457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chemeClr val="tx2"/>
                </a:solidFill>
              </a:rPr>
              <a:t>DR Progress Tracking</a:t>
            </a:r>
          </a:p>
          <a:p>
            <a:pPr algn="ctr"/>
            <a:r>
              <a:rPr lang="en-US" sz="2800" b="1">
                <a:solidFill>
                  <a:schemeClr val="tx2"/>
                </a:solidFill>
              </a:rPr>
              <a:t>Open Planned v.s. Actual (05/02/11)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 rot="-5400000">
            <a:off x="-501650" y="2840038"/>
            <a:ext cx="1277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# of Open DR’s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81000" y="5105400"/>
            <a:ext cx="4117975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19 net DR increase, (v.s. 44 planned decrease)</a:t>
            </a:r>
          </a:p>
          <a:p>
            <a:pPr marL="762000" lvl="1" indent="-304800">
              <a:spcBef>
                <a:spcPct val="20000"/>
              </a:spcBef>
              <a:tabLst>
                <a:tab pos="2743200" algn="l"/>
              </a:tabLst>
            </a:pPr>
            <a:r>
              <a:rPr lang="en-US" sz="1200"/>
              <a:t>3 wk. rolling avg. = xx net decrease per week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2.23 DR’s per person per week, for current wk.</a:t>
            </a:r>
          </a:p>
          <a:p>
            <a:pPr marL="762000" lvl="1" indent="-304800">
              <a:spcBef>
                <a:spcPct val="20000"/>
              </a:spcBef>
              <a:buFontTx/>
              <a:buChar char="–"/>
              <a:tabLst>
                <a:tab pos="2743200" algn="l"/>
              </a:tabLst>
            </a:pPr>
            <a:r>
              <a:rPr lang="en-US" sz="1200"/>
              <a:t>1.41 wk. ending 04/22, 1.72 wk. ending 04/15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Raytheon staff: 39 (unchanged from 6/28/10)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87 DR’s fixed last week.  Avg. 70/wk, last 3 wks.</a:t>
            </a:r>
          </a:p>
          <a:p>
            <a:pPr marL="762000" lvl="1" indent="-304800">
              <a:spcBef>
                <a:spcPct val="20000"/>
              </a:spcBef>
              <a:buFontTx/>
              <a:buChar char="–"/>
              <a:tabLst>
                <a:tab pos="2743200" algn="l"/>
              </a:tabLst>
            </a:pPr>
            <a:r>
              <a:rPr lang="en-US" sz="1200"/>
              <a:t>55 wk. ending 04/22, 67 wk. ending 04/15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173413" y="4826000"/>
            <a:ext cx="2225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u="sng"/>
              <a:t>Actuals as of  (05/02/11)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14325" y="4768850"/>
            <a:ext cx="8485188" cy="19018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94225" y="4830763"/>
            <a:ext cx="41179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endParaRPr lang="en-US" sz="1200"/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29% rework rate (13 failed DR’s out of 45 tested)</a:t>
            </a:r>
          </a:p>
          <a:p>
            <a:pPr marL="762000" lvl="1" indent="-304800">
              <a:spcBef>
                <a:spcPct val="20000"/>
              </a:spcBef>
              <a:buFontTx/>
              <a:buChar char="–"/>
              <a:tabLst>
                <a:tab pos="2743200" algn="l"/>
              </a:tabLst>
            </a:pPr>
            <a:r>
              <a:rPr lang="en-US" sz="1200"/>
              <a:t>10% wk. ending 04/22, 19% wk. ending 04/15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2743200" algn="l"/>
              </a:tabLst>
            </a:pPr>
            <a:r>
              <a:rPr lang="en-US" sz="1200"/>
              <a:t>9 New DR’s last week  Avg. 18/wk, last 3 wks</a:t>
            </a:r>
          </a:p>
          <a:p>
            <a:pPr marL="762000" lvl="1" indent="-304800">
              <a:spcBef>
                <a:spcPct val="20000"/>
              </a:spcBef>
              <a:buFontTx/>
              <a:buChar char="–"/>
              <a:tabLst>
                <a:tab pos="2743200" algn="l"/>
              </a:tabLst>
            </a:pPr>
            <a:r>
              <a:rPr lang="en-US" sz="1200"/>
              <a:t>28 DRs wk ending 04/22, 16 DRs wk. ending 04/15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1257300" y="38862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16138" y="3487738"/>
            <a:ext cx="749300" cy="254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FIT Tests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1981200" y="38989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2362200" y="38989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 flipV="1">
            <a:off x="3124200" y="38862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670300" y="38862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4660900" y="38989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863600" y="3771900"/>
            <a:ext cx="4178300" cy="533400"/>
          </a:xfrm>
          <a:prstGeom prst="ellipse">
            <a:avLst/>
          </a:prstGeom>
          <a:noFill/>
          <a:ln w="952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Text Box 19"/>
          <p:cNvSpPr txBox="1">
            <a:spLocks noChangeArrowheads="1"/>
          </p:cNvSpPr>
          <p:nvPr/>
        </p:nvSpPr>
        <p:spPr bwMode="auto">
          <a:xfrm>
            <a:off x="6013450" y="3170238"/>
            <a:ext cx="1065213" cy="406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System OT&amp;E </a:t>
            </a:r>
          </a:p>
          <a:p>
            <a:r>
              <a:rPr lang="en-US" sz="1000"/>
              <a:t>Test Periods</a:t>
            </a:r>
          </a:p>
        </p:txBody>
      </p:sp>
      <p:sp>
        <p:nvSpPr>
          <p:cNvPr id="1043" name="Oval 18"/>
          <p:cNvSpPr>
            <a:spLocks noChangeArrowheads="1"/>
          </p:cNvSpPr>
          <p:nvPr/>
        </p:nvSpPr>
        <p:spPr bwMode="auto">
          <a:xfrm>
            <a:off x="5102225" y="3790950"/>
            <a:ext cx="3384550" cy="533400"/>
          </a:xfrm>
          <a:prstGeom prst="ellips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 flipV="1">
            <a:off x="5489575" y="3895725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6199188" y="3910013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V="1">
            <a:off x="6737350" y="39004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V="1">
            <a:off x="7242175" y="3890963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8" name="Line 25"/>
          <p:cNvSpPr>
            <a:spLocks noChangeShapeType="1"/>
          </p:cNvSpPr>
          <p:nvPr/>
        </p:nvSpPr>
        <p:spPr bwMode="auto">
          <a:xfrm flipV="1">
            <a:off x="7486650" y="38750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9" name="Line 26"/>
          <p:cNvSpPr>
            <a:spLocks noChangeShapeType="1"/>
          </p:cNvSpPr>
          <p:nvPr/>
        </p:nvSpPr>
        <p:spPr bwMode="auto">
          <a:xfrm flipV="1">
            <a:off x="7854950" y="39004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0" name="Line 28"/>
          <p:cNvSpPr>
            <a:spLocks noChangeShapeType="1"/>
          </p:cNvSpPr>
          <p:nvPr/>
        </p:nvSpPr>
        <p:spPr bwMode="auto">
          <a:xfrm flipV="1">
            <a:off x="8248650" y="3900488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51" name="Slide Number Placeholder 3"/>
          <p:cNvSpPr txBox="1">
            <a:spLocks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BA60C7-5AD0-42A5-9F73-9773BDAE793F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AWIPS II Data Flow for </a:t>
            </a:r>
          </a:p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NCEP Centers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A6402B-96A2-4E85-915C-2C5590F2E37E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8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26629" name="Content Placeholder 2"/>
          <p:cNvSpPr txBox="1">
            <a:spLocks/>
          </p:cNvSpPr>
          <p:nvPr/>
        </p:nvSpPr>
        <p:spPr bwMode="auto">
          <a:xfrm>
            <a:off x="152400" y="1676400"/>
            <a:ext cx="899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/>
              <a:t>Obtain a robust data ingest method for AWIPS II to migrate and test NAWIPS migrated code.  An acceptable method for ingest at all sites is required for both performance and from a security view point.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/>
              <a:t>3 Proposals:</a:t>
            </a:r>
          </a:p>
          <a:p>
            <a:pPr marL="800100" lvl="1" indent="-342900" eaLnBrk="0" hangingPunct="0">
              <a:spcBef>
                <a:spcPct val="20000"/>
              </a:spcBef>
              <a:buFont typeface="Lucida Grande" pitchFamily="-108" charset="0"/>
              <a:buChar char="-"/>
            </a:pPr>
            <a:r>
              <a:rPr lang="en-US" b="1"/>
              <a:t>SSH/Rsync</a:t>
            </a:r>
            <a:r>
              <a:rPr lang="en-US"/>
              <a:t>:  establish a daemon process on AWIPS II that will create an SSH/Rsync connection to a remote site/system for the purpose of synching up a data directory  </a:t>
            </a:r>
            <a:r>
              <a:rPr lang="en-US" b="1"/>
              <a:t>* Approach was tried but proved not to meet NCEP Req</a:t>
            </a:r>
          </a:p>
          <a:p>
            <a:pPr marL="800100" lvl="1" indent="-342900" eaLnBrk="0" hangingPunct="0">
              <a:spcBef>
                <a:spcPct val="20000"/>
              </a:spcBef>
              <a:buFont typeface="Lucida Grande" pitchFamily="-108" charset="0"/>
              <a:buChar char="-"/>
            </a:pPr>
            <a:endParaRPr lang="en-US" sz="1000"/>
          </a:p>
          <a:p>
            <a:pPr marL="800100" lvl="1" indent="-342900" eaLnBrk="0" hangingPunct="0">
              <a:spcBef>
                <a:spcPct val="20000"/>
              </a:spcBef>
              <a:buFont typeface="Lucida Grande" pitchFamily="-108" charset="0"/>
              <a:buChar char="-"/>
            </a:pPr>
            <a:r>
              <a:rPr lang="en-US" b="1"/>
              <a:t>LDM:</a:t>
            </a:r>
            <a:r>
              <a:rPr lang="en-US"/>
              <a:t> Establish an LDM process on either the CPSBN Servers for the PX/DX clusters that will contact and establish an LDM connection through the LDAD Firewall w/out requiring data to be dropped onto the LDAD Servers prior to pulling into AWIPS.  </a:t>
            </a:r>
            <a:r>
              <a:rPr lang="en-US" b="1"/>
              <a:t>*Approach will be explored in parallel to below  </a:t>
            </a:r>
          </a:p>
          <a:p>
            <a:pPr marL="800100" lvl="1" indent="-342900" eaLnBrk="0" hangingPunct="0">
              <a:spcBef>
                <a:spcPct val="20000"/>
              </a:spcBef>
              <a:buFont typeface="Lucida Grande" pitchFamily="-108" charset="0"/>
              <a:buChar char="-"/>
            </a:pPr>
            <a:endParaRPr lang="en-US" sz="1000"/>
          </a:p>
          <a:p>
            <a:pPr marL="800100" lvl="1" indent="-342900" eaLnBrk="0" hangingPunct="0">
              <a:spcBef>
                <a:spcPct val="20000"/>
              </a:spcBef>
              <a:buFont typeface="Lucida Grande" pitchFamily="-108" charset="0"/>
              <a:buChar char="-"/>
            </a:pPr>
            <a:r>
              <a:rPr lang="en-US" b="1"/>
              <a:t>Direct Connect:  </a:t>
            </a:r>
            <a:r>
              <a:rPr lang="en-US"/>
              <a:t>Allow access between AWIPS II Systems and the Central Computing System to access large data sets such as GRIB2 model data.  </a:t>
            </a:r>
            <a:r>
              <a:rPr lang="en-US" b="1"/>
              <a:t>*Approach currently being explored</a:t>
            </a:r>
            <a:r>
              <a:rPr lang="en-US"/>
              <a:t>.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 noChangeArrowheads="1"/>
          </p:cNvSpPr>
          <p:nvPr/>
        </p:nvSpPr>
        <p:spPr bwMode="auto">
          <a:xfrm>
            <a:off x="1447800" y="1524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Training Plan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99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NWSTC will provide sys admin training for AWIPS II ~ FY11Q3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AWIPS II Documentation will be provided by Raytheon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System Overview Presentation (NCP) by NCO – PPT - completed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General System Topology (NCP) by NCO - PPT - completed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NCP/AWIPS II User Interface Introduction – Webinar Early July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/>
              <a:t>Eventually a video of the tutorial will be available (once interface is finalized)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400"/>
          </a:p>
          <a:p>
            <a:pPr marL="342900" indent="-342900" eaLnBrk="0" hangingPunct="0">
              <a:spcBef>
                <a:spcPct val="20000"/>
              </a:spcBef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Open the NCO Test Bed for Unidata Community for training purposes – “train the trainers”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800100" lvl="1" indent="-342900" eaLnBrk="0" hangingPunct="0">
              <a:spcBef>
                <a:spcPct val="20000"/>
              </a:spcBef>
            </a:pPr>
            <a:endParaRPr lang="en-US" sz="1000" i="1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sz="2000" i="1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FE6F08-38A4-492D-BE4A-D47F045B2840}" type="slidenum">
              <a:rPr lang="en-US" sz="1200" smtClean="0"/>
              <a:pPr/>
              <a:t>12</a:t>
            </a:fld>
            <a:endParaRPr lang="en-US" sz="1200" smtClean="0"/>
          </a:p>
        </p:txBody>
      </p:sp>
      <p:pic>
        <p:nvPicPr>
          <p:cNvPr id="27653" name="Picture 4" descr="hs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334000"/>
            <a:ext cx="2362200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3" descr="awc_ops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8863" y="5638800"/>
            <a:ext cx="18875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4" descr="Wiki_s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Documentation and Training Materials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B6CB84-BC9D-4441-A438-5EDB8D6B65D9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13" name="Oval 12"/>
          <p:cNvSpPr/>
          <p:nvPr/>
        </p:nvSpPr>
        <p:spPr>
          <a:xfrm>
            <a:off x="1143000" y="4495800"/>
            <a:ext cx="1447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3000" y="4876800"/>
            <a:ext cx="1447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79" name="Rectangle 14"/>
          <p:cNvSpPr>
            <a:spLocks noChangeArrowheads="1"/>
          </p:cNvSpPr>
          <p:nvPr/>
        </p:nvSpPr>
        <p:spPr bwMode="auto">
          <a:xfrm>
            <a:off x="2133600" y="6183313"/>
            <a:ext cx="670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http://wiki.ncep.noaa.gov/nco/sib/wiki/index.php/Main_Page</a:t>
            </a: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4343400" y="3049588"/>
            <a:ext cx="4572000" cy="3046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Wiki site developed by SIB</a:t>
            </a:r>
          </a:p>
          <a:p>
            <a:endParaRPr lang="en-US" sz="1200"/>
          </a:p>
          <a:p>
            <a:pPr>
              <a:buFont typeface="Arial" charset="0"/>
              <a:buChar char="•"/>
            </a:pPr>
            <a:r>
              <a:rPr lang="en-US"/>
              <a:t> Includes weekly status updates of NCEP Test Bed.</a:t>
            </a:r>
          </a:p>
          <a:p>
            <a:pPr>
              <a:buFont typeface="Arial" charset="0"/>
              <a:buChar char="•"/>
            </a:pPr>
            <a:endParaRPr lang="en-US" sz="1200"/>
          </a:p>
          <a:p>
            <a:pPr>
              <a:buFont typeface="Arial" charset="0"/>
              <a:buChar char="•"/>
            </a:pPr>
            <a:r>
              <a:rPr lang="en-US"/>
              <a:t>Includes minutes and action items from weekly scrum meetings with the Centers</a:t>
            </a:r>
          </a:p>
          <a:p>
            <a:endParaRPr lang="en-US" sz="1200"/>
          </a:p>
          <a:p>
            <a:pPr>
              <a:buFont typeface="Arial" charset="0"/>
              <a:buChar char="•"/>
            </a:pPr>
            <a:r>
              <a:rPr lang="en-US"/>
              <a:t> Includes documentation on the variances between NAWIPS and National Center Perspective (NCP)</a:t>
            </a:r>
          </a:p>
          <a:p>
            <a:pPr>
              <a:buFont typeface="Arial" charset="0"/>
              <a:buChar char="•"/>
            </a:pPr>
            <a:endParaRPr lang="en-US" sz="1200"/>
          </a:p>
        </p:txBody>
      </p:sp>
      <p:sp>
        <p:nvSpPr>
          <p:cNvPr id="16" name="Oval 15"/>
          <p:cNvSpPr/>
          <p:nvPr/>
        </p:nvSpPr>
        <p:spPr>
          <a:xfrm>
            <a:off x="1219200" y="4114800"/>
            <a:ext cx="1447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2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8" descr="APO_Trainin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472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Documentation and Training Materials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A98597-98E8-49AD-8DC9-D09D47D3528C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533400" y="6183313"/>
            <a:ext cx="8332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http://www.nws.noaa.gov/ost/SEC/AE/AWIPSII_LA_Migration_Training.htm</a:t>
            </a:r>
          </a:p>
        </p:txBody>
      </p:sp>
      <p:sp>
        <p:nvSpPr>
          <p:cNvPr id="29702" name="TextBox 10"/>
          <p:cNvSpPr txBox="1">
            <a:spLocks noChangeArrowheads="1"/>
          </p:cNvSpPr>
          <p:nvPr/>
        </p:nvSpPr>
        <p:spPr bwMode="auto">
          <a:xfrm>
            <a:off x="4724400" y="2900363"/>
            <a:ext cx="4267200" cy="2586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/>
              <a:t> Training provided by the  AWIPS Program Office.  </a:t>
            </a:r>
          </a:p>
          <a:p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Provides a good overview of the AWIPS II from a system perspective</a:t>
            </a:r>
          </a:p>
          <a:p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 Provides overview on how to migrate local apps in AWIPS I environment to AWIPS II.</a:t>
            </a:r>
          </a:p>
        </p:txBody>
      </p:sp>
      <p:sp>
        <p:nvSpPr>
          <p:cNvPr id="29703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 noChangeArrowheads="1"/>
          </p:cNvSpPr>
          <p:nvPr/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Unidata Involvement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152400" y="1676400"/>
            <a:ext cx="899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AWIPS II migration efforts first priority of NWS in FY11 and FY12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Weekly Migration Telecons with Centers and Unidata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SIB is committed to assisting in software configuration and training forecasters and key personnel at Unidata in FY11 and FY12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Unidata has become more actively involved with NWS/OST AWIPS Program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Liaison with the University community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 b="1"/>
              <a:t>NCEP continues to view Unidata as a critical partner for NCEP’s total mission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200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</a:pPr>
            <a:endParaRPr lang="en-US" sz="1000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2000" i="1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DA64CC-4902-4DED-A486-7C69890F616B}" type="slidenum">
              <a:rPr lang="en-US" sz="1200" smtClean="0"/>
              <a:pPr/>
              <a:t>15</a:t>
            </a:fld>
            <a:endParaRPr lang="en-US" sz="120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5715000"/>
            <a:ext cx="990600" cy="1085088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30726" name="Picture 5" descr="ncep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57150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 txBox="1">
            <a:spLocks noChangeArrowheads="1"/>
          </p:cNvSpPr>
          <p:nvPr/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Benefits for Unidata Users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17B4B0-7E8C-4AFD-820B-EBB9F05E349B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31748" name="Rectangle 3"/>
          <p:cNvSpPr txBox="1">
            <a:spLocks noChangeArrowheads="1"/>
          </p:cNvSpPr>
          <p:nvPr/>
        </p:nvSpPr>
        <p:spPr bwMode="auto">
          <a:xfrm>
            <a:off x="152400" y="1676400"/>
            <a:ext cx="853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Facilitate Research to Operations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Classroom tool/training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Weather Event Simulator ~ Development 2012 / Delivery 2013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One NWS Operational System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National Field OTE &amp; National Deployment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1000" i="1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Less data processing required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Run your own EDEX to create database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Modern development environment/platform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Flexible &amp; expandable architecture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Object oriented languages such as Java and Python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</a:pPr>
            <a:endParaRPr lang="en-US" sz="1000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2000" i="1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200400"/>
            <a:ext cx="2209800" cy="1981200"/>
          </a:xfrm>
          <a:prstGeom prst="rect">
            <a:avLst/>
          </a:prstGeom>
          <a:noFill/>
          <a:ln w="6350" cap="rnd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Moderately">
              <a:rot lat="19499837" lon="366474" rev="21389248"/>
            </a:camera>
            <a:lightRig rig="threePt" dir="t"/>
          </a:scene3d>
          <a:sp3d>
            <a:bevelT/>
            <a:bevelB/>
          </a:sp3d>
        </p:spPr>
      </p:pic>
      <p:sp>
        <p:nvSpPr>
          <p:cNvPr id="31750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Final thoughts…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3DB953-CC66-4D62-8DA2-F9BBBAAC0072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32772" name="Rectangle 3"/>
          <p:cNvSpPr txBox="1">
            <a:spLocks noChangeArrowheads="1"/>
          </p:cNvSpPr>
          <p:nvPr/>
        </p:nvSpPr>
        <p:spPr bwMode="auto">
          <a:xfrm>
            <a:off x="152400" y="1676400"/>
            <a:ext cx="899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AWIPS National Program Field OTE has slipped around one month and National Deployment slipped from Sep to begin Oct/Nov 2011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Allowed more time for NCO to migrate software into baseline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NCEP transition remains highly dependent on National AWIPS Program Schedule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NCO has encountered a few stumbling blocks over the last six months – HW install/Dataflow/Software integration by Raytheon; however, these blocks have NOT resulted in significant delays in schedule</a:t>
            </a:r>
            <a:endParaRPr lang="en-US" i="1"/>
          </a:p>
          <a:p>
            <a:pPr marL="800100" lvl="1" indent="-342900" eaLnBrk="0" hangingPunct="0">
              <a:spcBef>
                <a:spcPct val="20000"/>
              </a:spcBef>
            </a:pPr>
            <a:endParaRPr lang="en-US" sz="10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Strong partnership will remain between NCEP and Unidata through transition and in the years to follow</a:t>
            </a:r>
            <a:endParaRPr lang="en-US" i="1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800100" lvl="1" indent="-342900" eaLnBrk="0" hangingPunct="0">
              <a:spcBef>
                <a:spcPct val="20000"/>
              </a:spcBef>
            </a:pPr>
            <a:endParaRPr lang="en-US" sz="1000" i="1"/>
          </a:p>
          <a:p>
            <a:pPr marL="800100" lvl="1" indent="-342900" eaLnBrk="0" hangingPunct="0">
              <a:spcBef>
                <a:spcPct val="20000"/>
              </a:spcBef>
              <a:buFontTx/>
              <a:buChar char="–"/>
            </a:pPr>
            <a:endParaRPr lang="en-US" sz="2000" i="1"/>
          </a:p>
        </p:txBody>
      </p:sp>
      <p:sp>
        <p:nvSpPr>
          <p:cNvPr id="32773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1219200" y="0"/>
            <a:ext cx="6629400" cy="1295400"/>
          </a:xfrm>
        </p:spPr>
        <p:txBody>
          <a:bodyPr/>
          <a:lstStyle/>
          <a:p>
            <a:pPr algn="ctr"/>
            <a:r>
              <a:rPr lang="en-US" sz="4200" smtClean="0">
                <a:ea typeface="ＭＳ Ｐゴシック" pitchFamily="-108" charset="-128"/>
              </a:rPr>
              <a:t>Questions ?</a:t>
            </a:r>
          </a:p>
        </p:txBody>
      </p:sp>
      <p:grpSp>
        <p:nvGrpSpPr>
          <p:cNvPr id="33795" name="Group 8"/>
          <p:cNvGrpSpPr>
            <a:grpSpLocks/>
          </p:cNvGrpSpPr>
          <p:nvPr/>
        </p:nvGrpSpPr>
        <p:grpSpPr bwMode="auto">
          <a:xfrm>
            <a:off x="1066800" y="2743200"/>
            <a:ext cx="7467600" cy="2209800"/>
            <a:chOff x="1066800" y="2743200"/>
            <a:chExt cx="7467600" cy="2209800"/>
          </a:xfrm>
        </p:grpSpPr>
        <p:graphicFrame>
          <p:nvGraphicFramePr>
            <p:cNvPr id="8" name="Diagram 7"/>
            <p:cNvGraphicFramePr/>
            <p:nvPr/>
          </p:nvGraphicFramePr>
          <p:xfrm>
            <a:off x="1066800" y="2743200"/>
            <a:ext cx="7467600" cy="2209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3799" name="Text Box 8"/>
            <p:cNvSpPr txBox="1">
              <a:spLocks noChangeArrowheads="1"/>
            </p:cNvSpPr>
            <p:nvPr/>
          </p:nvSpPr>
          <p:spPr bwMode="auto">
            <a:xfrm>
              <a:off x="1203325" y="3389313"/>
              <a:ext cx="7254875" cy="11079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i="1">
                  <a:solidFill>
                    <a:schemeClr val="bg1"/>
                  </a:solidFill>
                </a:rPr>
                <a:t>“From the Sun to the Sea… </a:t>
              </a:r>
            </a:p>
            <a:p>
              <a:r>
                <a:rPr lang="en-US" sz="2200" i="1">
                  <a:solidFill>
                    <a:schemeClr val="bg1"/>
                  </a:solidFill>
                </a:rPr>
                <a:t> Where  America’s Climate, Weather, Ocean and Space Weather Services Begin”</a:t>
              </a:r>
            </a:p>
          </p:txBody>
        </p:sp>
      </p:grpSp>
      <p:pic>
        <p:nvPicPr>
          <p:cNvPr id="33796" name="Picture 5" descr="ncep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" y="2133600"/>
            <a:ext cx="204946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 txBox="1">
            <a:spLocks noChangeArrowheads="1"/>
          </p:cNvSpPr>
          <p:nvPr/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</a:rPr>
              <a:t>GEMPAK Support and AWIPS II Licensing</a:t>
            </a: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302CE6-E5BC-4814-8144-85A2140BA8EC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152400" y="1676400"/>
            <a:ext cx="853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GEMPAK will be supported until a full replacement is ready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GUIs deprecated eventually</a:t>
            </a:r>
            <a:endParaRPr lang="en-US" sz="22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8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Unidata support of GEMPAK for 18 months after 1</a:t>
            </a:r>
            <a:r>
              <a:rPr lang="en-US" sz="2200" baseline="30000"/>
              <a:t>st</a:t>
            </a:r>
            <a:r>
              <a:rPr lang="en-US" sz="2200"/>
              <a:t> release        </a:t>
            </a:r>
            <a:r>
              <a:rPr lang="en-US" sz="1600"/>
              <a:t>~ </a:t>
            </a:r>
            <a:r>
              <a:rPr lang="en-US" sz="1600" i="1"/>
              <a:t>Summer 2013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8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200"/>
              <a:t>AWIPS Program will deliver code to Unidata in the future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First release expected Winter 2011</a:t>
            </a:r>
          </a:p>
          <a:p>
            <a:pPr marL="742950" lvl="1" indent="-285750" eaLnBrk="0" hangingPunct="0">
              <a:spcBef>
                <a:spcPct val="20000"/>
              </a:spcBef>
            </a:pPr>
            <a:endParaRPr lang="en-US" sz="8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Licensing of software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GEMPAK developed by the Federal Government – open software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Once NWS implemented, AWIPS II will have open software policies; however, obtaining the code may need to go through a FOIA request – requests will be expedited from Unidata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i="1"/>
              <a:t>Some decoders (such as lightning decoder) and tools to disseminate products will be removed in non-government version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i="1"/>
          </a:p>
          <a:p>
            <a:pPr marL="742950" lvl="1" indent="-285750" eaLnBrk="0" hangingPunct="0">
              <a:spcBef>
                <a:spcPct val="20000"/>
              </a:spcBef>
            </a:pPr>
            <a:endParaRPr lang="en-US" sz="1000" i="1"/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endParaRPr lang="en-US" sz="2000" i="1"/>
          </a:p>
        </p:txBody>
      </p:sp>
      <p:sp>
        <p:nvSpPr>
          <p:cNvPr id="34821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Topics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ＭＳ Ｐゴシック" pitchFamily="-108" charset="-128"/>
              </a:rPr>
              <a:t>Project Status / National Status</a:t>
            </a:r>
          </a:p>
          <a:p>
            <a:pPr lvl="1"/>
            <a:endParaRPr lang="en-US" sz="8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Activities since October</a:t>
            </a:r>
          </a:p>
          <a:p>
            <a:endParaRPr lang="en-US" sz="10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Forecaster Integration Training</a:t>
            </a:r>
          </a:p>
          <a:p>
            <a:endParaRPr lang="en-US" sz="8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Trouble Ticket Report Status</a:t>
            </a:r>
          </a:p>
          <a:p>
            <a:pPr>
              <a:buFontTx/>
              <a:buNone/>
            </a:pPr>
            <a:endParaRPr lang="en-US" sz="10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Data Flow</a:t>
            </a:r>
          </a:p>
          <a:p>
            <a:endParaRPr lang="en-US" sz="10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Training</a:t>
            </a:r>
          </a:p>
          <a:p>
            <a:endParaRPr lang="en-US" sz="8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Unidata Involvement and Benefits</a:t>
            </a:r>
            <a:endParaRPr lang="en-US" sz="800" smtClean="0">
              <a:ea typeface="ＭＳ Ｐゴシック" pitchFamily="-108" charset="-128"/>
            </a:endParaRPr>
          </a:p>
          <a:p>
            <a:endParaRPr lang="en-US" sz="1000" smtClean="0">
              <a:ea typeface="ＭＳ Ｐゴシック" pitchFamily="-108" charset="-128"/>
            </a:endParaRPr>
          </a:p>
          <a:p>
            <a:r>
              <a:rPr lang="en-US" sz="2400" smtClean="0">
                <a:ea typeface="ＭＳ Ｐゴシック" pitchFamily="-108" charset="-128"/>
              </a:rPr>
              <a:t>Final Thoughts…</a:t>
            </a:r>
          </a:p>
        </p:txBody>
      </p:sp>
      <p:sp>
        <p:nvSpPr>
          <p:cNvPr id="18436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812C64-9CF0-420A-8D93-A7B0E3AD28C5}" type="slidenum">
              <a:rPr lang="en-US" sz="1200" smtClean="0"/>
              <a:pPr/>
              <a:t>2</a:t>
            </a:fld>
            <a:endParaRPr lang="en-US" sz="1200" smtClean="0"/>
          </a:p>
        </p:txBody>
      </p:sp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3225" y="2286000"/>
            <a:ext cx="29749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AWIPS II Hardware </a:t>
            </a:r>
            <a:br>
              <a:rPr lang="en-US" smtClean="0">
                <a:ea typeface="ＭＳ Ｐゴシック" pitchFamily="-108" charset="-128"/>
              </a:rPr>
            </a:br>
            <a:r>
              <a:rPr lang="en-US" smtClean="0">
                <a:ea typeface="ＭＳ Ｐゴシック" pitchFamily="-108" charset="-128"/>
              </a:rPr>
              <a:t>Configuration for NCEP</a:t>
            </a: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228600" y="1676400"/>
          <a:ext cx="3200400" cy="289560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{284E427A-3D55-4303-BF80-6455036E1DE7}</a:tableStyleId>
              </a:tblPr>
              <a:tblGrid>
                <a:gridCol w="3200400"/>
              </a:tblGrid>
              <a:tr h="1429474">
                <a:tc>
                  <a:txBody>
                    <a:bodyPr/>
                    <a:lstStyle/>
                    <a:p>
                      <a:r>
                        <a:rPr lang="en-US" dirty="0" smtClean="0"/>
                        <a:t>DX – </a:t>
                      </a:r>
                      <a:r>
                        <a:rPr lang="en-US" sz="1800" dirty="0" smtClean="0"/>
                        <a:t>EDEX</a:t>
                      </a:r>
                      <a:r>
                        <a:rPr lang="en-US" dirty="0" smtClean="0"/>
                        <a:t> Cluster (4)</a:t>
                      </a:r>
                    </a:p>
                    <a:p>
                      <a:r>
                        <a:rPr lang="en-US" dirty="0" smtClean="0"/>
                        <a:t>DX – Database Cluster</a:t>
                      </a:r>
                      <a:r>
                        <a:rPr lang="en-US" baseline="0" dirty="0" smtClean="0"/>
                        <a:t> (2)</a:t>
                      </a:r>
                    </a:p>
                    <a:p>
                      <a:r>
                        <a:rPr lang="en-US" baseline="0" dirty="0" smtClean="0"/>
                        <a:t>PX – Pre-processors (2)</a:t>
                      </a:r>
                    </a:p>
                    <a:p>
                      <a:r>
                        <a:rPr lang="en-US" baseline="0" dirty="0" smtClean="0"/>
                        <a:t>LS – LDAD Processors (2)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E303D3"/>
                    </a:solidFill>
                  </a:tcPr>
                </a:tc>
              </a:tr>
              <a:tr h="3665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HP</a:t>
                      </a:r>
                      <a:r>
                        <a:rPr lang="en-US" sz="1400" baseline="0" dirty="0" smtClean="0"/>
                        <a:t> DL 380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3665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Dual Quad Core E5520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3665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8+ GB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  <a:tr h="3665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2x146</a:t>
                      </a:r>
                      <a:r>
                        <a:rPr lang="en-US" sz="1400" baseline="0" dirty="0" smtClean="0"/>
                        <a:t> GB 15k SAS – RAID 1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10"/>
          <p:cNvGraphicFramePr>
            <a:graphicFrameLocks/>
          </p:cNvGraphicFramePr>
          <p:nvPr/>
        </p:nvGraphicFramePr>
        <p:xfrm>
          <a:off x="152400" y="4800600"/>
          <a:ext cx="3200400" cy="1371601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{3C2FFA5D-87B4-456A-9821-1D502468CF0F}</a:tableStyleId>
              </a:tblPr>
              <a:tblGrid>
                <a:gridCol w="3200400"/>
              </a:tblGrid>
              <a:tr h="4220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Storage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169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NetApp</a:t>
                      </a:r>
                      <a:r>
                        <a:rPr lang="en-US" sz="1400" dirty="0" smtClean="0"/>
                        <a:t> FAS3160C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  <a:tr h="59787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 TB total</a:t>
                      </a:r>
                      <a:r>
                        <a:rPr lang="en-US" sz="1400" baseline="0" dirty="0" smtClean="0"/>
                        <a:t> disk space using </a:t>
                      </a:r>
                      <a:r>
                        <a:rPr lang="en-US" sz="1400" dirty="0" smtClean="0"/>
                        <a:t>SAS drives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10"/>
          <p:cNvGraphicFramePr>
            <a:graphicFrameLocks/>
          </p:cNvGraphicFramePr>
          <p:nvPr/>
        </p:nvGraphicFramePr>
        <p:xfrm>
          <a:off x="3733800" y="1950718"/>
          <a:ext cx="2438400" cy="201168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{775DCB02-9BB8-47FD-8907-85C794F793BA}</a:tableStyleId>
              </a:tblPr>
              <a:tblGrid>
                <a:gridCol w="2438400"/>
              </a:tblGrid>
              <a:tr h="6925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CP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-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Comms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Processor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(2)</a:t>
                      </a:r>
                      <a:endParaRPr lang="en-US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29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HP DL 380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29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Quad Core E5520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29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GB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3297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1x146</a:t>
                      </a:r>
                      <a:r>
                        <a:rPr lang="en-US" sz="1400" baseline="0" dirty="0" smtClean="0"/>
                        <a:t> GB SAS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10"/>
          <p:cNvGraphicFramePr>
            <a:graphicFrameLocks/>
          </p:cNvGraphicFramePr>
          <p:nvPr/>
        </p:nvGraphicFramePr>
        <p:xfrm>
          <a:off x="3810000" y="4343400"/>
          <a:ext cx="2209800" cy="1950205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{3C2FFA5D-87B4-456A-9821-1D502468CF0F}</a:tableStyleId>
              </a:tblPr>
              <a:tblGrid>
                <a:gridCol w="2209800"/>
              </a:tblGrid>
              <a:tr h="4029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Infrastructure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1304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Cisco</a:t>
                      </a:r>
                      <a:r>
                        <a:rPr lang="en-US" sz="1400" baseline="0" dirty="0" smtClean="0"/>
                        <a:t> 2960 Switch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5708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Cabling / Firewall</a:t>
                      </a:r>
                      <a:r>
                        <a:rPr lang="en-US" sz="1400" baseline="0" dirty="0" smtClean="0"/>
                        <a:t> / Racks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33579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Novra</a:t>
                      </a:r>
                      <a:r>
                        <a:rPr lang="en-US" sz="1400" dirty="0" smtClean="0"/>
                        <a:t> SBN</a:t>
                      </a:r>
                      <a:r>
                        <a:rPr lang="en-US" sz="1400" baseline="0" dirty="0" smtClean="0"/>
                        <a:t> Ingest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33579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Printers .. Etc</a:t>
                      </a:r>
                      <a:endParaRPr lang="en-US" sz="14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324600" y="2743200"/>
          <a:ext cx="2590800" cy="2975342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{073A0DAA-6AF3-43AB-8588-CEC1D06C72B9}</a:tableStyleId>
              </a:tblPr>
              <a:tblGrid>
                <a:gridCol w="2590800"/>
              </a:tblGrid>
              <a:tr h="6461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LX – Workstations</a:t>
                      </a:r>
                      <a:r>
                        <a:rPr lang="en-US" baseline="0" dirty="0" smtClean="0"/>
                        <a:t> (8)*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/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HP Z800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Quad</a:t>
                      </a:r>
                      <a:r>
                        <a:rPr lang="en-US" sz="1400" baseline="0" dirty="0" smtClean="0"/>
                        <a:t> Core X5550 2.66 GHz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 GB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1x146 GB 15k SAS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2x </a:t>
                      </a:r>
                      <a:r>
                        <a:rPr lang="en-US" sz="1400" dirty="0" err="1" smtClean="0"/>
                        <a:t>nVidia</a:t>
                      </a:r>
                      <a:r>
                        <a:rPr lang="en-US" sz="1400" dirty="0" smtClean="0"/>
                        <a:t> GTS250 1024MB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221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4x 20-inch widescreen</a:t>
                      </a:r>
                      <a:r>
                        <a:rPr lang="en-US" sz="1400" baseline="0" dirty="0" smtClean="0"/>
                        <a:t> monitors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848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3584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AAFEA4-62A6-430A-AB7E-BBB7D1B46F36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Roadmap18May20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80717A-8009-4603-99D5-AEE049E6AE8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Current Full AWIPS II</a:t>
            </a:r>
            <a:br>
              <a:rPr lang="en-US" smtClean="0">
                <a:ea typeface="ＭＳ Ｐゴシック" pitchFamily="-108" charset="-128"/>
              </a:rPr>
            </a:br>
            <a:r>
              <a:rPr lang="en-US" smtClean="0">
                <a:ea typeface="ＭＳ Ｐゴシック" pitchFamily="-108" charset="-128"/>
              </a:rPr>
              <a:t> Migration Schedule</a:t>
            </a:r>
          </a:p>
        </p:txBody>
      </p:sp>
      <p:grpSp>
        <p:nvGrpSpPr>
          <p:cNvPr id="19461" name="Group 16"/>
          <p:cNvGrpSpPr>
            <a:grpSpLocks/>
          </p:cNvGrpSpPr>
          <p:nvPr/>
        </p:nvGrpSpPr>
        <p:grpSpPr bwMode="auto">
          <a:xfrm>
            <a:off x="4419600" y="1828800"/>
            <a:ext cx="1295400" cy="5105400"/>
            <a:chOff x="3168" y="1104"/>
            <a:chExt cx="816" cy="3408"/>
          </a:xfrm>
        </p:grpSpPr>
        <p:sp>
          <p:nvSpPr>
            <p:cNvPr id="19463" name="Line 12"/>
            <p:cNvSpPr>
              <a:spLocks noChangeShapeType="1"/>
            </p:cNvSpPr>
            <p:nvPr/>
          </p:nvSpPr>
          <p:spPr bwMode="auto">
            <a:xfrm>
              <a:off x="3600" y="1104"/>
              <a:ext cx="0" cy="340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Text Box 11"/>
            <p:cNvSpPr txBox="1">
              <a:spLocks noChangeArrowheads="1"/>
            </p:cNvSpPr>
            <p:nvPr/>
          </p:nvSpPr>
          <p:spPr bwMode="auto">
            <a:xfrm>
              <a:off x="3168" y="1157"/>
              <a:ext cx="816" cy="20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FF3300"/>
                  </a:solidFill>
                </a:rPr>
                <a:t>You are here</a:t>
              </a:r>
            </a:p>
          </p:txBody>
        </p:sp>
      </p:grpSp>
      <p:sp>
        <p:nvSpPr>
          <p:cNvPr id="19462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337BD0-45C4-4A12-8C02-C41F8C4FBDC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AWIPS II Software </a:t>
            </a:r>
            <a:br>
              <a:rPr lang="en-US" smtClean="0">
                <a:ea typeface="ＭＳ Ｐゴシック" pitchFamily="-108" charset="-128"/>
              </a:rPr>
            </a:br>
            <a:r>
              <a:rPr lang="en-US" smtClean="0">
                <a:ea typeface="ＭＳ Ｐゴシック" pitchFamily="-108" charset="-128"/>
              </a:rPr>
              <a:t>Release Schedule Update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graphicFrame>
        <p:nvGraphicFramePr>
          <p:cNvPr id="6" name="Group 56"/>
          <p:cNvGraphicFramePr>
            <a:graphicFrameLocks noGrp="1"/>
          </p:cNvGraphicFramePr>
          <p:nvPr/>
        </p:nvGraphicFramePr>
        <p:xfrm>
          <a:off x="685800" y="1676400"/>
          <a:ext cx="7848600" cy="2091799"/>
        </p:xfrm>
        <a:graphic>
          <a:graphicData uri="http://schemas.openxmlformats.org/drawingml/2006/table">
            <a:tbl>
              <a:tblPr/>
              <a:tblGrid>
                <a:gridCol w="4668838"/>
                <a:gridCol w="3179762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NWS AWIPS II 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Schedule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System OTE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Jan – July 2011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Field OTE including National Centers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(4 month duration)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July 18 – November 18 2011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Begin National Deployment (WFOs + NCs)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November  2011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Unidata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 to Receive AWIPS II 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Winter 2011</a:t>
                      </a:r>
                    </a:p>
                  </a:txBody>
                  <a:tcPr marT="45738" marB="4573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66"/>
          <p:cNvGraphicFramePr>
            <a:graphicFrameLocks noGrp="1"/>
          </p:cNvGraphicFramePr>
          <p:nvPr/>
        </p:nvGraphicFramePr>
        <p:xfrm>
          <a:off x="304800" y="3929063"/>
          <a:ext cx="8534400" cy="2395728"/>
        </p:xfrm>
        <a:graphic>
          <a:graphicData uri="http://schemas.openxmlformats.org/drawingml/2006/table">
            <a:tbl>
              <a:tblPr/>
              <a:tblGrid>
                <a:gridCol w="1125538"/>
                <a:gridCol w="2608262"/>
                <a:gridCol w="1295400"/>
                <a:gridCol w="1447800"/>
                <a:gridCol w="20574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S/W Release #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Build Release ID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Code Freeze Date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Code Delivery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Test Period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OB11.4 (R2G1)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3/25/2011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4/11/2011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4/18/2011 - 4/29/2011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OB11.5 (R2G2)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– NCEP Perspective and NCEP Baseline Modules &amp; Decoders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4/22/2011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5/9/2011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5/16/2011 - 5/27/2011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4427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OB11.6 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  <a:cs typeface="Times New Roman" pitchFamily="-108" charset="0"/>
                        </a:rPr>
                        <a:t>Second update of NCEP Perspective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5/20/11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6/3/2011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6/6/2011- 6/17/2011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OB11.7 –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Third update of NCEP Perspective – AWIPS II Version prior to Field OT&amp;E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6/10/11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6/20/11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Times New Roman" pitchFamily="18" charset="0"/>
                        </a:rPr>
                        <a:t>6/27/2011 -7/1/2011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41675" y="0"/>
            <a:ext cx="267493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NCEP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PMO-094: AWIPS2 Migration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Project Status as of 19 May 2011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4572000" y="4648200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4572000" y="1108075"/>
            <a:ext cx="9525" cy="509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a typeface="+mn-ea"/>
            </a:endParaRP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6307138" y="4800600"/>
            <a:ext cx="855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Finances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5438775" y="722313"/>
            <a:ext cx="1023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>
                <a:solidFill>
                  <a:srgbClr val="000000"/>
                </a:solidFill>
                <a:latin typeface="Times New Roman" pitchFamily="-108" charset="0"/>
                <a:ea typeface="+mn-ea"/>
              </a:rPr>
              <a:t>Scheduling</a:t>
            </a:r>
          </a:p>
        </p:txBody>
      </p:sp>
      <p:pic>
        <p:nvPicPr>
          <p:cNvPr id="21511" name="Picture 16" descr="NOAACLB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1325" y="0"/>
            <a:ext cx="8985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Oval 17"/>
          <p:cNvSpPr>
            <a:spLocks noChangeArrowheads="1"/>
          </p:cNvSpPr>
          <p:nvPr/>
        </p:nvSpPr>
        <p:spPr bwMode="auto">
          <a:xfrm>
            <a:off x="274638" y="609600"/>
            <a:ext cx="334962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G</a:t>
            </a:r>
          </a:p>
        </p:txBody>
      </p:sp>
      <p:sp>
        <p:nvSpPr>
          <p:cNvPr id="14345" name="Text Box 132"/>
          <p:cNvSpPr txBox="1">
            <a:spLocks noChangeArrowheads="1"/>
          </p:cNvSpPr>
          <p:nvPr/>
        </p:nvSpPr>
        <p:spPr bwMode="auto">
          <a:xfrm>
            <a:off x="1227138" y="685800"/>
            <a:ext cx="287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>
                <a:solidFill>
                  <a:srgbClr val="000000"/>
                </a:solidFill>
                <a:latin typeface="Times New Roman" pitchFamily="-108" charset="0"/>
                <a:ea typeface="+mn-ea"/>
              </a:rPr>
              <a:t>Project Information and Highlights</a:t>
            </a:r>
          </a:p>
        </p:txBody>
      </p:sp>
      <p:sp>
        <p:nvSpPr>
          <p:cNvPr id="14346" name="Rectangle 135"/>
          <p:cNvSpPr>
            <a:spLocks noChangeArrowheads="1"/>
          </p:cNvSpPr>
          <p:nvPr/>
        </p:nvSpPr>
        <p:spPr bwMode="auto">
          <a:xfrm>
            <a:off x="4572000" y="4876800"/>
            <a:ext cx="457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Associated Costs:</a:t>
            </a:r>
          </a:p>
          <a:p>
            <a:pPr marL="230188" indent="-230188"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	NCO – 6 FTE/14 Contractors,  AWC–1.59 FTE,  CPC–1.0 FTE, HPC – 2.6FTE ,  NHC – 0.75 FTE,  OPC – 1.0 FTE ,   SPC – 2.85 FTE,  SWPC – 0.2 FTE,      SAB – 0.25 FTE</a:t>
            </a:r>
            <a:endParaRPr lang="en-US" sz="8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buFont typeface="Arial" charset="0"/>
              <a:buChar char="•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Costs to cover COOP plans have not be allocated/budgeted</a:t>
            </a:r>
          </a:p>
          <a:p>
            <a:pPr marL="230188" indent="-230188">
              <a:buFont typeface="Arial" charset="0"/>
              <a:buChar char="•"/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Funding Sources:</a:t>
            </a:r>
            <a:r>
              <a:rPr lang="en-US" sz="12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NCO Base, APO, APO transition funds,  Each NC Base Funding</a:t>
            </a:r>
            <a:endParaRPr lang="en-US" sz="8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Additional Funding Sources</a:t>
            </a:r>
            <a:r>
              <a:rPr lang="en-US" sz="1200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: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$1M APO Transition funds + $400K APO annual funding + $240-400K NCO Base </a:t>
            </a:r>
          </a:p>
          <a:p>
            <a:pPr marL="230188" indent="-230188">
              <a:defRPr/>
            </a:pPr>
            <a:endParaRPr lang="en-US" sz="1000" u="sng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defRPr/>
            </a:pPr>
            <a:endParaRPr lang="en-US" sz="1000" b="1" u="sng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</p:txBody>
      </p:sp>
      <p:graphicFrame>
        <p:nvGraphicFramePr>
          <p:cNvPr id="106695" name="Group 199"/>
          <p:cNvGraphicFramePr>
            <a:graphicFrameLocks noGrp="1"/>
          </p:cNvGraphicFramePr>
          <p:nvPr/>
        </p:nvGraphicFramePr>
        <p:xfrm>
          <a:off x="965200" y="6410325"/>
          <a:ext cx="7242175" cy="371475"/>
        </p:xfrm>
        <a:graphic>
          <a:graphicData uri="http://schemas.openxmlformats.org/drawingml/2006/table">
            <a:tbl>
              <a:tblPr/>
              <a:tblGrid>
                <a:gridCol w="2790825"/>
                <a:gridCol w="3094038"/>
                <a:gridCol w="13573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Management Attention Required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Potential Management Attention Needed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Target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57" name="Text Box 170"/>
          <p:cNvSpPr txBox="1">
            <a:spLocks noChangeArrowheads="1"/>
          </p:cNvSpPr>
          <p:nvPr/>
        </p:nvSpPr>
        <p:spPr bwMode="auto">
          <a:xfrm>
            <a:off x="1117600" y="6765925"/>
            <a:ext cx="914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000">
              <a:solidFill>
                <a:srgbClr val="000000"/>
              </a:solidFill>
              <a:ea typeface="+mn-ea"/>
            </a:endParaRPr>
          </a:p>
        </p:txBody>
      </p:sp>
      <p:sp>
        <p:nvSpPr>
          <p:cNvPr id="14358" name="Oval 137"/>
          <p:cNvSpPr>
            <a:spLocks noChangeArrowheads="1"/>
          </p:cNvSpPr>
          <p:nvPr/>
        </p:nvSpPr>
        <p:spPr bwMode="auto">
          <a:xfrm>
            <a:off x="6962775" y="6448425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G</a:t>
            </a:r>
          </a:p>
        </p:txBody>
      </p:sp>
      <p:sp>
        <p:nvSpPr>
          <p:cNvPr id="14359" name="Oval 138"/>
          <p:cNvSpPr>
            <a:spLocks noChangeArrowheads="1"/>
          </p:cNvSpPr>
          <p:nvPr/>
        </p:nvSpPr>
        <p:spPr bwMode="auto">
          <a:xfrm>
            <a:off x="1044575" y="6448425"/>
            <a:ext cx="334963" cy="333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R</a:t>
            </a:r>
          </a:p>
        </p:txBody>
      </p:sp>
      <p:sp>
        <p:nvSpPr>
          <p:cNvPr id="14360" name="Rectangle 204"/>
          <p:cNvSpPr>
            <a:spLocks noChangeArrowheads="1"/>
          </p:cNvSpPr>
          <p:nvPr/>
        </p:nvSpPr>
        <p:spPr bwMode="auto">
          <a:xfrm>
            <a:off x="52388" y="6581775"/>
            <a:ext cx="863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000000"/>
                </a:solidFill>
                <a:ea typeface="+mn-ea"/>
              </a:rPr>
              <a:t>v1.0  10/02//06</a:t>
            </a:r>
          </a:p>
        </p:txBody>
      </p:sp>
      <p:pic>
        <p:nvPicPr>
          <p:cNvPr id="21529" name="Picture 209" descr="Image of NCEP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575" y="57150"/>
            <a:ext cx="1851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2" name="Oval 287"/>
          <p:cNvSpPr>
            <a:spLocks noChangeArrowheads="1"/>
          </p:cNvSpPr>
          <p:nvPr/>
        </p:nvSpPr>
        <p:spPr bwMode="auto">
          <a:xfrm>
            <a:off x="3917950" y="6448425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Y</a:t>
            </a:r>
          </a:p>
        </p:txBody>
      </p:sp>
      <p:sp>
        <p:nvSpPr>
          <p:cNvPr id="14363" name="Oval 302"/>
          <p:cNvSpPr>
            <a:spLocks noChangeArrowheads="1"/>
          </p:cNvSpPr>
          <p:nvPr/>
        </p:nvSpPr>
        <p:spPr bwMode="auto">
          <a:xfrm>
            <a:off x="4800600" y="4648200"/>
            <a:ext cx="334963" cy="3476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Y</a:t>
            </a:r>
          </a:p>
        </p:txBody>
      </p:sp>
      <p:sp>
        <p:nvSpPr>
          <p:cNvPr id="14364" name="Rectangle 39"/>
          <p:cNvSpPr>
            <a:spLocks noChangeArrowheads="1"/>
          </p:cNvSpPr>
          <p:nvPr/>
        </p:nvSpPr>
        <p:spPr bwMode="auto">
          <a:xfrm>
            <a:off x="4572000" y="963613"/>
            <a:ext cx="4572000" cy="360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spcBef>
                <a:spcPct val="50000"/>
              </a:spcBef>
              <a:defRPr/>
            </a:pPr>
            <a:r>
              <a:rPr lang="en-US" sz="1000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Task/Milestone		                 Target      ___           Status_    </a:t>
            </a: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Baseline NCEP perspective submitted to OST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12 January 2011             Completed</a:t>
            </a:r>
            <a:endParaRPr lang="en-US" sz="900" b="1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User/Admin Documentation First Draft/NCO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18 January 2011             Completed</a:t>
            </a:r>
            <a:endParaRPr lang="en-US" sz="900" b="1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Accepted NCEP-wide Training Plan	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             24 February 2011            Completed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</a:rPr>
              <a:t>	NCO Module 1 Overview	               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</a:rPr>
              <a:t>March 2011                Completed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</a:rPr>
              <a:t>	NCO Module 2 Topology	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</a:rPr>
              <a:t>                     May 2011                   Completed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</a:rPr>
              <a:t>	NCO Module 3  NCP                                   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</a:rPr>
              <a:t>July 2011                    Planned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</a:rPr>
              <a:t>COOP  Plans for NCs Developed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</a:rPr>
              <a:t>	                 31 March 2011               Completed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Baseline NC Perspective/Cave released by RTS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May 2011                     Completed 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Robust Non-SBN Data Flow established       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1 May   </a:t>
            </a:r>
            <a:r>
              <a:rPr lang="en-US" sz="900" dirty="0">
                <a:latin typeface="Times New Roman" pitchFamily="-108" charset="0"/>
                <a:ea typeface="+mn-ea"/>
              </a:rPr>
              <a:t>12 May 2011     </a:t>
            </a:r>
            <a:r>
              <a:rPr lang="en-US" sz="900" dirty="0">
                <a:solidFill>
                  <a:srgbClr val="FF0000"/>
                </a:solidFill>
                <a:latin typeface="Times New Roman" pitchFamily="-108" charset="0"/>
                <a:ea typeface="+mn-ea"/>
              </a:rPr>
              <a:t>Delayed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Begin Forecaster Integration Testing Phase 2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1 August 2011               Planned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Begin Forecaster Integration Testing Phase 3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31 October 2011</a:t>
            </a: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   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Planned</a:t>
            </a:r>
            <a:endParaRPr lang="en-US" sz="900" b="1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HW Installation Completion by RTS 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SPC, NHC, AWC, WWB	                 Feb-April                        Completed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SWPC                                                                   June 2011                        </a:t>
            </a:r>
            <a:r>
              <a:rPr lang="en-US" sz="900" dirty="0">
                <a:solidFill>
                  <a:srgbClr val="FF0000"/>
                </a:solidFill>
                <a:latin typeface="Times New Roman" pitchFamily="-108" charset="0"/>
                <a:ea typeface="+mn-ea"/>
              </a:rPr>
              <a:t>Delayed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Begin National Field OTE                                  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18 July 2011                     Planned</a:t>
            </a:r>
            <a:endParaRPr lang="en-US" sz="900" b="1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Removal of AWIPS I at NCEP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	                 Beginning  Nov  2011      Planned</a:t>
            </a:r>
          </a:p>
          <a:p>
            <a:pPr marL="230188" indent="-230188">
              <a:spcBef>
                <a:spcPct val="50000"/>
              </a:spcBef>
              <a:defRPr/>
            </a:pPr>
            <a:r>
              <a:rPr lang="en-US" sz="9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Removal of NAWIPS at NCEP </a:t>
            </a:r>
            <a:r>
              <a:rPr lang="en-US" sz="9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	                 Completed by FY12Q4   On Track</a:t>
            </a:r>
          </a:p>
          <a:p>
            <a:pPr marL="230188" indent="-230188">
              <a:spcBef>
                <a:spcPct val="50000"/>
              </a:spcBef>
              <a:defRPr/>
            </a:pPr>
            <a:endParaRPr lang="en-US" sz="9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</p:txBody>
      </p:sp>
      <p:sp>
        <p:nvSpPr>
          <p:cNvPr id="14365" name="Oval 302"/>
          <p:cNvSpPr>
            <a:spLocks noChangeArrowheads="1"/>
          </p:cNvSpPr>
          <p:nvPr/>
        </p:nvSpPr>
        <p:spPr bwMode="auto">
          <a:xfrm>
            <a:off x="228600" y="2776538"/>
            <a:ext cx="334963" cy="3476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Y</a:t>
            </a:r>
          </a:p>
        </p:txBody>
      </p:sp>
      <p:sp>
        <p:nvSpPr>
          <p:cNvPr id="14367" name="Oval 17"/>
          <p:cNvSpPr>
            <a:spLocks noChangeArrowheads="1"/>
          </p:cNvSpPr>
          <p:nvPr/>
        </p:nvSpPr>
        <p:spPr bwMode="auto">
          <a:xfrm>
            <a:off x="4773613" y="685800"/>
            <a:ext cx="334962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>
                <a:solidFill>
                  <a:srgbClr val="000000"/>
                </a:solidFill>
                <a:ea typeface="+mn-ea"/>
              </a:rPr>
              <a:t>Y</a:t>
            </a:r>
          </a:p>
        </p:txBody>
      </p:sp>
      <p:sp>
        <p:nvSpPr>
          <p:cNvPr id="14368" name="Rectangle 10"/>
          <p:cNvSpPr>
            <a:spLocks noChangeArrowheads="1"/>
          </p:cNvSpPr>
          <p:nvPr/>
        </p:nvSpPr>
        <p:spPr bwMode="auto">
          <a:xfrm>
            <a:off x="133350" y="2782888"/>
            <a:ext cx="449580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                                     </a:t>
            </a:r>
            <a:r>
              <a:rPr lang="en-US" sz="14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Issues/Risks</a:t>
            </a: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:  </a:t>
            </a: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(* = new)</a:t>
            </a:r>
          </a:p>
          <a:p>
            <a:pPr marL="342900" indent="-342900">
              <a:defRPr/>
            </a:pPr>
            <a:endParaRPr lang="en-US" sz="400" b="1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Issue:  Initial HW/Network/AWIPS architecture  to support non-SBN data flow does not satisfy NCP performance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Risk:   Local script and applications take longer to migrate to AWIPS II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Risk:   WWB AWIPS II migration can be impacted due to NCWCP move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Risk:   Possible cooling and electrical issues to support AWIPS II at SWPC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Issue:  GFE issues during NWSHQ FIT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Risk:   Product Generation code not fully resolved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* 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Risk:   AWIPS II equipment move to NCWCP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*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Risk:   Not having HW/SW at Scott AFB and Offutt AFB to support COOP</a:t>
            </a:r>
          </a:p>
          <a:p>
            <a:pPr marL="342900" indent="-342900">
              <a:buFontTx/>
              <a:buAutoNum type="arabicPeriod"/>
              <a:defRPr/>
            </a:pPr>
            <a:endParaRPr lang="en-US" sz="10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342900" indent="-342900" algn="ctr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Mitigation:</a:t>
            </a:r>
            <a:r>
              <a:rPr lang="en-US" sz="12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  </a:t>
            </a:r>
            <a:endParaRPr lang="en-US" sz="10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Test other alternatives for a buyable solution, if necessary.  Working group has been spun up with RTS and OST members.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Allocate SIB resources to assist in migration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Extend NAWIPS Field OTE to AWIPS II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Delay installation of AWIPS II at SWPC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DRs have been submitted to AWIPS Program/RTS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Working through OST on who has responsibility of the code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*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Re-start original task with RTS / coordinate with AWIPS Program on moving the equipment – ensure SOW /Funding  is covered.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10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* </a:t>
            </a:r>
            <a:r>
              <a:rPr lang="en-US" sz="1000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Continue to engage OST on plans to move forward </a:t>
            </a:r>
          </a:p>
          <a:p>
            <a:pPr marL="342900" indent="-342900">
              <a:buFontTx/>
              <a:buAutoNum type="arabicPeriod"/>
              <a:defRPr/>
            </a:pPr>
            <a:endParaRPr lang="en-US" sz="10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</p:txBody>
      </p:sp>
      <p:sp>
        <p:nvSpPr>
          <p:cNvPr id="14369" name="Rectangle 133"/>
          <p:cNvSpPr>
            <a:spLocks noChangeArrowheads="1"/>
          </p:cNvSpPr>
          <p:nvPr/>
        </p:nvSpPr>
        <p:spPr bwMode="auto">
          <a:xfrm>
            <a:off x="76200" y="914400"/>
            <a:ext cx="464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Leads:</a:t>
            </a:r>
            <a:r>
              <a:rPr lang="en-US" sz="12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Michelle </a:t>
            </a:r>
            <a:r>
              <a:rPr lang="en-US" sz="1200" b="1" dirty="0" err="1">
                <a:solidFill>
                  <a:srgbClr val="000000"/>
                </a:solidFill>
                <a:latin typeface="Times New Roman" pitchFamily="-108" charset="0"/>
                <a:ea typeface="+mn-ea"/>
              </a:rPr>
              <a:t>Mainelli</a:t>
            </a:r>
            <a:r>
              <a:rPr lang="en-US" sz="12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/ David Plummer</a:t>
            </a:r>
            <a:endParaRPr lang="en-US" sz="1200" b="1" u="sng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Scope:</a:t>
            </a:r>
            <a:r>
              <a:rPr lang="en-US" sz="1200" b="1" dirty="0">
                <a:solidFill>
                  <a:srgbClr val="000000"/>
                </a:solidFill>
                <a:latin typeface="Times New Roman" pitchFamily="-108" charset="0"/>
                <a:ea typeface="+mn-ea"/>
              </a:rPr>
              <a:t> </a:t>
            </a:r>
            <a:endParaRPr lang="en-US" sz="1200" dirty="0">
              <a:solidFill>
                <a:srgbClr val="000000"/>
              </a:solidFill>
              <a:latin typeface="Times New Roman" pitchFamily="-108" charset="0"/>
              <a:ea typeface="+mn-ea"/>
            </a:endParaRP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Migrate current AWIPS I functionality to AWIPS II HW/SW architecture</a:t>
            </a: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Migrate current NAWIPS functionality to the AWIPS II HW/SW architecture,</a:t>
            </a: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Support the National AWIPS Program by assisting in Discrepancy Reports (</a:t>
            </a:r>
            <a:r>
              <a:rPr lang="en-CA" sz="1000" dirty="0" err="1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DRs</a:t>
            </a: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)</a:t>
            </a: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Completion of  migration of local NAWIPS applications  to AWIPS II at </a:t>
            </a:r>
            <a:r>
              <a:rPr lang="en-CA" sz="1000" dirty="0" err="1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NCs</a:t>
            </a:r>
            <a:endParaRPr lang="en-CA" sz="1000" dirty="0">
              <a:solidFill>
                <a:srgbClr val="000000"/>
              </a:solidFill>
              <a:latin typeface="Times New Roman" pitchFamily="-108" charset="0"/>
              <a:ea typeface="+mn-ea"/>
              <a:cs typeface="Times New Roman" pitchFamily="-108" charset="0"/>
            </a:endParaRP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Creation of new COOP plans for SPC, AWC, SWPC, and NCO</a:t>
            </a:r>
          </a:p>
          <a:p>
            <a:pPr marL="230188" indent="-230188">
              <a:buFont typeface="Symbol" pitchFamily="-108" charset="2"/>
              <a:buChar char="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Removal of AWIPS I at NCEP /  Complete Removal of N-AWIPS at NCEP</a:t>
            </a:r>
          </a:p>
          <a:p>
            <a:pPr marL="230188" indent="-230188">
              <a:defRPr/>
            </a:pPr>
            <a:r>
              <a:rPr lang="en-US" sz="1200" b="1" u="sng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Expected Benefits:</a:t>
            </a:r>
          </a:p>
          <a:p>
            <a:pPr marL="230188" indent="-230188">
              <a:buFontTx/>
              <a:buChar char="•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NCEP integration into NWS AWIPS environment,  / Improve NWS collaboration</a:t>
            </a:r>
          </a:p>
          <a:p>
            <a:pPr marL="230188" indent="-230188">
              <a:buFontTx/>
              <a:buChar char="•"/>
              <a:defRPr/>
            </a:pPr>
            <a:r>
              <a:rPr lang="en-CA" sz="1000" dirty="0">
                <a:solidFill>
                  <a:srgbClr val="000000"/>
                </a:solidFill>
                <a:latin typeface="Times New Roman" pitchFamily="-108" charset="0"/>
                <a:ea typeface="+mn-ea"/>
                <a:cs typeface="Times New Roman" pitchFamily="-108" charset="0"/>
              </a:rPr>
              <a:t>NCEP better positioned for future software and technological upgrades.</a:t>
            </a:r>
          </a:p>
          <a:p>
            <a:pPr marL="230188" indent="-230188">
              <a:buFontTx/>
              <a:buChar char="•"/>
              <a:defRPr/>
            </a:pPr>
            <a:endParaRPr lang="en-US" sz="1000" dirty="0">
              <a:solidFill>
                <a:srgbClr val="000000"/>
              </a:solidFill>
              <a:latin typeface="Times New Roman" pitchFamily="-108" charset="0"/>
              <a:ea typeface="+mn-ea"/>
              <a:cs typeface="Times New Roman" pitchFamily="-108" charset="0"/>
            </a:endParaRPr>
          </a:p>
        </p:txBody>
      </p:sp>
      <p:sp>
        <p:nvSpPr>
          <p:cNvPr id="14370" name="Line 4"/>
          <p:cNvSpPr>
            <a:spLocks noChangeShapeType="1"/>
          </p:cNvSpPr>
          <p:nvPr/>
        </p:nvSpPr>
        <p:spPr bwMode="auto">
          <a:xfrm>
            <a:off x="152400" y="2743200"/>
            <a:ext cx="441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951663" y="2895600"/>
            <a:ext cx="973137" cy="762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NAWIS/AWIPS I to AWIPS II Migration Status – Risks</a:t>
            </a:r>
          </a:p>
        </p:txBody>
      </p:sp>
      <p:sp>
        <p:nvSpPr>
          <p:cNvPr id="22531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3B125A-9963-44CF-B854-08085AB353C7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>
                <a:latin typeface="+mn-lt"/>
                <a:ea typeface="ＭＳ Ｐゴシック" pitchFamily="-110" charset="-128"/>
                <a:cs typeface="ＭＳ Ｐゴシック" pitchFamily="-110" charset="-128"/>
              </a:rPr>
              <a:t>Issues/Risks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Issue:  Initial HW/Network/AWIPS architecture  to support non-SBN data flow does not satisfy NCP performance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Risk:   Local script and applications take longer to migrate to AWIPS II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Risk:   WWB AWIPS II migration can be impacted due to NCWCP move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Risk:   Possible cooling and electrical issues to support AWIPS II at SWPC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Issue:  GFE issues during NWSHQ FIT 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Risk:   Product Generation code not fully resolved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</a:rPr>
              <a:t>* </a:t>
            </a: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Risk:   AWIPS II equipment move to NCWCP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</a:rPr>
              <a:t>*</a:t>
            </a: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 Risk:   Not having HW/SW at Scott AFB and Offutt AFB to support COOP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en-US" sz="1600" kern="0" dirty="0">
              <a:latin typeface="+mn-lt"/>
              <a:ea typeface="ＭＳ Ｐゴシック" pitchFamily="-110" charset="-128"/>
              <a:cs typeface="ＭＳ Ｐゴシック" pitchFamily="-110" charset="-128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b="1" kern="0" dirty="0">
                <a:latin typeface="+mn-lt"/>
                <a:ea typeface="ＭＳ Ｐゴシック" pitchFamily="-110" charset="-128"/>
                <a:cs typeface="ＭＳ Ｐゴシック" pitchFamily="-110" charset="-128"/>
              </a:rPr>
              <a:t>Mitigation</a:t>
            </a:r>
            <a:r>
              <a:rPr lang="en-US" kern="0" dirty="0">
                <a:latin typeface="+mn-lt"/>
                <a:ea typeface="ＭＳ Ｐゴシック" pitchFamily="-110" charset="-128"/>
                <a:cs typeface="ＭＳ Ｐゴシック" pitchFamily="-110" charset="-128"/>
              </a:rPr>
              <a:t> 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Test other alternatives for a buyable solution, if necessary.  Working group has been spun up with RTS and OST members.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Allocate SIB resources to assist in migration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Extend NAWIPS Field OTE to AWIPS II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Delay installation of AWIPS II at SWPC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DRs have been submitted to AWIPS Program/RTS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Working through OST on who has responsibility of the code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</a:rPr>
              <a:t>*</a:t>
            </a: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 Re-start original task with RTS / coordinate with AWIPS Program on moving the equipment – ensure SOW /Funding  is covered.</a:t>
            </a:r>
          </a:p>
          <a:p>
            <a:pPr marL="800100" lvl="1" indent="-342900">
              <a:buFontTx/>
              <a:buAutoNum type="arabicPeriod"/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pitchFamily="-108" charset="0"/>
              </a:rPr>
              <a:t>* </a:t>
            </a:r>
            <a:r>
              <a:rPr lang="en-US" sz="1400" dirty="0">
                <a:solidFill>
                  <a:srgbClr val="000000"/>
                </a:solidFill>
                <a:latin typeface="Times New Roman" pitchFamily="-108" charset="0"/>
              </a:rPr>
              <a:t>Continue to engage OST on plans to move forward </a:t>
            </a:r>
            <a:endParaRPr lang="en-US" sz="1600" kern="0" dirty="0">
              <a:latin typeface="+mn-lt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NAWIPS/AWIPS II Activities Since October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648200"/>
          </a:xfrm>
        </p:spPr>
        <p:txBody>
          <a:bodyPr/>
          <a:lstStyle/>
          <a:p>
            <a:r>
              <a:rPr lang="en-US" smtClean="0">
                <a:ea typeface="ＭＳ Ｐゴシック" pitchFamily="-108" charset="-128"/>
              </a:rPr>
              <a:t>Over 95% Software Migration Complete</a:t>
            </a:r>
          </a:p>
          <a:p>
            <a:pPr lvl="1"/>
            <a:r>
              <a:rPr lang="en-US" smtClean="0">
                <a:ea typeface="ＭＳ Ｐゴシック" pitchFamily="-108" charset="-128"/>
              </a:rPr>
              <a:t>Delivered NCEP Baseline Modules &amp; Decoders to Raytheon </a:t>
            </a:r>
          </a:p>
          <a:p>
            <a:pPr lvl="1"/>
            <a:r>
              <a:rPr lang="en-US" smtClean="0">
                <a:ea typeface="ＭＳ Ｐゴシック" pitchFamily="-108" charset="-128"/>
              </a:rPr>
              <a:t>Delivered NSHARP to Raytheon for incorporation in D2D</a:t>
            </a:r>
          </a:p>
          <a:p>
            <a:pPr lvl="1"/>
            <a:r>
              <a:rPr lang="en-US" smtClean="0">
                <a:ea typeface="ＭＳ Ｐゴシック" pitchFamily="-108" charset="-128"/>
              </a:rPr>
              <a:t>Delivered National Center Perspective to RTS end of April </a:t>
            </a:r>
          </a:p>
          <a:p>
            <a:pPr>
              <a:buFontTx/>
              <a:buNone/>
            </a:pPr>
            <a:endParaRPr lang="en-US" sz="800" smtClean="0">
              <a:ea typeface="ＭＳ Ｐゴシック" pitchFamily="-108" charset="-128"/>
            </a:endParaRPr>
          </a:p>
          <a:p>
            <a:r>
              <a:rPr lang="en-US" smtClean="0">
                <a:ea typeface="ＭＳ Ｐゴシック" pitchFamily="-108" charset="-128"/>
              </a:rPr>
              <a:t>Began Forecaster Integration Testing (FIT) in February 2011</a:t>
            </a:r>
          </a:p>
          <a:p>
            <a:pPr lvl="1"/>
            <a:r>
              <a:rPr lang="en-US" smtClean="0">
                <a:ea typeface="ＭＳ Ｐゴシック" pitchFamily="-108" charset="-128"/>
              </a:rPr>
              <a:t>Currently the FIT are on hold until robust data flow is established</a:t>
            </a:r>
          </a:p>
          <a:p>
            <a:endParaRPr lang="en-US" sz="800" smtClean="0">
              <a:ea typeface="ＭＳ Ｐゴシック" pitchFamily="-108" charset="-128"/>
            </a:endParaRPr>
          </a:p>
          <a:p>
            <a:r>
              <a:rPr lang="en-US" smtClean="0">
                <a:ea typeface="ＭＳ Ｐゴシック" pitchFamily="-108" charset="-128"/>
              </a:rPr>
              <a:t>Establishing automated Data Flow of non-SBN data into AWIPS II</a:t>
            </a:r>
          </a:p>
          <a:p>
            <a:endParaRPr lang="en-US" sz="800" smtClean="0">
              <a:ea typeface="ＭＳ Ｐゴシック" pitchFamily="-108" charset="-128"/>
            </a:endParaRPr>
          </a:p>
          <a:p>
            <a:r>
              <a:rPr lang="en-US" smtClean="0">
                <a:ea typeface="ＭＳ Ｐゴシック" pitchFamily="-108" charset="-128"/>
              </a:rPr>
              <a:t>Conducted Monthly Briefings to NCEP Directors and OST Director</a:t>
            </a:r>
          </a:p>
          <a:p>
            <a:endParaRPr lang="en-US" sz="800" smtClean="0">
              <a:ea typeface="ＭＳ Ｐゴシック" pitchFamily="-108" charset="-128"/>
            </a:endParaRPr>
          </a:p>
          <a:p>
            <a:r>
              <a:rPr lang="en-US" smtClean="0">
                <a:ea typeface="ＭＳ Ｐゴシック" pitchFamily="-108" charset="-128"/>
              </a:rPr>
              <a:t>GEMPAK Releases – 6.3 January, 6.4 June 1</a:t>
            </a:r>
          </a:p>
          <a:p>
            <a:pPr lvl="1"/>
            <a:r>
              <a:rPr lang="en-US" smtClean="0">
                <a:ea typeface="ＭＳ Ｐゴシック" pitchFamily="-108" charset="-128"/>
              </a:rPr>
              <a:t>http://www.nco.ncep.noaa.gov/sib/nawips/ </a:t>
            </a:r>
          </a:p>
          <a:p>
            <a:pPr lvl="1"/>
            <a:endParaRPr lang="en-US" sz="800" smtClean="0">
              <a:ea typeface="ＭＳ Ｐゴシック" pitchFamily="-108" charset="-128"/>
            </a:endParaRPr>
          </a:p>
          <a:p>
            <a:r>
              <a:rPr lang="en-US" smtClean="0">
                <a:ea typeface="ＭＳ Ｐゴシック" pitchFamily="-108" charset="-128"/>
              </a:rPr>
              <a:t>Submitted monthly updates for Unidata Newsletter</a:t>
            </a:r>
          </a:p>
          <a:p>
            <a:endParaRPr lang="en-US" smtClean="0">
              <a:ea typeface="ＭＳ Ｐゴシック" pitchFamily="-108" charset="-128"/>
            </a:endParaRPr>
          </a:p>
          <a:p>
            <a:pPr lvl="1">
              <a:buFontTx/>
              <a:buNone/>
            </a:pPr>
            <a:endParaRPr lang="en-US" smtClean="0">
              <a:ea typeface="ＭＳ Ｐゴシック" pitchFamily="-108" charset="-128"/>
            </a:endParaRPr>
          </a:p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23556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B608B0-3A7B-499B-8E8C-E0DE7428F772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pPr algn="ctr"/>
            <a:r>
              <a:rPr lang="en-US" smtClean="0">
                <a:ea typeface="ＭＳ Ｐゴシック" pitchFamily="-108" charset="-128"/>
              </a:rPr>
              <a:t>Forecaster Integration </a:t>
            </a:r>
            <a:br>
              <a:rPr lang="en-US" smtClean="0">
                <a:ea typeface="ＭＳ Ｐゴシック" pitchFamily="-108" charset="-128"/>
              </a:rPr>
            </a:br>
            <a:r>
              <a:rPr lang="en-US" smtClean="0">
                <a:ea typeface="ＭＳ Ｐゴシック" pitchFamily="-108" charset="-128"/>
              </a:rPr>
              <a:t>Testing Plan</a:t>
            </a:r>
            <a:endParaRPr lang="en-US" sz="2000" smtClean="0">
              <a:ea typeface="ＭＳ Ｐゴシック" pitchFamily="-108" charset="-128"/>
            </a:endParaRP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A25F94-39D7-4C80-9FE1-AE283A207420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152400" y="1524000"/>
            <a:ext cx="8763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/>
              <a:t>Each Center has created their own testing plan to conduct at either a FIT on NCEP Test Bed or on their own AWIPS II system once installed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Testing plans include the following: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Text Product and Graphical Product Generation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Data display – model, observational data, satellite, radar etc.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Dissemination of products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Exchange of products within NCEP Centers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1600"/>
              <a:t>System Performance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</a:pPr>
            <a:endParaRPr lang="en-US" sz="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/>
              <a:t>Created a </a:t>
            </a:r>
            <a:r>
              <a:rPr lang="en-US" sz="2000" u="sng"/>
              <a:t>three-tier approach </a:t>
            </a:r>
            <a:r>
              <a:rPr lang="en-US" sz="2000"/>
              <a:t>for testing National Center Perspective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b="1"/>
              <a:t>First FIT </a:t>
            </a:r>
            <a:r>
              <a:rPr lang="en-US"/>
              <a:t>– </a:t>
            </a:r>
            <a:r>
              <a:rPr lang="en-US" sz="1400"/>
              <a:t>Forecasters/IT Specialists are invited to NCEP Test Bed to get familiar with AWIPS II – receive overview training of variances – display data – test product creation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b="1"/>
              <a:t>Second FIT </a:t>
            </a:r>
            <a:r>
              <a:rPr lang="en-US"/>
              <a:t>– </a:t>
            </a:r>
            <a:r>
              <a:rPr lang="en-US" sz="1400"/>
              <a:t>Forecasters/IT Specialists are invited to test data display/product creation once automated data flow is set up.  Retest fixed DRs and test the performance of the system.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b="1"/>
              <a:t>Third FIT </a:t>
            </a:r>
            <a:r>
              <a:rPr lang="en-US"/>
              <a:t>– </a:t>
            </a:r>
            <a:r>
              <a:rPr lang="en-US" sz="1400"/>
              <a:t>Forecasters/IT Specialists are invited to give a final test of the system including performance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endParaRPr lang="en-US" sz="40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/>
              <a:t>SIB working with OST/NWSTC about their FITs to improve ours</a:t>
            </a:r>
          </a:p>
        </p:txBody>
      </p:sp>
      <p:sp>
        <p:nvSpPr>
          <p:cNvPr id="24581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848600" cy="1143000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-108" charset="-128"/>
              </a:rPr>
              <a:t>Status of NCEP</a:t>
            </a:r>
            <a:br>
              <a:rPr lang="en-US" smtClean="0">
                <a:ea typeface="ＭＳ Ｐゴシック" pitchFamily="-108" charset="-128"/>
              </a:rPr>
            </a:br>
            <a:r>
              <a:rPr lang="en-US" smtClean="0">
                <a:ea typeface="ＭＳ Ｐゴシック" pitchFamily="-108" charset="-128"/>
              </a:rPr>
              <a:t>Trouble Ticket Reports</a:t>
            </a:r>
          </a:p>
        </p:txBody>
      </p:sp>
      <p:sp>
        <p:nvSpPr>
          <p:cNvPr id="25603" name="Rectangle 14"/>
          <p:cNvSpPr>
            <a:spLocks noChangeArrowheads="1"/>
          </p:cNvSpPr>
          <p:nvPr/>
        </p:nvSpPr>
        <p:spPr bwMode="auto">
          <a:xfrm>
            <a:off x="76200" y="64770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US" sz="1000">
                <a:solidFill>
                  <a:srgbClr val="363636"/>
                </a:solidFill>
                <a:latin typeface="Tahoma" pitchFamily="34" charset="0"/>
              </a:rPr>
              <a:t>AWIPS II Migration Unidata – May 2011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6F6CD35-C226-42E5-9B91-6A570014BA10}" type="slidenum">
              <a:rPr lang="en-US" sz="1200" smtClean="0"/>
              <a:pPr/>
              <a:t>9</a:t>
            </a:fld>
            <a:endParaRPr lang="en-US" sz="1200" smtClean="0"/>
          </a:p>
        </p:txBody>
      </p: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304800" y="1752600"/>
            <a:ext cx="6488113" cy="4075113"/>
            <a:chOff x="677863" y="2133600"/>
            <a:chExt cx="6115050" cy="3694113"/>
          </a:xfrm>
        </p:grpSpPr>
        <p:pic>
          <p:nvPicPr>
            <p:cNvPr id="25611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7863" y="2133600"/>
              <a:ext cx="6115050" cy="3694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612" name="Group 18"/>
            <p:cNvGrpSpPr>
              <a:grpSpLocks/>
            </p:cNvGrpSpPr>
            <p:nvPr/>
          </p:nvGrpSpPr>
          <p:grpSpPr bwMode="auto">
            <a:xfrm>
              <a:off x="1759630" y="3525189"/>
              <a:ext cx="3669620" cy="2008952"/>
              <a:chOff x="1759630" y="3525189"/>
              <a:chExt cx="3669620" cy="2008952"/>
            </a:xfrm>
          </p:grpSpPr>
          <p:grpSp>
            <p:nvGrpSpPr>
              <p:cNvPr id="25613" name="Group 2049"/>
              <p:cNvGrpSpPr>
                <a:grpSpLocks/>
              </p:cNvGrpSpPr>
              <p:nvPr/>
            </p:nvGrpSpPr>
            <p:grpSpPr bwMode="auto">
              <a:xfrm>
                <a:off x="4351963" y="4685086"/>
                <a:ext cx="821378" cy="837542"/>
                <a:chOff x="3890962" y="4676373"/>
                <a:chExt cx="821378" cy="837545"/>
              </a:xfrm>
            </p:grpSpPr>
            <p:sp>
              <p:nvSpPr>
                <p:cNvPr id="19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891577" y="4676373"/>
                  <a:ext cx="821425" cy="2763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200" b="1" dirty="0">
                      <a:solidFill>
                        <a:srgbClr val="000000"/>
                      </a:solidFill>
                    </a:rPr>
                    <a:t>AWC FIT</a:t>
                  </a:r>
                </a:p>
              </p:txBody>
            </p:sp>
            <p:cxnSp>
              <p:nvCxnSpPr>
                <p:cNvPr id="20" name="Elbow Connector 16"/>
                <p:cNvCxnSpPr>
                  <a:stCxn id="19" idx="2"/>
                </p:cNvCxnSpPr>
                <p:nvPr/>
              </p:nvCxnSpPr>
              <p:spPr>
                <a:xfrm>
                  <a:off x="4294060" y="4952677"/>
                  <a:ext cx="0" cy="561243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14" name="Group 2048"/>
              <p:cNvGrpSpPr>
                <a:grpSpLocks/>
              </p:cNvGrpSpPr>
              <p:nvPr/>
            </p:nvGrpSpPr>
            <p:grpSpPr bwMode="auto">
              <a:xfrm>
                <a:off x="4652963" y="5033953"/>
                <a:ext cx="776287" cy="488949"/>
                <a:chOff x="4243643" y="5025852"/>
                <a:chExt cx="776175" cy="488351"/>
              </a:xfrm>
            </p:grpSpPr>
            <p:sp>
              <p:nvSpPr>
                <p:cNvPr id="1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4243998" y="5025243"/>
                  <a:ext cx="776426" cy="27740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200" b="1" dirty="0">
                      <a:solidFill>
                        <a:srgbClr val="000000"/>
                      </a:solidFill>
                    </a:rPr>
                    <a:t>SPC FIT</a:t>
                  </a:r>
                </a:p>
              </p:txBody>
            </p:sp>
            <p:cxnSp>
              <p:nvCxnSpPr>
                <p:cNvPr id="18" name="Elbow Connector 16"/>
                <p:cNvCxnSpPr>
                  <a:stCxn id="17" idx="2"/>
                </p:cNvCxnSpPr>
                <p:nvPr/>
              </p:nvCxnSpPr>
              <p:spPr>
                <a:xfrm>
                  <a:off x="4632959" y="5302644"/>
                  <a:ext cx="0" cy="211286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1759630" y="3525189"/>
                <a:ext cx="1095233" cy="40006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50800" dist="38100" dir="2700000" algn="tl" rotWithShape="0">
                  <a:srgbClr val="808080">
                    <a:alpha val="39999"/>
                  </a:srgbClr>
                </a:outerShdw>
              </a:effec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000" b="1" dirty="0">
                    <a:solidFill>
                      <a:srgbClr val="000000"/>
                    </a:solidFill>
                  </a:rPr>
                  <a:t>No drops,</a:t>
                </a:r>
              </a:p>
              <a:p>
                <a:pPr algn="ctr">
                  <a:defRPr/>
                </a:pPr>
                <a:r>
                  <a:rPr lang="en-US" sz="1000" b="1" dirty="0">
                    <a:solidFill>
                      <a:srgbClr val="000000"/>
                    </a:solidFill>
                  </a:rPr>
                  <a:t>Limited testing</a:t>
                </a:r>
              </a:p>
            </p:txBody>
          </p:sp>
          <p:grpSp>
            <p:nvGrpSpPr>
              <p:cNvPr id="25616" name="Group 43"/>
              <p:cNvGrpSpPr>
                <a:grpSpLocks/>
              </p:cNvGrpSpPr>
              <p:nvPr/>
            </p:nvGrpSpPr>
            <p:grpSpPr bwMode="auto">
              <a:xfrm>
                <a:off x="2756817" y="4695159"/>
                <a:ext cx="1017514" cy="838982"/>
                <a:chOff x="3794228" y="4675340"/>
                <a:chExt cx="1017188" cy="838986"/>
              </a:xfrm>
            </p:grpSpPr>
            <p:sp>
              <p:nvSpPr>
                <p:cNvPr id="15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795019" y="4675340"/>
                  <a:ext cx="1017103" cy="41877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blurRad="50800" dist="38100" dir="2700000" algn="tl" rotWithShape="0">
                    <a:srgbClr val="808080">
                      <a:alpha val="39999"/>
                    </a:srgbClr>
                  </a:outerShdw>
                </a:effec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200" b="1" dirty="0">
                      <a:solidFill>
                        <a:srgbClr val="000000"/>
                      </a:solidFill>
                    </a:rPr>
                    <a:t>NCEP drops</a:t>
                  </a:r>
                </a:p>
                <a:p>
                  <a:pPr algn="ctr">
                    <a:defRPr/>
                  </a:pPr>
                  <a:r>
                    <a:rPr lang="en-US" sz="1200" b="1" dirty="0">
                      <a:solidFill>
                        <a:srgbClr val="000000"/>
                      </a:solidFill>
                    </a:rPr>
                    <a:t>To NTBN</a:t>
                  </a:r>
                </a:p>
              </p:txBody>
            </p:sp>
            <p:cxnSp>
              <p:nvCxnSpPr>
                <p:cNvPr id="16" name="Elbow Connector 16"/>
                <p:cNvCxnSpPr>
                  <a:stCxn id="15" idx="2"/>
                </p:cNvCxnSpPr>
                <p:nvPr/>
              </p:nvCxnSpPr>
              <p:spPr>
                <a:xfrm rot="16200000" flipH="1">
                  <a:off x="4093464" y="5304221"/>
                  <a:ext cx="420213" cy="0"/>
                </a:xfrm>
                <a:prstGeom prst="straightConnector1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5606" name="TextBox 9"/>
          <p:cNvSpPr txBox="1">
            <a:spLocks noChangeArrowheads="1"/>
          </p:cNvSpPr>
          <p:nvPr/>
        </p:nvSpPr>
        <p:spPr bwMode="auto">
          <a:xfrm>
            <a:off x="6858000" y="1981200"/>
            <a:ext cx="2057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 167 DRs open as of 4/22/11</a:t>
            </a:r>
          </a:p>
          <a:p>
            <a:pPr>
              <a:buFont typeface="Arial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 48 are ready for Retest on NTBN (NCEP Test Bed)</a:t>
            </a:r>
          </a:p>
          <a:p>
            <a:endParaRPr lang="en-US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 58 Critical, High, or Major</a:t>
            </a:r>
          </a:p>
          <a:p>
            <a:pPr lvl="1">
              <a:buFont typeface="Arial" charset="0"/>
              <a:buChar char="•"/>
            </a:pPr>
            <a:endParaRPr lang="en-US">
              <a:solidFill>
                <a:srgbClr val="00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 Many DRs are related to data display issues.</a:t>
            </a:r>
          </a:p>
        </p:txBody>
      </p:sp>
      <p:cxnSp>
        <p:nvCxnSpPr>
          <p:cNvPr id="23" name="Elbow Connector 16"/>
          <p:cNvCxnSpPr/>
          <p:nvPr/>
        </p:nvCxnSpPr>
        <p:spPr bwMode="auto">
          <a:xfrm rot="16200000" flipH="1">
            <a:off x="3543300" y="5067300"/>
            <a:ext cx="457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16"/>
          <p:cNvCxnSpPr/>
          <p:nvPr/>
        </p:nvCxnSpPr>
        <p:spPr bwMode="auto">
          <a:xfrm rot="5400000">
            <a:off x="2324100" y="5219700"/>
            <a:ext cx="457200" cy="762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191000" y="4572000"/>
            <a:ext cx="914400" cy="3048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495800" y="4953000"/>
            <a:ext cx="838200" cy="3048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15280</TotalTime>
  <Words>2012</Words>
  <Application>Microsoft Office PowerPoint</Application>
  <PresentationFormat>On-screen Show (4:3)</PresentationFormat>
  <Paragraphs>396</Paragraphs>
  <Slides>20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Default Design</vt:lpstr>
      <vt:lpstr>1_Default Design</vt:lpstr>
      <vt:lpstr>Chart</vt:lpstr>
      <vt:lpstr>NAWIPS Migration to AWIPS II Status Update Unidata Policy Committee Meeting     </vt:lpstr>
      <vt:lpstr>Topics</vt:lpstr>
      <vt:lpstr>Current Full AWIPS II  Migration Schedule</vt:lpstr>
      <vt:lpstr>AWIPS II Software  Release Schedule Update</vt:lpstr>
      <vt:lpstr>Slide 5</vt:lpstr>
      <vt:lpstr>NAWIS/AWIPS I to AWIPS II Migration Status – Risks</vt:lpstr>
      <vt:lpstr>NAWIPS/AWIPS II Activities Since October</vt:lpstr>
      <vt:lpstr>Forecaster Integration  Testing Plan</vt:lpstr>
      <vt:lpstr>Status of NCEP Trouble Ticket Reports</vt:lpstr>
      <vt:lpstr>Slide 10</vt:lpstr>
      <vt:lpstr>Slide 11</vt:lpstr>
      <vt:lpstr>Slide 12</vt:lpstr>
      <vt:lpstr>Documentation and Training Materials</vt:lpstr>
      <vt:lpstr>Documentation and Training Materials</vt:lpstr>
      <vt:lpstr>Slide 15</vt:lpstr>
      <vt:lpstr>Slide 16</vt:lpstr>
      <vt:lpstr>Slide 17</vt:lpstr>
      <vt:lpstr>Questions ?</vt:lpstr>
      <vt:lpstr>Slide 19</vt:lpstr>
      <vt:lpstr>AWIPS II Hardware  Configuration for NCEP</vt:lpstr>
    </vt:vector>
  </TitlesOfParts>
  <Company>DOC/NOAA/NWS/NCEP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AWIPS Status for Unidata Policy</dc:title>
  <dc:creator>MMainelli</dc:creator>
  <cp:lastModifiedBy>Linda Miller</cp:lastModifiedBy>
  <cp:revision>441</cp:revision>
  <dcterms:created xsi:type="dcterms:W3CDTF">2011-04-10T22:38:16Z</dcterms:created>
  <dcterms:modified xsi:type="dcterms:W3CDTF">2011-05-26T14:49:39Z</dcterms:modified>
</cp:coreProperties>
</file>